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750" r:id="rId2"/>
    <p:sldId id="739" r:id="rId3"/>
    <p:sldId id="740" r:id="rId4"/>
    <p:sldId id="752" r:id="rId5"/>
    <p:sldId id="742" r:id="rId6"/>
    <p:sldId id="743" r:id="rId7"/>
    <p:sldId id="744" r:id="rId8"/>
    <p:sldId id="745" r:id="rId9"/>
    <p:sldId id="278" r:id="rId10"/>
    <p:sldId id="708" r:id="rId11"/>
    <p:sldId id="707" r:id="rId12"/>
    <p:sldId id="761" r:id="rId13"/>
    <p:sldId id="263" r:id="rId14"/>
    <p:sldId id="732" r:id="rId15"/>
    <p:sldId id="746" r:id="rId16"/>
    <p:sldId id="725" r:id="rId17"/>
    <p:sldId id="758" r:id="rId18"/>
    <p:sldId id="796" r:id="rId19"/>
    <p:sldId id="797" r:id="rId20"/>
    <p:sldId id="307" r:id="rId21"/>
    <p:sldId id="308" r:id="rId22"/>
    <p:sldId id="309" r:id="rId23"/>
    <p:sldId id="310" r:id="rId24"/>
    <p:sldId id="268" r:id="rId25"/>
    <p:sldId id="279" r:id="rId26"/>
    <p:sldId id="280" r:id="rId27"/>
    <p:sldId id="756" r:id="rId28"/>
    <p:sldId id="799" r:id="rId29"/>
    <p:sldId id="802" r:id="rId30"/>
    <p:sldId id="801" r:id="rId31"/>
    <p:sldId id="757" r:id="rId32"/>
    <p:sldId id="798" r:id="rId33"/>
    <p:sldId id="713" r:id="rId34"/>
    <p:sldId id="733" r:id="rId35"/>
    <p:sldId id="697" r:id="rId36"/>
    <p:sldId id="734" r:id="rId37"/>
    <p:sldId id="698" r:id="rId38"/>
    <p:sldId id="695" r:id="rId39"/>
    <p:sldId id="759" r:id="rId40"/>
    <p:sldId id="747" r:id="rId41"/>
    <p:sldId id="760" r:id="rId42"/>
    <p:sldId id="737" r:id="rId43"/>
    <p:sldId id="711" r:id="rId44"/>
    <p:sldId id="701" r:id="rId45"/>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1">
          <p15:clr>
            <a:srgbClr val="A4A3A4"/>
          </p15:clr>
        </p15:guide>
        <p15:guide id="2" pos="38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B3E"/>
    <a:srgbClr val="3D924D"/>
    <a:srgbClr val="9BFFC8"/>
    <a:srgbClr val="003E1C"/>
    <a:srgbClr val="7BF1A8"/>
    <a:srgbClr val="7AE5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22" autoAdjust="0"/>
  </p:normalViewPr>
  <p:slideViewPr>
    <p:cSldViewPr snapToGrid="0">
      <p:cViewPr varScale="1">
        <p:scale>
          <a:sx n="114" d="100"/>
          <a:sy n="114" d="100"/>
        </p:scale>
        <p:origin x="492" y="114"/>
      </p:cViewPr>
      <p:guideLst>
        <p:guide orient="horz" pos="2121"/>
        <p:guide pos="38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10.10.10.17\GK%20034.metodologiya\&#1060;.&#1048;&#1089;&#1090;&#1072;&#1084;&#1086;&#1074;\2024\&#1055;&#1088;&#1077;&#1079;&#1077;&#1085;&#1090;&#1072;&#1094;&#1080;&#1103;&#1083;&#1072;&#1088;\&#1051;&#1077;&#1082;&#1094;&#1080;&#1080;%20&#1056;.&#1040;&#1079;&#1080;&#1084;&#1086;&#1074;\&#1058;&#1072;&#1073;&#1083;&#1080;&#1094;&#1072;%20&#1087;&#1086;%20&#1074;&#1080;&#1076;&#1072;&#108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ru-RU" dirty="0" err="1"/>
              <a:t>Жами</a:t>
            </a:r>
            <a:r>
              <a:rPr lang="ru-RU" dirty="0"/>
              <a:t> </a:t>
            </a:r>
            <a:r>
              <a:rPr lang="ru-RU" dirty="0" err="1"/>
              <a:t>йиғилган</a:t>
            </a:r>
            <a:r>
              <a:rPr lang="ru-RU" dirty="0"/>
              <a:t> </a:t>
            </a:r>
            <a:r>
              <a:rPr lang="ru-RU" dirty="0" err="1"/>
              <a:t>суғурта</a:t>
            </a:r>
            <a:r>
              <a:rPr lang="ru-RU" dirty="0"/>
              <a:t> </a:t>
            </a:r>
            <a:r>
              <a:rPr lang="ru-RU" dirty="0" err="1"/>
              <a:t>мукофоти</a:t>
            </a:r>
            <a:endParaRPr lang="ru-RU" dirty="0"/>
          </a:p>
          <a:p>
            <a:pPr>
              <a:defRPr/>
            </a:pPr>
            <a:r>
              <a:rPr lang="ru-RU" dirty="0"/>
              <a:t>(2023 </a:t>
            </a:r>
            <a:r>
              <a:rPr lang="ru-RU" dirty="0" err="1"/>
              <a:t>йил</a:t>
            </a:r>
            <a:r>
              <a:rPr lang="ru-RU" dirty="0"/>
              <a: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ru-RU"/>
        </a:p>
      </c:txPr>
    </c:title>
    <c:autoTitleDeleted val="0"/>
    <c:plotArea>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CBD-42A9-8F8E-9712A126AC79}"/>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CBD-42A9-8F8E-9712A126AC7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Arial" panose="020B0604020202020204" pitchFamily="34" charset="0"/>
                    <a:ea typeface="+mn-ea"/>
                    <a:cs typeface="Arial" panose="020B0604020202020204" pitchFamily="34" charset="0"/>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'[Таблица по видам.xlsx]Лист1'!$K$5:$L$5</c:f>
              <c:strCache>
                <c:ptCount val="2"/>
                <c:pt idx="0">
                  <c:v>Ихтиёрий суғурта турлари</c:v>
                </c:pt>
                <c:pt idx="1">
                  <c:v>Мажбурий суғурта турлари</c:v>
                </c:pt>
              </c:strCache>
            </c:strRef>
          </c:cat>
          <c:val>
            <c:numRef>
              <c:f>'[Таблица по видам.xlsx]Лист1'!$K$6:$L$6</c:f>
              <c:numCache>
                <c:formatCode>_(* #,##0.00_);_(* \(#,##0.00\);_(* "-"??_);_(@_)</c:formatCode>
                <c:ptCount val="2"/>
                <c:pt idx="0">
                  <c:v>1145303918.9357033</c:v>
                </c:pt>
                <c:pt idx="1">
                  <c:v>88555826.120329976</c:v>
                </c:pt>
              </c:numCache>
            </c:numRef>
          </c:val>
          <c:extLst>
            <c:ext xmlns:c16="http://schemas.microsoft.com/office/drawing/2014/chart" uri="{C3380CC4-5D6E-409C-BE32-E72D297353CC}">
              <c16:uniqueId val="{00000004-5CBD-42A9-8F8E-9712A126AC7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768394448446263"/>
          <c:y val="0.43563405270515243"/>
          <c:w val="0.32938714072808117"/>
          <c:h val="0.1937364838868029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Arial" panose="020B0604020202020204" pitchFamily="34" charset="0"/>
          <a:cs typeface="Arial" panose="020B0604020202020204" pitchFamily="34"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18830" cy="495029"/>
          </a:xfrm>
          <a:prstGeom prst="rect">
            <a:avLst/>
          </a:prstGeom>
        </p:spPr>
        <p:txBody>
          <a:bodyPr vert="horz" lIns="90755" tIns="45378" rIns="90755" bIns="45378" rtlCol="0"/>
          <a:lstStyle>
            <a:lvl1pPr algn="l">
              <a:defRPr sz="1200"/>
            </a:lvl1pPr>
          </a:lstStyle>
          <a:p>
            <a:endParaRPr lang="ru-RU"/>
          </a:p>
        </p:txBody>
      </p:sp>
      <p:sp>
        <p:nvSpPr>
          <p:cNvPr id="3" name="Дата 2"/>
          <p:cNvSpPr>
            <a:spLocks noGrp="1"/>
          </p:cNvSpPr>
          <p:nvPr>
            <p:ph type="dt" idx="1"/>
          </p:nvPr>
        </p:nvSpPr>
        <p:spPr>
          <a:xfrm>
            <a:off x="3815374" y="1"/>
            <a:ext cx="2918830" cy="495029"/>
          </a:xfrm>
          <a:prstGeom prst="rect">
            <a:avLst/>
          </a:prstGeom>
        </p:spPr>
        <p:txBody>
          <a:bodyPr vert="horz" lIns="90755" tIns="45378" rIns="90755" bIns="45378" rtlCol="0"/>
          <a:lstStyle>
            <a:lvl1pPr algn="r">
              <a:defRPr sz="1200"/>
            </a:lvl1pPr>
          </a:lstStyle>
          <a:p>
            <a:fld id="{8A8682F7-CF4E-4BBE-A601-15008EFD1591}" type="datetimeFigureOut">
              <a:rPr lang="ru-RU" smtClean="0"/>
              <a:t>пт 26.04.24</a:t>
            </a:fld>
            <a:endParaRPr lang="ru-RU"/>
          </a:p>
        </p:txBody>
      </p:sp>
      <p:sp>
        <p:nvSpPr>
          <p:cNvPr id="4" name="Образ слайда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55" tIns="45378" rIns="90755" bIns="45378" rtlCol="0" anchor="ctr"/>
          <a:lstStyle/>
          <a:p>
            <a:endParaRPr lang="ru-RU"/>
          </a:p>
        </p:txBody>
      </p:sp>
      <p:sp>
        <p:nvSpPr>
          <p:cNvPr id="5" name="Заметки 4"/>
          <p:cNvSpPr>
            <a:spLocks noGrp="1"/>
          </p:cNvSpPr>
          <p:nvPr>
            <p:ph type="body" sz="quarter" idx="3"/>
          </p:nvPr>
        </p:nvSpPr>
        <p:spPr>
          <a:xfrm>
            <a:off x="673577" y="4748164"/>
            <a:ext cx="5388610" cy="3884861"/>
          </a:xfrm>
          <a:prstGeom prst="rect">
            <a:avLst/>
          </a:prstGeom>
        </p:spPr>
        <p:txBody>
          <a:bodyPr vert="horz" lIns="90755" tIns="45378" rIns="90755" bIns="45378"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371285"/>
            <a:ext cx="2918830" cy="495028"/>
          </a:xfrm>
          <a:prstGeom prst="rect">
            <a:avLst/>
          </a:prstGeom>
        </p:spPr>
        <p:txBody>
          <a:bodyPr vert="horz" lIns="90755" tIns="45378" rIns="90755" bIns="45378" rtlCol="0" anchor="b"/>
          <a:lstStyle>
            <a:lvl1pPr algn="l">
              <a:defRPr sz="1200"/>
            </a:lvl1pPr>
          </a:lstStyle>
          <a:p>
            <a:endParaRPr lang="ru-RU"/>
          </a:p>
        </p:txBody>
      </p:sp>
      <p:sp>
        <p:nvSpPr>
          <p:cNvPr id="7" name="Номер слайда 6"/>
          <p:cNvSpPr>
            <a:spLocks noGrp="1"/>
          </p:cNvSpPr>
          <p:nvPr>
            <p:ph type="sldNum" sz="quarter" idx="5"/>
          </p:nvPr>
        </p:nvSpPr>
        <p:spPr>
          <a:xfrm>
            <a:off x="3815374" y="9371285"/>
            <a:ext cx="2918830" cy="495028"/>
          </a:xfrm>
          <a:prstGeom prst="rect">
            <a:avLst/>
          </a:prstGeom>
        </p:spPr>
        <p:txBody>
          <a:bodyPr vert="horz" lIns="90755" tIns="45378" rIns="90755" bIns="45378" rtlCol="0" anchor="b"/>
          <a:lstStyle>
            <a:lvl1pPr algn="r">
              <a:defRPr sz="1200"/>
            </a:lvl1pPr>
          </a:lstStyle>
          <a:p>
            <a:fld id="{2E6071A2-B203-4CF6-A4C4-C5F60C38D165}"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6071A2-B203-4CF6-A4C4-C5F60C38D165}" type="slidenum">
              <a:rPr lang="ru-RU" smtClean="0"/>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52463" y="1125538"/>
            <a:ext cx="5400675" cy="30384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48C6AC-7523-47AB-8092-774796BA382E}" type="slidenum">
              <a:rPr lang="ru-RU" smtClean="0"/>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52463" y="1125538"/>
            <a:ext cx="5400675" cy="30384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48C6AC-7523-47AB-8092-774796BA382E}" type="slidenum">
              <a:rPr lang="ru-RU" smtClean="0"/>
              <a:t>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2113" y="1222375"/>
            <a:ext cx="5862637" cy="32988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48C6AC-7523-47AB-8092-774796BA382E}" type="slidenum">
              <a:rPr lang="ru-RU" smtClean="0"/>
              <a:t>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2113" y="1222375"/>
            <a:ext cx="5862637" cy="32988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48C6AC-7523-47AB-8092-774796BA382E}" type="slidenum">
              <a:rPr lang="ru-RU" smtClean="0"/>
              <a:t>10</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9575" y="1233488"/>
            <a:ext cx="5916613" cy="33289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48C6AC-7523-47AB-8092-774796BA382E}" type="slidenum">
              <a:rPr lang="ru-RU" smtClean="0"/>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E379664-DE0B-43A1-A55A-E066E8F7CAFC}" type="datetimeFigureOut">
              <a:rPr lang="ru-RU" smtClean="0"/>
              <a:t>пт 26.04.24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A7EE68-17A1-4454-A1B0-D0B93391D96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379664-DE0B-43A1-A55A-E066E8F7CAFC}" type="datetimeFigureOut">
              <a:rPr lang="ru-RU" smtClean="0"/>
              <a:t>пт 26.04.24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A7EE68-17A1-4454-A1B0-D0B93391D96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379664-DE0B-43A1-A55A-E066E8F7CAFC}" type="datetimeFigureOut">
              <a:rPr lang="ru-RU" smtClean="0"/>
              <a:t>пт 26.04.24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A7EE68-17A1-4454-A1B0-D0B93391D96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379664-DE0B-43A1-A55A-E066E8F7CAFC}" type="datetimeFigureOut">
              <a:rPr lang="ru-RU" smtClean="0"/>
              <a:t>пт 26.04.24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A7EE68-17A1-4454-A1B0-D0B93391D96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379664-DE0B-43A1-A55A-E066E8F7CAFC}" type="datetimeFigureOut">
              <a:rPr lang="ru-RU" smtClean="0"/>
              <a:t>пт 26.04.24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A7EE68-17A1-4454-A1B0-D0B93391D96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E379664-DE0B-43A1-A55A-E066E8F7CAFC}" type="datetimeFigureOut">
              <a:rPr lang="ru-RU" smtClean="0"/>
              <a:t>пт 26.04.24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A7EE68-17A1-4454-A1B0-D0B93391D96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E379664-DE0B-43A1-A55A-E066E8F7CAFC}" type="datetimeFigureOut">
              <a:rPr lang="ru-RU" smtClean="0"/>
              <a:t>пт 26.04.24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A7EE68-17A1-4454-A1B0-D0B93391D96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E379664-DE0B-43A1-A55A-E066E8F7CAFC}" type="datetimeFigureOut">
              <a:rPr lang="ru-RU" smtClean="0"/>
              <a:t>пт 26.04.24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A7EE68-17A1-4454-A1B0-D0B93391D96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79664-DE0B-43A1-A55A-E066E8F7CAFC}" type="datetimeFigureOut">
              <a:rPr lang="ru-RU" smtClean="0"/>
              <a:t>пт 26.04.24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A7EE68-17A1-4454-A1B0-D0B93391D96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E379664-DE0B-43A1-A55A-E066E8F7CAFC}" type="datetimeFigureOut">
              <a:rPr lang="ru-RU" smtClean="0"/>
              <a:t>пт 26.04.24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A7EE68-17A1-4454-A1B0-D0B93391D96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E379664-DE0B-43A1-A55A-E066E8F7CAFC}" type="datetimeFigureOut">
              <a:rPr lang="ru-RU" smtClean="0"/>
              <a:t>пт 26.04.24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A7EE68-17A1-4454-A1B0-D0B93391D96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79664-DE0B-43A1-A55A-E066E8F7CAFC}" type="datetimeFigureOut">
              <a:rPr lang="ru-RU" smtClean="0"/>
              <a:t>пт 26.04.24</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7EE68-17A1-4454-A1B0-D0B93391D96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4.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rot="5400000">
            <a:off x="8701000" y="3367000"/>
            <a:ext cx="124000" cy="6858000"/>
            <a:chOff x="0" y="0"/>
            <a:chExt cx="248000" cy="13716000"/>
          </a:xfrm>
        </p:grpSpPr>
        <p:sp>
          <p:nvSpPr>
            <p:cNvPr id="3"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4" name="Group 11"/>
          <p:cNvGrpSpPr/>
          <p:nvPr/>
        </p:nvGrpSpPr>
        <p:grpSpPr>
          <a:xfrm rot="5400000">
            <a:off x="5954300" y="5600400"/>
            <a:ext cx="124000" cy="2302800"/>
            <a:chOff x="0" y="0"/>
            <a:chExt cx="248000" cy="4605600"/>
          </a:xfrm>
        </p:grpSpPr>
        <p:sp>
          <p:nvSpPr>
            <p:cNvPr id="5"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6" name="Group 13"/>
          <p:cNvGrpSpPr/>
          <p:nvPr/>
        </p:nvGrpSpPr>
        <p:grpSpPr>
          <a:xfrm>
            <a:off x="0" y="0"/>
            <a:ext cx="4670400" cy="203600"/>
            <a:chOff x="0" y="0"/>
            <a:chExt cx="9340800" cy="407200"/>
          </a:xfrm>
        </p:grpSpPr>
        <p:sp>
          <p:nvSpPr>
            <p:cNvPr id="7"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8" name="Group 15"/>
          <p:cNvGrpSpPr/>
          <p:nvPr/>
        </p:nvGrpSpPr>
        <p:grpSpPr>
          <a:xfrm>
            <a:off x="0" y="101800"/>
            <a:ext cx="2343200" cy="203600"/>
            <a:chOff x="0" y="0"/>
            <a:chExt cx="4686400" cy="407200"/>
          </a:xfrm>
        </p:grpSpPr>
        <p:sp>
          <p:nvSpPr>
            <p:cNvPr id="9"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sp>
        <p:nvSpPr>
          <p:cNvPr id="11" name="Прямоугольник 10"/>
          <p:cNvSpPr/>
          <p:nvPr/>
        </p:nvSpPr>
        <p:spPr>
          <a:xfrm>
            <a:off x="690113" y="1604090"/>
            <a:ext cx="10783019" cy="4154984"/>
          </a:xfrm>
          <a:prstGeom prst="rect">
            <a:avLst/>
          </a:prstGeom>
          <a:noFill/>
        </p:spPr>
        <p:txBody>
          <a:bodyPr wrap="square" lIns="91440" tIns="45720" rIns="91440" bIns="45720">
            <a:spAutoFit/>
          </a:bodyPr>
          <a:lstStyle/>
          <a:p>
            <a:pPr algn="ctr"/>
            <a:r>
              <a:rPr lang="en-US" sz="4800" b="1" dirty="0">
                <a:solidFill>
                  <a:srgbClr val="318B3E"/>
                </a:solidFill>
                <a:latin typeface="Arial" panose="020B0604020202020204" pitchFamily="34" charset="0"/>
                <a:cs typeface="Arial" panose="020B0604020202020204" pitchFamily="34" charset="0"/>
              </a:rPr>
              <a:t>СУҒУРТАНИНГ ФУНДАМЕНТАЛ АСОСЛАРИ</a:t>
            </a:r>
          </a:p>
          <a:p>
            <a:endParaRPr lang="en-US" sz="4000" dirty="0">
              <a:solidFill>
                <a:srgbClr val="318B3E"/>
              </a:solidFill>
              <a:latin typeface="Arial" panose="020B0604020202020204" pitchFamily="34" charset="0"/>
              <a:cs typeface="Arial" panose="020B0604020202020204" pitchFamily="34" charset="0"/>
            </a:endParaRPr>
          </a:p>
          <a:p>
            <a:endParaRPr lang="en-US" sz="2400" dirty="0">
              <a:solidFill>
                <a:srgbClr val="318B3E"/>
              </a:solidFill>
              <a:latin typeface="Arial" panose="020B0604020202020204" pitchFamily="34" charset="0"/>
              <a:cs typeface="Arial" panose="020B0604020202020204" pitchFamily="34" charset="0"/>
            </a:endParaRPr>
          </a:p>
          <a:p>
            <a:endParaRPr lang="en-US" sz="2400" dirty="0">
              <a:solidFill>
                <a:srgbClr val="318B3E"/>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a:t>
            </a:r>
            <a:r>
              <a:rPr lang="ru-RU" sz="2400" dirty="0" err="1">
                <a:solidFill>
                  <a:srgbClr val="002060"/>
                </a:solidFill>
                <a:latin typeface="Arial" panose="020B0604020202020204" pitchFamily="34" charset="0"/>
                <a:cs typeface="Arial" panose="020B0604020202020204" pitchFamily="34" charset="0"/>
              </a:rPr>
              <a:t>Ўзбекинвест</a:t>
            </a:r>
            <a:r>
              <a:rPr lang="en-US" sz="2400" dirty="0">
                <a:solidFill>
                  <a:srgbClr val="002060"/>
                </a:solidFill>
                <a:latin typeface="Arial" panose="020B0604020202020204" pitchFamily="34" charset="0"/>
                <a:cs typeface="Arial" panose="020B0604020202020204" pitchFamily="34" charset="0"/>
              </a:rPr>
              <a:t>”</a:t>
            </a:r>
            <a:r>
              <a:rPr lang="ru-RU" sz="2400" dirty="0">
                <a:solidFill>
                  <a:srgbClr val="002060"/>
                </a:solidFill>
                <a:latin typeface="Arial" panose="020B0604020202020204" pitchFamily="34" charset="0"/>
                <a:cs typeface="Arial" panose="020B0604020202020204" pitchFamily="34" charset="0"/>
              </a:rPr>
              <a:t> экспорт-импорт </a:t>
            </a:r>
            <a:r>
              <a:rPr lang="ru-RU" sz="2400" dirty="0" err="1">
                <a:solidFill>
                  <a:srgbClr val="002060"/>
                </a:solidFill>
                <a:latin typeface="Arial" panose="020B0604020202020204" pitchFamily="34" charset="0"/>
                <a:cs typeface="Arial" panose="020B0604020202020204" pitchFamily="34" charset="0"/>
              </a:rPr>
              <a:t>суғурта</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компанияси</a:t>
            </a:r>
            <a:r>
              <a:rPr lang="en-US" sz="2400" dirty="0">
                <a:solidFill>
                  <a:srgbClr val="002060"/>
                </a:solidFill>
                <a:latin typeface="Arial" panose="020B0604020202020204" pitchFamily="34" charset="0"/>
                <a:cs typeface="Arial" panose="020B0604020202020204" pitchFamily="34" charset="0"/>
              </a:rPr>
              <a:t>” </a:t>
            </a:r>
          </a:p>
          <a:p>
            <a:r>
              <a:rPr lang="en-US" sz="2400" dirty="0">
                <a:solidFill>
                  <a:srgbClr val="002060"/>
                </a:solidFill>
                <a:latin typeface="Arial" panose="020B0604020202020204" pitchFamily="34" charset="0"/>
                <a:cs typeface="Arial" panose="020B0604020202020204" pitchFamily="34" charset="0"/>
              </a:rPr>
              <a:t>а</a:t>
            </a:r>
            <a:r>
              <a:rPr lang="ru-RU" sz="2400" dirty="0" err="1">
                <a:solidFill>
                  <a:srgbClr val="002060"/>
                </a:solidFill>
                <a:latin typeface="Arial" panose="020B0604020202020204" pitchFamily="34" charset="0"/>
                <a:cs typeface="Arial" panose="020B0604020202020204" pitchFamily="34" charset="0"/>
              </a:rPr>
              <a:t>кциадорлик</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жамияти</a:t>
            </a:r>
            <a:r>
              <a:rPr lang="ru-RU" sz="2400" dirty="0">
                <a:solidFill>
                  <a:srgbClr val="002060"/>
                </a:solidFill>
                <a:latin typeface="Arial" panose="020B0604020202020204" pitchFamily="34" charset="0"/>
                <a:cs typeface="Arial" panose="020B0604020202020204" pitchFamily="34" charset="0"/>
              </a:rPr>
              <a:t> Бош </a:t>
            </a:r>
            <a:r>
              <a:rPr lang="ru-RU" sz="2400" dirty="0" err="1">
                <a:solidFill>
                  <a:srgbClr val="002060"/>
                </a:solidFill>
                <a:latin typeface="Arial" panose="020B0604020202020204" pitchFamily="34" charset="0"/>
                <a:cs typeface="Arial" panose="020B0604020202020204" pitchFamily="34" charset="0"/>
              </a:rPr>
              <a:t>директори</a:t>
            </a:r>
            <a:endParaRPr lang="ru-RU" sz="2400" dirty="0">
              <a:solidFill>
                <a:srgbClr val="002060"/>
              </a:solidFill>
              <a:latin typeface="Arial" panose="020B0604020202020204" pitchFamily="34" charset="0"/>
              <a:cs typeface="Arial" panose="020B0604020202020204" pitchFamily="34" charset="0"/>
            </a:endParaRPr>
          </a:p>
          <a:p>
            <a:r>
              <a:rPr lang="ru-RU" sz="3200" b="1" dirty="0">
                <a:solidFill>
                  <a:srgbClr val="002060"/>
                </a:solidFill>
                <a:latin typeface="Arial" panose="020B0604020202020204" pitchFamily="34" charset="0"/>
                <a:cs typeface="Arial" panose="020B0604020202020204" pitchFamily="34" charset="0"/>
              </a:rPr>
              <a:t>Рустам </a:t>
            </a:r>
            <a:r>
              <a:rPr lang="ru-RU" sz="3200" b="1" dirty="0" err="1">
                <a:solidFill>
                  <a:srgbClr val="002060"/>
                </a:solidFill>
                <a:latin typeface="Arial" panose="020B0604020202020204" pitchFamily="34" charset="0"/>
                <a:cs typeface="Arial" panose="020B0604020202020204" pitchFamily="34" charset="0"/>
              </a:rPr>
              <a:t>Содиқович</a:t>
            </a:r>
            <a:r>
              <a:rPr lang="ru-RU" sz="3200" b="1" dirty="0">
                <a:solidFill>
                  <a:srgbClr val="002060"/>
                </a:solidFill>
                <a:latin typeface="Arial" panose="020B0604020202020204" pitchFamily="34" charset="0"/>
                <a:cs typeface="Arial" panose="020B0604020202020204" pitchFamily="34" charset="0"/>
              </a:rPr>
              <a:t> Азимов</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38340" y="6471002"/>
            <a:ext cx="55366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en-US" dirty="0"/>
              <a:t>10</a:t>
            </a:r>
            <a:endParaRPr lang="ru-RU" dirty="0"/>
          </a:p>
        </p:txBody>
      </p:sp>
      <p:sp>
        <p:nvSpPr>
          <p:cNvPr id="2" name="Прямоугольник 1"/>
          <p:cNvSpPr/>
          <p:nvPr/>
        </p:nvSpPr>
        <p:spPr>
          <a:xfrm>
            <a:off x="3157268" y="1435257"/>
            <a:ext cx="8481072" cy="4524315"/>
          </a:xfrm>
          <a:prstGeom prst="rect">
            <a:avLst/>
          </a:prstGeom>
        </p:spPr>
        <p:txBody>
          <a:bodyPr wrap="square">
            <a:spAutoFit/>
          </a:bodyPr>
          <a:lstStyle/>
          <a:p>
            <a:pPr indent="355600" algn="ctr"/>
            <a:endParaRPr lang="ru-RU" sz="1600" dirty="0">
              <a:latin typeface="Arial" panose="020B0604020202020204" pitchFamily="34" charset="0"/>
              <a:cs typeface="Arial" panose="020B0604020202020204" pitchFamily="34" charset="0"/>
            </a:endParaRPr>
          </a:p>
          <a:p>
            <a:pPr indent="355600" algn="just"/>
            <a:r>
              <a:rPr lang="ru-RU" sz="1600" b="1" dirty="0" err="1">
                <a:latin typeface="Arial" panose="020B0604020202020204" pitchFamily="34" charset="0"/>
                <a:cs typeface="Arial" panose="020B0604020202020204" pitchFamily="34" charset="0"/>
              </a:rPr>
              <a:t>Биринчи</a:t>
            </a:r>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давр</a:t>
            </a:r>
            <a:r>
              <a:rPr lang="ru-RU" sz="1600" b="1"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илк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ўрта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асрлар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асосан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савдо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операцияларининг</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икки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томонлама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нотижорий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суғуртаси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билан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тавсифланган</a:t>
            </a:r>
            <a:r>
              <a:rPr lang="ru-RU" sz="1600" dirty="0">
                <a:latin typeface="Arial" panose="020B0604020202020204" pitchFamily="34" charset="0"/>
                <a:cs typeface="Arial" panose="020B0604020202020204" pitchFamily="34" charset="0"/>
              </a:rPr>
              <a:t>.</a:t>
            </a:r>
          </a:p>
          <a:p>
            <a:pPr indent="355600" algn="just"/>
            <a:endParaRPr lang="ru-RU" sz="1600" dirty="0">
              <a:latin typeface="Arial" panose="020B0604020202020204" pitchFamily="34" charset="0"/>
              <a:cs typeface="Arial" panose="020B0604020202020204" pitchFamily="34" charset="0"/>
            </a:endParaRPr>
          </a:p>
          <a:p>
            <a:pPr indent="355600" algn="just"/>
            <a:r>
              <a:rPr lang="ru-RU" sz="1600" b="1" dirty="0" err="1">
                <a:latin typeface="Arial" panose="020B0604020202020204" pitchFamily="34" charset="0"/>
                <a:cs typeface="Arial" panose="020B0604020202020204" pitchFamily="34" charset="0"/>
              </a:rPr>
              <a:t>Иккинчи</a:t>
            </a:r>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давр</a:t>
            </a:r>
            <a:r>
              <a:rPr lang="ru-RU" sz="1600" b="1"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 Амир </a:t>
            </a:r>
            <a:r>
              <a:rPr lang="ru-RU" sz="1600" dirty="0" err="1">
                <a:latin typeface="Arial" panose="020B0604020202020204" pitchFamily="34" charset="0"/>
                <a:cs typeface="Arial" panose="020B0604020202020204" pitchFamily="34" charset="0"/>
              </a:rPr>
              <a:t>Темур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ҳукмронлиги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даври</a:t>
            </a:r>
            <a:r>
              <a:rPr lang="ru-RU" sz="1600" dirty="0">
                <a:latin typeface="Arial" panose="020B0604020202020204" pitchFamily="34" charset="0"/>
                <a:cs typeface="Arial" panose="020B0604020202020204" pitchFamily="34" charset="0"/>
              </a:rPr>
              <a:t> - </a:t>
            </a:r>
            <a:r>
              <a:rPr lang="ru-RU" sz="1600" dirty="0" err="1">
                <a:latin typeface="Arial" panose="020B0604020202020204" pitchFamily="34" charset="0"/>
                <a:cs typeface="Arial" panose="020B0604020202020204" pitchFamily="34" charset="0"/>
              </a:rPr>
              <a:t>давлат</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мулки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шахсий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суғуртанинг</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бошланиши</a:t>
            </a:r>
            <a:r>
              <a:rPr lang="ru-RU" sz="1600" dirty="0">
                <a:latin typeface="Arial" panose="020B0604020202020204" pitchFamily="34" charset="0"/>
                <a:cs typeface="Arial" panose="020B0604020202020204" pitchFamily="34" charset="0"/>
              </a:rPr>
              <a:t>.</a:t>
            </a:r>
          </a:p>
          <a:p>
            <a:pPr indent="355600" algn="just"/>
            <a:endParaRPr lang="ru-RU" sz="1600" dirty="0">
              <a:latin typeface="Arial" panose="020B0604020202020204" pitchFamily="34" charset="0"/>
              <a:cs typeface="Arial" panose="020B0604020202020204" pitchFamily="34" charset="0"/>
            </a:endParaRPr>
          </a:p>
          <a:p>
            <a:pPr indent="355600" algn="just"/>
            <a:r>
              <a:rPr lang="ru-RU" sz="1600" b="1" dirty="0" err="1">
                <a:latin typeface="Arial" panose="020B0604020202020204" pitchFamily="34" charset="0"/>
                <a:cs typeface="Arial" panose="020B0604020202020204" pitchFamily="34" charset="0"/>
              </a:rPr>
              <a:t>Учинчи</a:t>
            </a:r>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давр</a:t>
            </a:r>
            <a:r>
              <a:rPr lang="ru-RU" sz="1600" b="1"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илк</a:t>
            </a:r>
            <a:r>
              <a:rPr lang="ru-RU" sz="1600" dirty="0">
                <a:latin typeface="Arial" panose="020B0604020202020204" pitchFamily="34" charset="0"/>
                <a:cs typeface="Arial" panose="020B0604020202020204" pitchFamily="34" charset="0"/>
              </a:rPr>
              <a:t> капитализм </a:t>
            </a:r>
            <a:r>
              <a:rPr lang="ru-RU" sz="1600" dirty="0" err="1">
                <a:latin typeface="Arial" panose="020B0604020202020204" pitchFamily="34" charset="0"/>
                <a:cs typeface="Arial" panose="020B0604020202020204" pitchFamily="34" charset="0"/>
              </a:rPr>
              <a:t>даври</a:t>
            </a:r>
            <a:r>
              <a:rPr lang="ru-RU" sz="1600" dirty="0">
                <a:latin typeface="Arial" panose="020B0604020202020204" pitchFamily="34" charset="0"/>
                <a:cs typeface="Arial" panose="020B0604020202020204" pitchFamily="34" charset="0"/>
              </a:rPr>
              <a:t>, 1917-йил </a:t>
            </a:r>
            <a:r>
              <a:rPr lang="ru-RU" sz="1600" dirty="0" err="1">
                <a:latin typeface="Arial" panose="020B0604020202020204" pitchFamily="34" charset="0"/>
                <a:cs typeface="Arial" panose="020B0604020202020204" pitchFamily="34" charset="0"/>
              </a:rPr>
              <a:t>инқилобигача</a:t>
            </a:r>
            <a:r>
              <a:rPr lang="ru-RU" sz="1600" dirty="0">
                <a:latin typeface="Arial" panose="020B0604020202020204" pitchFamily="34" charset="0"/>
                <a:cs typeface="Arial" panose="020B0604020202020204" pitchFamily="34" charset="0"/>
              </a:rPr>
              <a:t> - </a:t>
            </a:r>
            <a:r>
              <a:rPr lang="ru-RU" sz="1600" dirty="0" err="1">
                <a:latin typeface="Arial" panose="020B0604020202020204" pitchFamily="34" charset="0"/>
                <a:cs typeface="Arial" panose="020B0604020202020204" pitchFamily="34" charset="0"/>
              </a:rPr>
              <a:t>ҳозирги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Ўзбекистон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ҳудудида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тижорат</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суғуртаси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хорижий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суғуртачилар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томонидан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амалга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оширилган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аҳоли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асосий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қатламларининг</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суғуртавий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эҳтиёжлари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нотижорий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икки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томонлама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суғурта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қилиш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ҳисобидан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қондирилган</a:t>
            </a:r>
            <a:r>
              <a:rPr lang="ru-RU" sz="1600" dirty="0">
                <a:latin typeface="Arial" panose="020B0604020202020204" pitchFamily="34" charset="0"/>
                <a:cs typeface="Arial" panose="020B0604020202020204" pitchFamily="34" charset="0"/>
              </a:rPr>
              <a:t>.</a:t>
            </a:r>
          </a:p>
          <a:p>
            <a:pPr indent="355600" algn="just"/>
            <a:endParaRPr lang="ru-RU" sz="1600" dirty="0">
              <a:latin typeface="Arial" panose="020B0604020202020204" pitchFamily="34" charset="0"/>
              <a:cs typeface="Arial" panose="020B0604020202020204" pitchFamily="34" charset="0"/>
            </a:endParaRPr>
          </a:p>
          <a:p>
            <a:pPr indent="355600" algn="just"/>
            <a:r>
              <a:rPr lang="ru-RU" sz="1600" b="1" dirty="0" err="1">
                <a:latin typeface="Arial" panose="020B0604020202020204" pitchFamily="34" charset="0"/>
                <a:cs typeface="Arial" panose="020B0604020202020204" pitchFamily="34" charset="0"/>
              </a:rPr>
              <a:t>Тўртинчи</a:t>
            </a:r>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давр</a:t>
            </a:r>
            <a:r>
              <a:rPr lang="ru-RU" sz="1600" b="1"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Ўзбекистоннинг</a:t>
            </a:r>
            <a:r>
              <a:rPr lang="ru-RU" sz="1600" dirty="0">
                <a:latin typeface="Arial" panose="020B0604020202020204" pitchFamily="34" charset="0"/>
                <a:cs typeface="Arial" panose="020B0604020202020204" pitchFamily="34" charset="0"/>
              </a:rPr>
              <a:t> совет </a:t>
            </a:r>
            <a:r>
              <a:rPr lang="ru-RU" sz="1600" dirty="0" err="1">
                <a:latin typeface="Arial" panose="020B0604020202020204" pitchFamily="34" charset="0"/>
                <a:cs typeface="Arial" panose="020B0604020202020204" pitchFamily="34" charset="0"/>
              </a:rPr>
              <a:t>даври</a:t>
            </a:r>
            <a:r>
              <a:rPr lang="ru-RU" sz="1600" dirty="0">
                <a:latin typeface="Arial" panose="020B0604020202020204" pitchFamily="34" charset="0"/>
                <a:cs typeface="Arial" panose="020B0604020202020204" pitchFamily="34" charset="0"/>
              </a:rPr>
              <a:t> - </a:t>
            </a:r>
            <a:r>
              <a:rPr lang="ru-RU" sz="1600" dirty="0" err="1">
                <a:latin typeface="Arial" panose="020B0604020202020204" pitchFamily="34" charset="0"/>
                <a:cs typeface="Arial" panose="020B0604020202020204" pitchFamily="34" charset="0"/>
              </a:rPr>
              <a:t>Госстрахнинг</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монопол</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ҳолати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жисмоний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шахслар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кооперативларнинг</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мулкий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манфаатларини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суғурталаш</a:t>
            </a:r>
            <a:r>
              <a:rPr lang="ru-RU" sz="1600" dirty="0">
                <a:latin typeface="Arial" panose="020B0604020202020204" pitchFamily="34" charset="0"/>
                <a:cs typeface="Arial" panose="020B0604020202020204" pitchFamily="34" charset="0"/>
              </a:rPr>
              <a:t>. Давлат </a:t>
            </a:r>
            <a:r>
              <a:rPr lang="ru-RU" sz="1600" dirty="0" err="1">
                <a:latin typeface="Arial" panose="020B0604020202020204" pitchFamily="34" charset="0"/>
                <a:cs typeface="Arial" panose="020B0604020202020204" pitchFamily="34" charset="0"/>
              </a:rPr>
              <a:t>мулки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суғурта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қилинмаган</a:t>
            </a:r>
            <a:r>
              <a:rPr lang="ru-RU" sz="1600" dirty="0">
                <a:latin typeface="Arial" panose="020B0604020202020204" pitchFamily="34" charset="0"/>
                <a:cs typeface="Arial" panose="020B0604020202020204" pitchFamily="34" charset="0"/>
              </a:rPr>
              <a:t>.</a:t>
            </a:r>
          </a:p>
          <a:p>
            <a:pPr indent="355600" algn="just"/>
            <a:endParaRPr lang="ru-RU" sz="1600" dirty="0">
              <a:latin typeface="Arial" panose="020B0604020202020204" pitchFamily="34" charset="0"/>
              <a:cs typeface="Arial" panose="020B0604020202020204" pitchFamily="34" charset="0"/>
            </a:endParaRPr>
          </a:p>
          <a:p>
            <a:pPr indent="355600" algn="just"/>
            <a:r>
              <a:rPr lang="ru-RU" sz="1600" b="1" dirty="0" err="1">
                <a:latin typeface="Arial" panose="020B0604020202020204" pitchFamily="34" charset="0"/>
                <a:cs typeface="Arial" panose="020B0604020202020204" pitchFamily="34" charset="0"/>
              </a:rPr>
              <a:t>Бешинчи</a:t>
            </a:r>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давр</a:t>
            </a:r>
            <a:r>
              <a:rPr lang="ru-RU" sz="1600" b="1"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мустақил</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Ўзбекистон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суғурта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бозорининг</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ривожланиш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даври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бўлиб</a:t>
            </a:r>
            <a:r>
              <a:rPr lang="ru-RU" sz="1600" dirty="0">
                <a:latin typeface="Arial" panose="020B0604020202020204" pitchFamily="34" charset="0"/>
                <a:cs typeface="Arial" panose="020B0604020202020204" pitchFamily="34" charset="0"/>
              </a:rPr>
              <a:t>, у ички </a:t>
            </a:r>
            <a:r>
              <a:rPr lang="ru-RU" sz="1600" dirty="0" err="1">
                <a:latin typeface="Arial" panose="020B0604020202020204" pitchFamily="34" charset="0"/>
                <a:cs typeface="Arial" panose="020B0604020202020204" pitchFamily="34" charset="0"/>
              </a:rPr>
              <a:t>суғурта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бозорини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ислоҳ</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қилишнинг</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беш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босқичини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ўз</a:t>
            </a:r>
            <a:r>
              <a:rPr lang="ru-RU" sz="1600" dirty="0">
                <a:latin typeface="Arial" panose="020B0604020202020204" pitchFamily="34" charset="0"/>
                <a:cs typeface="Arial" panose="020B0604020202020204" pitchFamily="34" charset="0"/>
              </a:rPr>
              <a:t> ичига </a:t>
            </a:r>
            <a:r>
              <a:rPr lang="ru-RU" sz="1600" dirty="0" err="1">
                <a:latin typeface="Arial" panose="020B0604020202020204" pitchFamily="34" charset="0"/>
                <a:cs typeface="Arial" panose="020B0604020202020204" pitchFamily="34" charset="0"/>
              </a:rPr>
              <a:t>олади</a:t>
            </a:r>
            <a:r>
              <a:rPr lang="ru-RU" sz="1600" dirty="0">
                <a:latin typeface="Arial" panose="020B0604020202020204" pitchFamily="34" charset="0"/>
                <a:cs typeface="Arial" panose="020B0604020202020204" pitchFamily="34" charset="0"/>
              </a:rPr>
              <a:t>.</a:t>
            </a:r>
          </a:p>
        </p:txBody>
      </p:sp>
      <p:grpSp>
        <p:nvGrpSpPr>
          <p:cNvPr id="7" name="Group 9"/>
          <p:cNvGrpSpPr/>
          <p:nvPr/>
        </p:nvGrpSpPr>
        <p:grpSpPr>
          <a:xfrm rot="5400000">
            <a:off x="8701000" y="3367000"/>
            <a:ext cx="124000" cy="6858000"/>
            <a:chOff x="0" y="0"/>
            <a:chExt cx="248000" cy="13716000"/>
          </a:xfrm>
        </p:grpSpPr>
        <p:sp>
          <p:nvSpPr>
            <p:cNvPr id="8"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9" name="Group 11"/>
          <p:cNvGrpSpPr/>
          <p:nvPr/>
        </p:nvGrpSpPr>
        <p:grpSpPr>
          <a:xfrm rot="5400000">
            <a:off x="5954300" y="5600400"/>
            <a:ext cx="124000" cy="2302800"/>
            <a:chOff x="0" y="0"/>
            <a:chExt cx="248000" cy="4605600"/>
          </a:xfrm>
        </p:grpSpPr>
        <p:sp>
          <p:nvSpPr>
            <p:cNvPr id="10"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1" name="Group 13"/>
          <p:cNvGrpSpPr/>
          <p:nvPr/>
        </p:nvGrpSpPr>
        <p:grpSpPr>
          <a:xfrm>
            <a:off x="0" y="0"/>
            <a:ext cx="4670400" cy="203600"/>
            <a:chOff x="0" y="0"/>
            <a:chExt cx="9340800" cy="407200"/>
          </a:xfrm>
        </p:grpSpPr>
        <p:sp>
          <p:nvSpPr>
            <p:cNvPr id="12"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3" name="Group 15"/>
          <p:cNvGrpSpPr/>
          <p:nvPr/>
        </p:nvGrpSpPr>
        <p:grpSpPr>
          <a:xfrm>
            <a:off x="0" y="101800"/>
            <a:ext cx="2343200" cy="203600"/>
            <a:chOff x="0" y="0"/>
            <a:chExt cx="4686400" cy="407200"/>
          </a:xfrm>
        </p:grpSpPr>
        <p:sp>
          <p:nvSpPr>
            <p:cNvPr id="14"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sp>
        <p:nvSpPr>
          <p:cNvPr id="3" name="Прямоугольник 1"/>
          <p:cNvSpPr/>
          <p:nvPr/>
        </p:nvSpPr>
        <p:spPr>
          <a:xfrm>
            <a:off x="1881841" y="595849"/>
            <a:ext cx="7623810" cy="707886"/>
          </a:xfrm>
          <a:prstGeom prst="rect">
            <a:avLst/>
          </a:prstGeom>
        </p:spPr>
        <p:txBody>
          <a:bodyPr wrap="square">
            <a:spAutoFit/>
          </a:bodyPr>
          <a:lstStyle/>
          <a:p>
            <a:pPr indent="355600" algn="ctr"/>
            <a:r>
              <a:rPr lang="ru-RU" sz="2000" b="1" dirty="0" err="1">
                <a:solidFill>
                  <a:srgbClr val="C00000"/>
                </a:solidFill>
                <a:latin typeface="Arial" panose="020B0604020202020204" pitchFamily="34" charset="0"/>
                <a:cs typeface="Arial" panose="020B0604020202020204" pitchFamily="34" charset="0"/>
              </a:rPr>
              <a:t>Ҳозирги</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Ўзбекистон</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ҳудудидаги</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суғурта</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ўзининг</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тарихий</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ривожланишида</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қуйидаги</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даврларни</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босиб</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ўтди</a:t>
            </a:r>
            <a:endParaRPr lang="ru-RU" sz="2000" b="1" dirty="0">
              <a:solidFill>
                <a:srgbClr val="C00000"/>
              </a:solidFill>
              <a:latin typeface="Arial" panose="020B0604020202020204" pitchFamily="34" charset="0"/>
              <a:cs typeface="Arial" panose="020B0604020202020204" pitchFamily="34" charset="0"/>
            </a:endParaRPr>
          </a:p>
        </p:txBody>
      </p:sp>
      <p:pic>
        <p:nvPicPr>
          <p:cNvPr id="15" name="Picture 2" descr="Монумент независимости в Ташкенте: отражение 3000-летней истории народа -  Avrasya'dan - Haber - TRT Avaz">
            <a:extLst>
              <a:ext uri="{FF2B5EF4-FFF2-40B4-BE49-F238E27FC236}">
                <a16:creationId xmlns:a16="http://schemas.microsoft.com/office/drawing/2014/main" id="{1B4C4777-AB75-495C-8D09-9FEB421660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73" r="25427"/>
          <a:stretch/>
        </p:blipFill>
        <p:spPr bwMode="auto">
          <a:xfrm>
            <a:off x="0" y="2044892"/>
            <a:ext cx="2855343" cy="3429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l="6520" r="2544"/>
          <a:stretch>
            <a:fillRect/>
          </a:stretch>
        </p:blipFill>
        <p:spPr>
          <a:xfrm>
            <a:off x="0" y="300672"/>
            <a:ext cx="5108320" cy="6557328"/>
          </a:xfrm>
          <a:prstGeom prst="rect">
            <a:avLst/>
          </a:prstGeom>
        </p:spPr>
      </p:pic>
      <p:grpSp>
        <p:nvGrpSpPr>
          <p:cNvPr id="9" name="Group 9"/>
          <p:cNvGrpSpPr/>
          <p:nvPr/>
        </p:nvGrpSpPr>
        <p:grpSpPr>
          <a:xfrm rot="5400000">
            <a:off x="8701000" y="3367000"/>
            <a:ext cx="124000" cy="6858000"/>
            <a:chOff x="0" y="0"/>
            <a:chExt cx="248000" cy="13716000"/>
          </a:xfrm>
        </p:grpSpPr>
        <p:sp>
          <p:nvSpPr>
            <p:cNvPr id="11"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12" name="Group 11"/>
          <p:cNvGrpSpPr/>
          <p:nvPr/>
        </p:nvGrpSpPr>
        <p:grpSpPr>
          <a:xfrm rot="5400000">
            <a:off x="5954300" y="5600400"/>
            <a:ext cx="124000" cy="2302800"/>
            <a:chOff x="0" y="0"/>
            <a:chExt cx="248000" cy="4605600"/>
          </a:xfrm>
        </p:grpSpPr>
        <p:sp>
          <p:nvSpPr>
            <p:cNvPr id="13"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4" name="Group 13"/>
          <p:cNvGrpSpPr/>
          <p:nvPr/>
        </p:nvGrpSpPr>
        <p:grpSpPr>
          <a:xfrm>
            <a:off x="0" y="0"/>
            <a:ext cx="4670400" cy="203600"/>
            <a:chOff x="0" y="0"/>
            <a:chExt cx="9340800" cy="407200"/>
          </a:xfrm>
        </p:grpSpPr>
        <p:sp>
          <p:nvSpPr>
            <p:cNvPr id="15"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6" name="Group 15"/>
          <p:cNvGrpSpPr/>
          <p:nvPr/>
        </p:nvGrpSpPr>
        <p:grpSpPr>
          <a:xfrm>
            <a:off x="0" y="101800"/>
            <a:ext cx="2343200" cy="203600"/>
            <a:chOff x="0" y="0"/>
            <a:chExt cx="4686400" cy="407200"/>
          </a:xfrm>
        </p:grpSpPr>
        <p:sp>
          <p:nvSpPr>
            <p:cNvPr id="17"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sp>
        <p:nvSpPr>
          <p:cNvPr id="19" name="Прямоугольник 18">
            <a:extLst>
              <a:ext uri="{FF2B5EF4-FFF2-40B4-BE49-F238E27FC236}">
                <a16:creationId xmlns:a16="http://schemas.microsoft.com/office/drawing/2014/main" id="{A945C732-218E-4BEA-97D2-DBE068C2A932}"/>
              </a:ext>
            </a:extLst>
          </p:cNvPr>
          <p:cNvSpPr/>
          <p:nvPr/>
        </p:nvSpPr>
        <p:spPr>
          <a:xfrm>
            <a:off x="5598544" y="1318611"/>
            <a:ext cx="6232028" cy="2862322"/>
          </a:xfrm>
          <a:prstGeom prst="rect">
            <a:avLst/>
          </a:prstGeom>
        </p:spPr>
        <p:txBody>
          <a:bodyPr wrap="square">
            <a:spAutoFit/>
          </a:bodyPr>
          <a:lstStyle/>
          <a:p>
            <a:pPr indent="354013" algn="just"/>
            <a:r>
              <a:rPr lang="ru-RU" dirty="0">
                <a:solidFill>
                  <a:srgbClr val="002060"/>
                </a:solidFill>
                <a:latin typeface="Arial" panose="020B0604020202020204" pitchFamily="34" charset="0"/>
                <a:cs typeface="Arial" pitchFamily="34" charset="0"/>
              </a:rPr>
              <a:t>…</a:t>
            </a:r>
            <a:r>
              <a:rPr lang="ru-RU" dirty="0" err="1">
                <a:solidFill>
                  <a:srgbClr val="002060"/>
                </a:solidFill>
                <a:latin typeface="Arial" panose="020B0604020202020204" pitchFamily="34" charset="0"/>
                <a:cs typeface="Arial" pitchFamily="34" charset="0"/>
              </a:rPr>
              <a:t>Миллий</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суғурта</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бозорини</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янада</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ислоҳ</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қилиш</a:t>
            </a:r>
            <a:r>
              <a:rPr lang="ru-RU" dirty="0">
                <a:solidFill>
                  <a:srgbClr val="002060"/>
                </a:solidFill>
                <a:latin typeface="Arial" panose="020B0604020202020204" pitchFamily="34" charset="0"/>
                <a:cs typeface="Arial" pitchFamily="34" charset="0"/>
              </a:rPr>
              <a:t> </a:t>
            </a:r>
            <a:br>
              <a:rPr lang="ru-RU" dirty="0">
                <a:solidFill>
                  <a:srgbClr val="002060"/>
                </a:solidFill>
                <a:latin typeface="Arial" panose="020B0604020202020204" pitchFamily="34" charset="0"/>
                <a:cs typeface="Arial" pitchFamily="34" charset="0"/>
              </a:rPr>
            </a:br>
            <a:r>
              <a:rPr lang="ru-RU" dirty="0" err="1">
                <a:solidFill>
                  <a:srgbClr val="002060"/>
                </a:solidFill>
                <a:latin typeface="Arial" panose="020B0604020202020204" pitchFamily="34" charset="0"/>
                <a:cs typeface="Arial" pitchFamily="34" charset="0"/>
              </a:rPr>
              <a:t>ва</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унинг</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жадал</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ривожланишини</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таъминлаш</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суғурта</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хизматларининг</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талаб</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юқори</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бўлган</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янги</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турларини</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жорий</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этиш</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истеъмолчиларнинг</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суғурта</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бозорига</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бўлган</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ишончини</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ошириш</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мақсадида</a:t>
            </a:r>
            <a:r>
              <a:rPr lang="ru-RU" dirty="0">
                <a:solidFill>
                  <a:srgbClr val="002060"/>
                </a:solidFill>
                <a:latin typeface="Arial" panose="020B0604020202020204" pitchFamily="34" charset="0"/>
                <a:cs typeface="Arial" pitchFamily="34" charset="0"/>
              </a:rPr>
              <a:t>, </a:t>
            </a:r>
            <a:br>
              <a:rPr lang="ru-RU" dirty="0">
                <a:solidFill>
                  <a:srgbClr val="002060"/>
                </a:solidFill>
                <a:latin typeface="Arial" panose="020B0604020202020204" pitchFamily="34" charset="0"/>
                <a:cs typeface="Arial" pitchFamily="34" charset="0"/>
              </a:rPr>
            </a:b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янги</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инновацион</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суғурта</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маҳсулотларини</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жорий</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этиш</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ва</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талаб</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юқори</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бўлган</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анъанавий</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маҳсулотларни</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ривожлантириш</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орқали</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кўрсатилаётган</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суғурта</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хизматлари</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ҳажмларини</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турларини</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кенгайтириш</a:t>
            </a:r>
            <a:r>
              <a:rPr lang="ru-RU" dirty="0">
                <a:solidFill>
                  <a:srgbClr val="002060"/>
                </a:solidFill>
                <a:latin typeface="Arial" panose="020B0604020202020204" pitchFamily="34" charset="0"/>
                <a:cs typeface="Arial" pitchFamily="34" charset="0"/>
              </a:rPr>
              <a:t> </a:t>
            </a:r>
            <a:br>
              <a:rPr lang="ru-RU" dirty="0">
                <a:solidFill>
                  <a:srgbClr val="002060"/>
                </a:solidFill>
                <a:latin typeface="Arial" panose="020B0604020202020204" pitchFamily="34" charset="0"/>
                <a:cs typeface="Arial" pitchFamily="34" charset="0"/>
              </a:rPr>
            </a:br>
            <a:r>
              <a:rPr lang="ru-RU" dirty="0" err="1">
                <a:solidFill>
                  <a:srgbClr val="002060"/>
                </a:solidFill>
                <a:latin typeface="Arial" panose="020B0604020202020204" pitchFamily="34" charset="0"/>
                <a:cs typeface="Arial" pitchFamily="34" charset="0"/>
              </a:rPr>
              <a:t>ва</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сифатини</a:t>
            </a:r>
            <a:r>
              <a:rPr lang="ru-RU" dirty="0">
                <a:solidFill>
                  <a:srgbClr val="002060"/>
                </a:solidFill>
                <a:latin typeface="Arial" panose="020B0604020202020204" pitchFamily="34" charset="0"/>
                <a:cs typeface="Arial" pitchFamily="34" charset="0"/>
              </a:rPr>
              <a:t> </a:t>
            </a:r>
            <a:r>
              <a:rPr lang="ru-RU" dirty="0" err="1">
                <a:solidFill>
                  <a:srgbClr val="002060"/>
                </a:solidFill>
                <a:latin typeface="Arial" panose="020B0604020202020204" pitchFamily="34" charset="0"/>
                <a:cs typeface="Arial" pitchFamily="34" charset="0"/>
              </a:rPr>
              <a:t>ошириш</a:t>
            </a:r>
            <a:r>
              <a:rPr lang="ru-RU" dirty="0">
                <a:solidFill>
                  <a:srgbClr val="002060"/>
                </a:solidFill>
                <a:latin typeface="Arial" panose="020B0604020202020204" pitchFamily="34" charset="0"/>
                <a:cs typeface="Arial" pitchFamily="34" charset="0"/>
              </a:rPr>
              <a:t>.</a:t>
            </a:r>
          </a:p>
        </p:txBody>
      </p:sp>
      <p:sp>
        <p:nvSpPr>
          <p:cNvPr id="20" name="TextBox 19">
            <a:extLst>
              <a:ext uri="{FF2B5EF4-FFF2-40B4-BE49-F238E27FC236}">
                <a16:creationId xmlns:a16="http://schemas.microsoft.com/office/drawing/2014/main" id="{BB40E1C1-FA4B-49C2-A324-9F34DE97B12D}"/>
              </a:ext>
            </a:extLst>
          </p:cNvPr>
          <p:cNvSpPr txBox="1">
            <a:spLocks noChangeArrowheads="1"/>
          </p:cNvSpPr>
          <p:nvPr/>
        </p:nvSpPr>
        <p:spPr bwMode="auto">
          <a:xfrm>
            <a:off x="4258197" y="5198871"/>
            <a:ext cx="7572375" cy="1261884"/>
          </a:xfrm>
          <a:prstGeom prst="rect">
            <a:avLst/>
          </a:prstGeom>
          <a:noFill/>
          <a:ln w="9525">
            <a:noFill/>
            <a:miter lim="800000"/>
            <a:headEnd/>
            <a:tailEnd/>
          </a:ln>
        </p:spPr>
        <p:txBody>
          <a:bodyPr wrap="square">
            <a:spAutoFit/>
          </a:bodyPr>
          <a:lstStyle/>
          <a:p>
            <a:pPr algn="r"/>
            <a:r>
              <a:rPr lang="ru-RU" sz="1600" dirty="0" err="1">
                <a:solidFill>
                  <a:srgbClr val="002060"/>
                </a:solidFill>
                <a:latin typeface="Arial" pitchFamily="34" charset="0"/>
                <a:cs typeface="Arial" pitchFamily="34" charset="0"/>
              </a:rPr>
              <a:t>Ўзбекистон</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Республикаси</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Президенти</a:t>
            </a:r>
            <a:endParaRPr lang="ru-RU" sz="1600" dirty="0">
              <a:solidFill>
                <a:srgbClr val="002060"/>
              </a:solidFill>
              <a:latin typeface="Arial" pitchFamily="34" charset="0"/>
              <a:cs typeface="Arial" pitchFamily="34" charset="0"/>
            </a:endParaRPr>
          </a:p>
          <a:p>
            <a:pPr algn="r"/>
            <a:r>
              <a:rPr lang="ru-RU" sz="1600" dirty="0">
                <a:solidFill>
                  <a:srgbClr val="002060"/>
                </a:solidFill>
                <a:latin typeface="Arial" pitchFamily="34" charset="0"/>
                <a:cs typeface="Arial" pitchFamily="34" charset="0"/>
              </a:rPr>
              <a:t>Шавкат </a:t>
            </a:r>
            <a:r>
              <a:rPr lang="ru-RU" sz="1600" dirty="0" err="1">
                <a:solidFill>
                  <a:srgbClr val="002060"/>
                </a:solidFill>
                <a:latin typeface="Arial" pitchFamily="34" charset="0"/>
                <a:cs typeface="Arial" pitchFamily="34" charset="0"/>
              </a:rPr>
              <a:t>Миромонович</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Мирзиёев</a:t>
            </a:r>
            <a:endParaRPr lang="ru-RU" sz="1600" dirty="0">
              <a:solidFill>
                <a:srgbClr val="002060"/>
              </a:solidFill>
              <a:latin typeface="Arial" pitchFamily="34" charset="0"/>
              <a:cs typeface="Arial" pitchFamily="34" charset="0"/>
            </a:endParaRPr>
          </a:p>
          <a:p>
            <a:pPr algn="r"/>
            <a:br>
              <a:rPr lang="ru-RU" sz="1600" dirty="0">
                <a:solidFill>
                  <a:srgbClr val="002060"/>
                </a:solidFill>
                <a:latin typeface="Arial" pitchFamily="34" charset="0"/>
                <a:cs typeface="Arial" pitchFamily="34" charset="0"/>
              </a:rPr>
            </a:br>
            <a:r>
              <a:rPr lang="ru-RU" sz="1400" i="1" dirty="0" err="1">
                <a:latin typeface="Arial" panose="020B0604020202020204" pitchFamily="34" charset="0"/>
                <a:cs typeface="Arial" panose="020B0604020202020204" pitchFamily="34" charset="0"/>
              </a:rPr>
              <a:t>Ўзбекистон</a:t>
            </a:r>
            <a:r>
              <a:rPr lang="ru-RU" sz="1400" i="1" dirty="0">
                <a:latin typeface="Arial" panose="020B0604020202020204" pitchFamily="34" charset="0"/>
                <a:cs typeface="Arial" panose="020B0604020202020204" pitchFamily="34" charset="0"/>
              </a:rPr>
              <a:t> </a:t>
            </a:r>
            <a:r>
              <a:rPr lang="ru-RU" sz="1400" i="1" dirty="0" err="1">
                <a:latin typeface="Arial" panose="020B0604020202020204" pitchFamily="34" charset="0"/>
                <a:cs typeface="Arial" panose="020B0604020202020204" pitchFamily="34" charset="0"/>
              </a:rPr>
              <a:t>Республикаси</a:t>
            </a:r>
            <a:r>
              <a:rPr lang="ru-RU" sz="1400" i="1" dirty="0">
                <a:latin typeface="Arial" panose="020B0604020202020204" pitchFamily="34" charset="0"/>
                <a:cs typeface="Arial" panose="020B0604020202020204" pitchFamily="34" charset="0"/>
              </a:rPr>
              <a:t> </a:t>
            </a:r>
            <a:r>
              <a:rPr lang="ru-RU" sz="1400" i="1" dirty="0" err="1">
                <a:latin typeface="Arial" panose="020B0604020202020204" pitchFamily="34" charset="0"/>
                <a:cs typeface="Arial" panose="020B0604020202020204" pitchFamily="34" charset="0"/>
              </a:rPr>
              <a:t>Президентининг</a:t>
            </a:r>
            <a:r>
              <a:rPr lang="ru-RU" sz="1400" i="1" dirty="0">
                <a:latin typeface="Arial" panose="020B0604020202020204" pitchFamily="34" charset="0"/>
                <a:cs typeface="Arial" panose="020B0604020202020204" pitchFamily="34" charset="0"/>
              </a:rPr>
              <a:t> </a:t>
            </a:r>
          </a:p>
          <a:p>
            <a:pPr algn="r"/>
            <a:r>
              <a:rPr lang="ru-RU" sz="1400" i="1" dirty="0">
                <a:latin typeface="Arial" panose="020B0604020202020204" pitchFamily="34" charset="0"/>
                <a:cs typeface="Arial" panose="020B0604020202020204" pitchFamily="34" charset="0"/>
              </a:rPr>
              <a:t>2019 </a:t>
            </a:r>
            <a:r>
              <a:rPr lang="ru-RU" sz="1400" i="1" dirty="0" err="1">
                <a:latin typeface="Arial" panose="020B0604020202020204" pitchFamily="34" charset="0"/>
                <a:cs typeface="Arial" panose="020B0604020202020204" pitchFamily="34" charset="0"/>
              </a:rPr>
              <a:t>йил</a:t>
            </a:r>
            <a:r>
              <a:rPr lang="ru-RU" sz="1400" i="1" dirty="0">
                <a:latin typeface="Arial" panose="020B0604020202020204" pitchFamily="34" charset="0"/>
                <a:cs typeface="Arial" panose="020B0604020202020204" pitchFamily="34" charset="0"/>
              </a:rPr>
              <a:t> 2 августдагиПҚ-4412-сонли</a:t>
            </a:r>
            <a:r>
              <a:rPr lang="ru-RU" sz="1400" i="1" dirty="0">
                <a:solidFill>
                  <a:srgbClr val="002060"/>
                </a:solidFill>
                <a:latin typeface="Arial" panose="020B0604020202020204" pitchFamily="34" charset="0"/>
                <a:cs typeface="Arial" pitchFamily="34" charset="0"/>
              </a:rPr>
              <a:t> </a:t>
            </a:r>
            <a:r>
              <a:rPr lang="ru-RU" sz="1400" i="1" dirty="0" err="1">
                <a:latin typeface="Arial" panose="020B0604020202020204" pitchFamily="34" charset="0"/>
                <a:cs typeface="Arial" panose="020B0604020202020204" pitchFamily="34" charset="0"/>
              </a:rPr>
              <a:t>қарори</a:t>
            </a:r>
            <a:endParaRPr lang="ru-RU" i="1" dirty="0">
              <a:solidFill>
                <a:srgbClr val="002060"/>
              </a:solidFill>
              <a:latin typeface="Arial" panose="020B0604020202020204"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541324" y="6382476"/>
            <a:ext cx="578496"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en-US" dirty="0"/>
              <a:t>12</a:t>
            </a:r>
            <a:endParaRPr lang="ru-RU" dirty="0"/>
          </a:p>
        </p:txBody>
      </p:sp>
      <p:grpSp>
        <p:nvGrpSpPr>
          <p:cNvPr id="31" name="Group 9"/>
          <p:cNvGrpSpPr/>
          <p:nvPr/>
        </p:nvGrpSpPr>
        <p:grpSpPr>
          <a:xfrm rot="5400000">
            <a:off x="8701000" y="3367000"/>
            <a:ext cx="124000" cy="6858000"/>
            <a:chOff x="0" y="0"/>
            <a:chExt cx="248000" cy="13716000"/>
          </a:xfrm>
        </p:grpSpPr>
        <p:sp>
          <p:nvSpPr>
            <p:cNvPr id="32"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33" name="Group 11"/>
          <p:cNvGrpSpPr/>
          <p:nvPr/>
        </p:nvGrpSpPr>
        <p:grpSpPr>
          <a:xfrm rot="5400000">
            <a:off x="5954300" y="5600400"/>
            <a:ext cx="124000" cy="2302800"/>
            <a:chOff x="0" y="0"/>
            <a:chExt cx="248000" cy="4605600"/>
          </a:xfrm>
        </p:grpSpPr>
        <p:sp>
          <p:nvSpPr>
            <p:cNvPr id="34"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35" name="Group 13"/>
          <p:cNvGrpSpPr/>
          <p:nvPr/>
        </p:nvGrpSpPr>
        <p:grpSpPr>
          <a:xfrm>
            <a:off x="0" y="0"/>
            <a:ext cx="4670400" cy="203600"/>
            <a:chOff x="0" y="0"/>
            <a:chExt cx="9340800" cy="407200"/>
          </a:xfrm>
        </p:grpSpPr>
        <p:sp>
          <p:nvSpPr>
            <p:cNvPr id="36"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37" name="Group 15"/>
          <p:cNvGrpSpPr/>
          <p:nvPr/>
        </p:nvGrpSpPr>
        <p:grpSpPr>
          <a:xfrm>
            <a:off x="0" y="101800"/>
            <a:ext cx="2343200" cy="203600"/>
            <a:chOff x="0" y="0"/>
            <a:chExt cx="4686400" cy="407200"/>
          </a:xfrm>
        </p:grpSpPr>
        <p:sp>
          <p:nvSpPr>
            <p:cNvPr id="38"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52" name="Рисунок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sp>
        <p:nvSpPr>
          <p:cNvPr id="27" name="Прямоугольник: скругленные углы 26"/>
          <p:cNvSpPr/>
          <p:nvPr/>
        </p:nvSpPr>
        <p:spPr>
          <a:xfrm>
            <a:off x="5075609" y="2081352"/>
            <a:ext cx="6156943" cy="608799"/>
          </a:xfrm>
          <a:prstGeom prst="round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Техник </a:t>
            </a:r>
            <a:r>
              <a:rPr lang="en-US" dirty="0" err="1">
                <a:solidFill>
                  <a:schemeClr val="tx1"/>
                </a:solidFill>
                <a:latin typeface="Arial" panose="020B0604020202020204" pitchFamily="34" charset="0"/>
                <a:cs typeface="Arial" panose="020B0604020202020204" pitchFamily="34" charset="0"/>
              </a:rPr>
              <a:t>тараққиётнинг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жадаллашиши</a:t>
            </a:r>
            <a:r>
              <a:rPr lang="uz-Cyrl-UZ" dirty="0">
                <a:solidFill>
                  <a:schemeClr val="tx1"/>
                </a:solidFill>
                <a:latin typeface="Arial" panose="020B0604020202020204" pitchFamily="34" charset="0"/>
                <a:cs typeface="Arial" panose="020B0604020202020204" pitchFamily="34" charset="0"/>
              </a:rPr>
              <a:t> натижасида янги қалтисликларнинг пайдо бўлиши</a:t>
            </a:r>
            <a:endParaRPr lang="en-US" dirty="0">
              <a:solidFill>
                <a:schemeClr val="tx1"/>
              </a:solidFill>
              <a:latin typeface="Arial" panose="020B0604020202020204" pitchFamily="34" charset="0"/>
              <a:cs typeface="Arial" panose="020B0604020202020204" pitchFamily="34" charset="0"/>
            </a:endParaRPr>
          </a:p>
        </p:txBody>
      </p:sp>
      <p:sp>
        <p:nvSpPr>
          <p:cNvPr id="28" name="Прямоугольник: скругленные углы 27"/>
          <p:cNvSpPr/>
          <p:nvPr/>
        </p:nvSpPr>
        <p:spPr>
          <a:xfrm>
            <a:off x="5075608" y="2733517"/>
            <a:ext cx="6156943" cy="608799"/>
          </a:xfrm>
          <a:prstGeom prst="round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Янги энергия манбаларидан фойдаланиш</a:t>
            </a:r>
          </a:p>
        </p:txBody>
      </p:sp>
      <p:sp>
        <p:nvSpPr>
          <p:cNvPr id="29" name="Прямоугольник: скругленные углы 28"/>
          <p:cNvSpPr/>
          <p:nvPr/>
        </p:nvSpPr>
        <p:spPr>
          <a:xfrm>
            <a:off x="5075609" y="3388270"/>
            <a:ext cx="6156943" cy="608799"/>
          </a:xfrm>
          <a:prstGeom prst="round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Янги саноат </a:t>
            </a:r>
            <a:r>
              <a:rPr lang="en-US" dirty="0" err="1">
                <a:solidFill>
                  <a:schemeClr val="tx1"/>
                </a:solidFill>
                <a:latin typeface="Arial" panose="020B0604020202020204" pitchFamily="34" charset="0"/>
                <a:cs typeface="Arial" panose="020B0604020202020204" pitchFamily="34" charset="0"/>
              </a:rPr>
              <a:t>тармоқларининг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ривожланиши</a:t>
            </a:r>
            <a:r>
              <a:rPr lang="uz-Cyrl-UZ" dirty="0">
                <a:solidFill>
                  <a:schemeClr val="tx1"/>
                </a:solidFill>
                <a:latin typeface="Arial" panose="020B0604020202020204" pitchFamily="34" charset="0"/>
                <a:cs typeface="Arial" panose="020B0604020202020204" pitchFamily="34" charset="0"/>
              </a:rPr>
              <a:t> натижасида янги қалтисликларнинг пайдо бўлиши</a:t>
            </a:r>
            <a:endParaRPr lang="en-US" dirty="0">
              <a:solidFill>
                <a:schemeClr val="tx1"/>
              </a:solidFill>
              <a:latin typeface="Arial" panose="020B0604020202020204" pitchFamily="34" charset="0"/>
              <a:cs typeface="Arial" panose="020B0604020202020204" pitchFamily="34" charset="0"/>
            </a:endParaRPr>
          </a:p>
        </p:txBody>
      </p:sp>
      <p:sp>
        <p:nvSpPr>
          <p:cNvPr id="30" name="Прямоугольник: скругленные углы 29"/>
          <p:cNvSpPr/>
          <p:nvPr/>
        </p:nvSpPr>
        <p:spPr>
          <a:xfrm>
            <a:off x="5075609" y="4040435"/>
            <a:ext cx="6156943" cy="563440"/>
          </a:xfrm>
          <a:prstGeom prst="round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err="1">
                <a:solidFill>
                  <a:schemeClr val="tx1"/>
                </a:solidFill>
                <a:latin typeface="Arial" panose="020B0604020202020204" pitchFamily="34" charset="0"/>
                <a:cs typeface="Arial" panose="020B0604020202020204" pitchFamily="34" charset="0"/>
              </a:rPr>
              <a:t>Транспортнинг</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ривожланиши</a:t>
            </a:r>
            <a:endParaRPr lang="ru-RU" dirty="0">
              <a:solidFill>
                <a:schemeClr val="tx1"/>
              </a:solidFill>
              <a:latin typeface="Arial" panose="020B0604020202020204" pitchFamily="34" charset="0"/>
              <a:cs typeface="Arial" panose="020B0604020202020204" pitchFamily="34" charset="0"/>
            </a:endParaRPr>
          </a:p>
        </p:txBody>
      </p:sp>
      <p:sp>
        <p:nvSpPr>
          <p:cNvPr id="53" name="Прямоугольник: скругленные углы 52"/>
          <p:cNvSpPr/>
          <p:nvPr/>
        </p:nvSpPr>
        <p:spPr>
          <a:xfrm>
            <a:off x="5075608" y="1425000"/>
            <a:ext cx="6156943" cy="608799"/>
          </a:xfrm>
          <a:prstGeom prst="round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Табиий офатлар</a:t>
            </a:r>
          </a:p>
        </p:txBody>
      </p:sp>
      <p:sp>
        <p:nvSpPr>
          <p:cNvPr id="54" name="Прямоугольник: скругленные углы 53"/>
          <p:cNvSpPr/>
          <p:nvPr/>
        </p:nvSpPr>
        <p:spPr>
          <a:xfrm>
            <a:off x="5075608" y="4647241"/>
            <a:ext cx="6156943" cy="563440"/>
          </a:xfrm>
          <a:prstGeom prst="round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err="1">
                <a:solidFill>
                  <a:schemeClr val="tx1"/>
                </a:solidFill>
                <a:latin typeface="Arial" panose="020B0604020202020204" pitchFamily="34" charset="0"/>
                <a:cs typeface="Arial" panose="020B0604020202020204" pitchFamily="34" charset="0"/>
              </a:rPr>
              <a:t>Қишлоқ</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хўжалигининг</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жадаллашиши</a:t>
            </a:r>
            <a:r>
              <a:rPr lang="ru-RU" dirty="0">
                <a:solidFill>
                  <a:schemeClr val="tx1"/>
                </a:solidFill>
                <a:latin typeface="Arial" panose="020B0604020202020204" pitchFamily="34" charset="0"/>
                <a:cs typeface="Arial" panose="020B0604020202020204" pitchFamily="34" charset="0"/>
              </a:rPr>
              <a:t> </a:t>
            </a:r>
            <a:r>
              <a:rPr lang="uz-Cyrl-UZ" dirty="0">
                <a:solidFill>
                  <a:schemeClr val="tx1"/>
                </a:solidFill>
                <a:latin typeface="Arial" panose="020B0604020202020204" pitchFamily="34" charset="0"/>
                <a:cs typeface="Arial" panose="020B0604020202020204" pitchFamily="34" charset="0"/>
              </a:rPr>
              <a:t>натижасида янги қалтисликларнинг пайдо бўлиши</a:t>
            </a:r>
            <a:endParaRPr lang="ru-RU" dirty="0">
              <a:solidFill>
                <a:schemeClr val="tx1"/>
              </a:solidFill>
              <a:latin typeface="Arial" panose="020B0604020202020204" pitchFamily="34" charset="0"/>
              <a:cs typeface="Arial" panose="020B0604020202020204" pitchFamily="34" charset="0"/>
            </a:endParaRPr>
          </a:p>
        </p:txBody>
      </p:sp>
      <p:sp>
        <p:nvSpPr>
          <p:cNvPr id="55" name="Прямоугольник: скругленные углы 54"/>
          <p:cNvSpPr/>
          <p:nvPr/>
        </p:nvSpPr>
        <p:spPr>
          <a:xfrm>
            <a:off x="5075608" y="5262393"/>
            <a:ext cx="6156943" cy="608799"/>
          </a:xfrm>
          <a:prstGeom prst="round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err="1">
                <a:solidFill>
                  <a:schemeClr val="tx1"/>
                </a:solidFill>
                <a:latin typeface="Arial" panose="020B0604020202020204" pitchFamily="34" charset="0"/>
                <a:cs typeface="Arial" panose="020B0604020202020204" pitchFamily="34" charset="0"/>
              </a:rPr>
              <a:t>Аҳоли</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турмуш</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даражасининг</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ошиши</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билан</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суғуртага</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эхтиёжнинг</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ортиши</a:t>
            </a:r>
            <a:endParaRPr lang="ru-RU" dirty="0">
              <a:solidFill>
                <a:schemeClr val="tx1"/>
              </a:solidFill>
              <a:latin typeface="Arial" panose="020B0604020202020204" pitchFamily="34" charset="0"/>
              <a:cs typeface="Arial" panose="020B0604020202020204" pitchFamily="34" charset="0"/>
            </a:endParaRPr>
          </a:p>
        </p:txBody>
      </p:sp>
      <p:sp>
        <p:nvSpPr>
          <p:cNvPr id="56" name="Прямоугольник: скругленные углы 55"/>
          <p:cNvSpPr/>
          <p:nvPr/>
        </p:nvSpPr>
        <p:spPr>
          <a:xfrm>
            <a:off x="4515652" y="2081352"/>
            <a:ext cx="453357" cy="608799"/>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a:t>
            </a:r>
            <a:endParaRPr lang="ru-RU" dirty="0">
              <a:solidFill>
                <a:schemeClr val="tx1"/>
              </a:solidFill>
              <a:latin typeface="Arial" panose="020B0604020202020204" pitchFamily="34" charset="0"/>
              <a:cs typeface="Arial" panose="020B0604020202020204" pitchFamily="34" charset="0"/>
            </a:endParaRPr>
          </a:p>
        </p:txBody>
      </p:sp>
      <p:sp>
        <p:nvSpPr>
          <p:cNvPr id="57" name="Прямоугольник: скругленные углы 56"/>
          <p:cNvSpPr/>
          <p:nvPr/>
        </p:nvSpPr>
        <p:spPr>
          <a:xfrm>
            <a:off x="4515651" y="2733517"/>
            <a:ext cx="453357" cy="608799"/>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3</a:t>
            </a:r>
            <a:endParaRPr lang="ru-RU" dirty="0">
              <a:solidFill>
                <a:schemeClr val="tx1"/>
              </a:solidFill>
              <a:latin typeface="Arial" panose="020B0604020202020204" pitchFamily="34" charset="0"/>
              <a:cs typeface="Arial" panose="020B0604020202020204" pitchFamily="34" charset="0"/>
            </a:endParaRPr>
          </a:p>
        </p:txBody>
      </p:sp>
      <p:sp>
        <p:nvSpPr>
          <p:cNvPr id="58" name="Прямоугольник: скругленные углы 57"/>
          <p:cNvSpPr/>
          <p:nvPr/>
        </p:nvSpPr>
        <p:spPr>
          <a:xfrm>
            <a:off x="4515652" y="3388270"/>
            <a:ext cx="453357" cy="608799"/>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4</a:t>
            </a:r>
            <a:endParaRPr lang="ru-RU" dirty="0">
              <a:solidFill>
                <a:schemeClr val="tx1"/>
              </a:solidFill>
              <a:latin typeface="Arial" panose="020B0604020202020204" pitchFamily="34" charset="0"/>
              <a:cs typeface="Arial" panose="020B0604020202020204" pitchFamily="34" charset="0"/>
            </a:endParaRPr>
          </a:p>
        </p:txBody>
      </p:sp>
      <p:sp>
        <p:nvSpPr>
          <p:cNvPr id="59" name="Прямоугольник: скругленные углы 58"/>
          <p:cNvSpPr/>
          <p:nvPr/>
        </p:nvSpPr>
        <p:spPr>
          <a:xfrm>
            <a:off x="4515652" y="4040435"/>
            <a:ext cx="453357" cy="563440"/>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5</a:t>
            </a:r>
            <a:endParaRPr lang="ru-RU" dirty="0">
              <a:solidFill>
                <a:schemeClr val="tx1"/>
              </a:solidFill>
              <a:latin typeface="Arial" panose="020B0604020202020204" pitchFamily="34" charset="0"/>
              <a:cs typeface="Arial" panose="020B0604020202020204" pitchFamily="34" charset="0"/>
            </a:endParaRPr>
          </a:p>
        </p:txBody>
      </p:sp>
      <p:sp>
        <p:nvSpPr>
          <p:cNvPr id="60" name="Прямоугольник: скругленные углы 59"/>
          <p:cNvSpPr/>
          <p:nvPr/>
        </p:nvSpPr>
        <p:spPr>
          <a:xfrm>
            <a:off x="4515651" y="1425000"/>
            <a:ext cx="453357" cy="608799"/>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a:t>
            </a:r>
            <a:endParaRPr lang="ru-RU" dirty="0">
              <a:solidFill>
                <a:schemeClr val="tx1"/>
              </a:solidFill>
              <a:latin typeface="Arial" panose="020B0604020202020204" pitchFamily="34" charset="0"/>
              <a:cs typeface="Arial" panose="020B0604020202020204" pitchFamily="34" charset="0"/>
            </a:endParaRPr>
          </a:p>
        </p:txBody>
      </p:sp>
      <p:sp>
        <p:nvSpPr>
          <p:cNvPr id="61" name="Прямоугольник: скругленные углы 60"/>
          <p:cNvSpPr/>
          <p:nvPr/>
        </p:nvSpPr>
        <p:spPr>
          <a:xfrm>
            <a:off x="4515651" y="4647241"/>
            <a:ext cx="453357" cy="563440"/>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6</a:t>
            </a:r>
            <a:endParaRPr lang="ru-RU" dirty="0">
              <a:solidFill>
                <a:schemeClr val="tx1"/>
              </a:solidFill>
              <a:latin typeface="Arial" panose="020B0604020202020204" pitchFamily="34" charset="0"/>
              <a:cs typeface="Arial" panose="020B0604020202020204" pitchFamily="34" charset="0"/>
            </a:endParaRPr>
          </a:p>
        </p:txBody>
      </p:sp>
      <p:sp>
        <p:nvSpPr>
          <p:cNvPr id="62" name="Прямоугольник: скругленные углы 61"/>
          <p:cNvSpPr/>
          <p:nvPr/>
        </p:nvSpPr>
        <p:spPr>
          <a:xfrm>
            <a:off x="4515651" y="5267687"/>
            <a:ext cx="453357" cy="608799"/>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7</a:t>
            </a:r>
            <a:endParaRPr lang="ru-RU" dirty="0">
              <a:solidFill>
                <a:schemeClr val="tx1"/>
              </a:solidFill>
              <a:latin typeface="Arial" panose="020B0604020202020204" pitchFamily="34" charset="0"/>
              <a:cs typeface="Arial" panose="020B0604020202020204" pitchFamily="34" charset="0"/>
            </a:endParaRPr>
          </a:p>
        </p:txBody>
      </p:sp>
      <p:sp>
        <p:nvSpPr>
          <p:cNvPr id="63" name="Прямоугольник: скругленные углы 62"/>
          <p:cNvSpPr/>
          <p:nvPr/>
        </p:nvSpPr>
        <p:spPr>
          <a:xfrm>
            <a:off x="205466" y="2690151"/>
            <a:ext cx="3034198" cy="2023616"/>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latin typeface="Arial" panose="020B0604020202020204" pitchFamily="34" charset="0"/>
                <a:cs typeface="Arial" panose="020B0604020202020204" pitchFamily="34" charset="0"/>
              </a:rPr>
              <a:t>Жамиятда</a:t>
            </a:r>
            <a:r>
              <a:rPr lang="ru-RU" sz="2000" b="1" dirty="0">
                <a:solidFill>
                  <a:schemeClr val="tx1"/>
                </a:solidFill>
                <a:latin typeface="Arial" panose="020B0604020202020204" pitchFamily="34" charset="0"/>
                <a:cs typeface="Arial" panose="020B0604020202020204" pitchFamily="34" charset="0"/>
              </a:rPr>
              <a:t> </a:t>
            </a:r>
            <a:r>
              <a:rPr lang="ru-RU" sz="2000" b="1" dirty="0" err="1">
                <a:solidFill>
                  <a:schemeClr val="tx1"/>
                </a:solidFill>
                <a:latin typeface="Arial" panose="020B0604020202020204" pitchFamily="34" charset="0"/>
                <a:cs typeface="Arial" panose="020B0604020202020204" pitchFamily="34" charset="0"/>
              </a:rPr>
              <a:t>суғурта</a:t>
            </a:r>
            <a:r>
              <a:rPr lang="ru-RU" sz="2000" b="1" dirty="0">
                <a:solidFill>
                  <a:schemeClr val="tx1"/>
                </a:solidFill>
                <a:latin typeface="Arial" panose="020B0604020202020204" pitchFamily="34" charset="0"/>
                <a:cs typeface="Arial" panose="020B0604020202020204" pitchFamily="34" charset="0"/>
              </a:rPr>
              <a:t> </a:t>
            </a:r>
            <a:r>
              <a:rPr lang="ru-RU" sz="2000" b="1" dirty="0" err="1">
                <a:solidFill>
                  <a:schemeClr val="tx1"/>
                </a:solidFill>
                <a:latin typeface="Arial" panose="020B0604020202020204" pitchFamily="34" charset="0"/>
                <a:cs typeface="Arial" panose="020B0604020202020204" pitchFamily="34" charset="0"/>
              </a:rPr>
              <a:t>муносабатларини</a:t>
            </a:r>
            <a:r>
              <a:rPr lang="ru-RU" sz="2000" b="1" dirty="0">
                <a:solidFill>
                  <a:schemeClr val="tx1"/>
                </a:solidFill>
                <a:latin typeface="Arial" panose="020B0604020202020204" pitchFamily="34" charset="0"/>
                <a:cs typeface="Arial" panose="020B0604020202020204" pitchFamily="34" charset="0"/>
              </a:rPr>
              <a:t> </a:t>
            </a:r>
            <a:r>
              <a:rPr lang="ru-RU" sz="2000" b="1" dirty="0" err="1">
                <a:solidFill>
                  <a:schemeClr val="tx1"/>
                </a:solidFill>
                <a:latin typeface="Arial" panose="020B0604020202020204" pitchFamily="34" charset="0"/>
                <a:cs typeface="Arial" panose="020B0604020202020204" pitchFamily="34" charset="0"/>
              </a:rPr>
              <a:t>шакллантиришнинг</a:t>
            </a:r>
            <a:r>
              <a:rPr lang="ru-RU" sz="2000" b="1" dirty="0">
                <a:solidFill>
                  <a:schemeClr val="tx1"/>
                </a:solidFill>
                <a:latin typeface="Arial" panose="020B0604020202020204" pitchFamily="34" charset="0"/>
                <a:cs typeface="Arial" panose="020B0604020202020204" pitchFamily="34" charset="0"/>
              </a:rPr>
              <a:t> объектив </a:t>
            </a:r>
            <a:r>
              <a:rPr lang="ru-RU" sz="2000" b="1" dirty="0" err="1">
                <a:solidFill>
                  <a:schemeClr val="tx1"/>
                </a:solidFill>
                <a:latin typeface="Arial" panose="020B0604020202020204" pitchFamily="34" charset="0"/>
                <a:cs typeface="Arial" panose="020B0604020202020204" pitchFamily="34" charset="0"/>
              </a:rPr>
              <a:t>шарт-шароитлари</a:t>
            </a:r>
            <a:endParaRPr lang="ru-RU" sz="2000" b="1" dirty="0">
              <a:solidFill>
                <a:schemeClr val="tx1"/>
              </a:solidFill>
              <a:latin typeface="Arial" panose="020B0604020202020204" pitchFamily="34" charset="0"/>
              <a:cs typeface="Arial" panose="020B0604020202020204" pitchFamily="34" charset="0"/>
            </a:endParaRPr>
          </a:p>
        </p:txBody>
      </p:sp>
      <p:sp>
        <p:nvSpPr>
          <p:cNvPr id="2" name="Стрелка: вправо 1"/>
          <p:cNvSpPr/>
          <p:nvPr/>
        </p:nvSpPr>
        <p:spPr>
          <a:xfrm>
            <a:off x="3469417" y="3363512"/>
            <a:ext cx="887327" cy="658313"/>
          </a:xfrm>
          <a:prstGeom prst="rightArrow">
            <a:avLst/>
          </a:prstGeom>
          <a:solidFill>
            <a:schemeClr val="accent5">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Freeform 10"/>
          <p:cNvSpPr/>
          <p:nvPr/>
        </p:nvSpPr>
        <p:spPr>
          <a:xfrm>
            <a:off x="3138884" y="577277"/>
            <a:ext cx="6076971" cy="39747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75000"/>
            </a:srgbClr>
          </a:solidFill>
        </p:spPr>
        <p:txBody>
          <a:bodyPr/>
          <a:lstStyle/>
          <a:p>
            <a:pPr algn="ctr"/>
            <a:r>
              <a:rPr lang="ru-RU" sz="2000" b="1" dirty="0">
                <a:solidFill>
                  <a:schemeClr val="bg1"/>
                </a:solidFill>
                <a:latin typeface="Arial" panose="020B0604020202020204" pitchFamily="34" charset="0"/>
                <a:cs typeface="Arial" panose="020B0604020202020204" pitchFamily="34" charset="0"/>
              </a:rPr>
              <a:t>СУҒУРТАНИНГ ИҚТИСОДИЙ МОҲИЯТИ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99557" y="6424122"/>
            <a:ext cx="492443"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en-US" dirty="0"/>
              <a:t>13</a:t>
            </a:r>
            <a:endParaRPr lang="ru-RU" dirty="0"/>
          </a:p>
        </p:txBody>
      </p:sp>
      <p:sp>
        <p:nvSpPr>
          <p:cNvPr id="9" name="Прямоугольник 8"/>
          <p:cNvSpPr/>
          <p:nvPr/>
        </p:nvSpPr>
        <p:spPr>
          <a:xfrm>
            <a:off x="2857910" y="725939"/>
            <a:ext cx="6786730" cy="584775"/>
          </a:xfrm>
          <a:prstGeom prst="rect">
            <a:avLst/>
          </a:prstGeom>
        </p:spPr>
        <p:txBody>
          <a:bodyPr wrap="none">
            <a:spAutoFit/>
          </a:bodyPr>
          <a:lstStyle/>
          <a:p>
            <a:pPr algn="ctr"/>
            <a:r>
              <a:rPr lang="ru-RU" sz="3200" b="1" dirty="0" err="1">
                <a:solidFill>
                  <a:srgbClr val="C00000"/>
                </a:solidFill>
                <a:latin typeface="Arial" panose="020B0604020202020204" pitchFamily="34" charset="0"/>
                <a:cs typeface="Arial" panose="020B0604020202020204" pitchFamily="34" charset="0"/>
              </a:rPr>
              <a:t>Суғуртанинг</a:t>
            </a:r>
            <a:r>
              <a:rPr lang="ru-RU" sz="3200" b="1" dirty="0">
                <a:solidFill>
                  <a:srgbClr val="C00000"/>
                </a:solidFill>
                <a:latin typeface="Arial" panose="020B0604020202020204" pitchFamily="34" charset="0"/>
                <a:cs typeface="Arial" panose="020B0604020202020204" pitchFamily="34" charset="0"/>
              </a:rPr>
              <a:t> </a:t>
            </a:r>
            <a:r>
              <a:rPr lang="ru-RU" sz="3200" b="1" dirty="0" err="1">
                <a:solidFill>
                  <a:srgbClr val="C00000"/>
                </a:solidFill>
                <a:latin typeface="Arial" panose="020B0604020202020204" pitchFamily="34" charset="0"/>
                <a:cs typeface="Arial" panose="020B0604020202020204" pitchFamily="34" charset="0"/>
              </a:rPr>
              <a:t>иқтисодий</a:t>
            </a:r>
            <a:r>
              <a:rPr lang="ru-RU" sz="3200" b="1" dirty="0">
                <a:solidFill>
                  <a:srgbClr val="C00000"/>
                </a:solidFill>
                <a:latin typeface="Arial" panose="020B0604020202020204" pitchFamily="34" charset="0"/>
                <a:cs typeface="Arial" panose="020B0604020202020204" pitchFamily="34" charset="0"/>
              </a:rPr>
              <a:t> </a:t>
            </a:r>
            <a:r>
              <a:rPr lang="ru-RU" sz="3200" b="1" dirty="0" err="1">
                <a:solidFill>
                  <a:srgbClr val="C00000"/>
                </a:solidFill>
                <a:latin typeface="Arial" panose="020B0604020202020204" pitchFamily="34" charset="0"/>
                <a:cs typeface="Arial" panose="020B0604020202020204" pitchFamily="34" charset="0"/>
              </a:rPr>
              <a:t>моҳияти</a:t>
            </a:r>
            <a:endParaRPr lang="ru-RU" sz="3200" b="1" dirty="0">
              <a:solidFill>
                <a:srgbClr val="C00000"/>
              </a:solidFill>
              <a:latin typeface="Arial" panose="020B0604020202020204" pitchFamily="34" charset="0"/>
              <a:cs typeface="Arial" panose="020B0604020202020204" pitchFamily="34" charset="0"/>
            </a:endParaRPr>
          </a:p>
        </p:txBody>
      </p:sp>
      <p:grpSp>
        <p:nvGrpSpPr>
          <p:cNvPr id="19" name="Group 9"/>
          <p:cNvGrpSpPr/>
          <p:nvPr/>
        </p:nvGrpSpPr>
        <p:grpSpPr>
          <a:xfrm rot="5400000">
            <a:off x="8701000" y="3367000"/>
            <a:ext cx="124000" cy="6858000"/>
            <a:chOff x="0" y="0"/>
            <a:chExt cx="248000" cy="13716000"/>
          </a:xfrm>
        </p:grpSpPr>
        <p:sp>
          <p:nvSpPr>
            <p:cNvPr id="20"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21" name="Group 11"/>
          <p:cNvGrpSpPr/>
          <p:nvPr/>
        </p:nvGrpSpPr>
        <p:grpSpPr>
          <a:xfrm rot="5400000">
            <a:off x="5954300" y="5600400"/>
            <a:ext cx="124000" cy="2302800"/>
            <a:chOff x="0" y="0"/>
            <a:chExt cx="248000" cy="4605600"/>
          </a:xfrm>
        </p:grpSpPr>
        <p:sp>
          <p:nvSpPr>
            <p:cNvPr id="22"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23" name="Group 13"/>
          <p:cNvGrpSpPr/>
          <p:nvPr/>
        </p:nvGrpSpPr>
        <p:grpSpPr>
          <a:xfrm>
            <a:off x="0" y="0"/>
            <a:ext cx="4670400" cy="203600"/>
            <a:chOff x="0" y="0"/>
            <a:chExt cx="9340800" cy="407200"/>
          </a:xfrm>
        </p:grpSpPr>
        <p:sp>
          <p:nvSpPr>
            <p:cNvPr id="24"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25" name="Group 15"/>
          <p:cNvGrpSpPr/>
          <p:nvPr/>
        </p:nvGrpSpPr>
        <p:grpSpPr>
          <a:xfrm>
            <a:off x="0" y="101800"/>
            <a:ext cx="2343200" cy="203600"/>
            <a:chOff x="0" y="0"/>
            <a:chExt cx="4686400" cy="407200"/>
          </a:xfrm>
        </p:grpSpPr>
        <p:sp>
          <p:nvSpPr>
            <p:cNvPr id="26"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27" name="Рисунок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sp>
        <p:nvSpPr>
          <p:cNvPr id="28" name="Скругленный прямоугольник 10">
            <a:extLst>
              <a:ext uri="{FF2B5EF4-FFF2-40B4-BE49-F238E27FC236}">
                <a16:creationId xmlns:a16="http://schemas.microsoft.com/office/drawing/2014/main" id="{64588002-06AE-45F0-AFF8-AB2F71FD2B3A}"/>
              </a:ext>
            </a:extLst>
          </p:cNvPr>
          <p:cNvSpPr/>
          <p:nvPr/>
        </p:nvSpPr>
        <p:spPr>
          <a:xfrm>
            <a:off x="4351814" y="1642916"/>
            <a:ext cx="3456384" cy="792088"/>
          </a:xfrm>
          <a:prstGeom prst="round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Arial" pitchFamily="34" charset="0"/>
                <a:cs typeface="Arial" pitchFamily="34" charset="0"/>
              </a:rPr>
              <a:t>СУҒУРТА</a:t>
            </a:r>
          </a:p>
        </p:txBody>
      </p:sp>
      <p:sp>
        <p:nvSpPr>
          <p:cNvPr id="29" name="Скругленный прямоугольник 11">
            <a:extLst>
              <a:ext uri="{FF2B5EF4-FFF2-40B4-BE49-F238E27FC236}">
                <a16:creationId xmlns:a16="http://schemas.microsoft.com/office/drawing/2014/main" id="{0D82C1D1-8DCE-4D55-8096-A870445997D6}"/>
              </a:ext>
            </a:extLst>
          </p:cNvPr>
          <p:cNvSpPr/>
          <p:nvPr/>
        </p:nvSpPr>
        <p:spPr>
          <a:xfrm>
            <a:off x="1723814" y="2988963"/>
            <a:ext cx="2486620" cy="2336343"/>
          </a:xfrm>
          <a:prstGeom prst="round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a:solidFill>
                  <a:schemeClr val="tx1"/>
                </a:solidFill>
                <a:latin typeface="Arial" pitchFamily="34" charset="0"/>
                <a:cs typeface="Arial" pitchFamily="34" charset="0"/>
              </a:rPr>
              <a:t>МАҚСАД</a:t>
            </a:r>
            <a:r>
              <a:rPr lang="ru-RU" sz="2200" dirty="0">
                <a:solidFill>
                  <a:schemeClr val="tx1"/>
                </a:solidFill>
                <a:latin typeface="Arial" pitchFamily="34" charset="0"/>
                <a:cs typeface="Arial" pitchFamily="34" charset="0"/>
              </a:rPr>
              <a:t>:</a:t>
            </a:r>
          </a:p>
          <a:p>
            <a:pPr algn="ctr"/>
            <a:r>
              <a:rPr lang="ru-RU" sz="2000" dirty="0" err="1">
                <a:solidFill>
                  <a:schemeClr val="tx1"/>
                </a:solidFill>
                <a:latin typeface="Arial" pitchFamily="34" charset="0"/>
                <a:cs typeface="Arial" pitchFamily="34" charset="0"/>
              </a:rPr>
              <a:t>жисмоний</a:t>
            </a:r>
            <a:r>
              <a:rPr lang="ru-RU" sz="2000" dirty="0">
                <a:solidFill>
                  <a:schemeClr val="tx1"/>
                </a:solidFill>
                <a:latin typeface="Arial" pitchFamily="34" charset="0"/>
                <a:cs typeface="Arial" pitchFamily="34" charset="0"/>
              </a:rPr>
              <a:t> </a:t>
            </a:r>
            <a:br>
              <a:rPr lang="en-US" sz="2000" dirty="0">
                <a:solidFill>
                  <a:schemeClr val="tx1"/>
                </a:solidFill>
                <a:latin typeface="Arial" pitchFamily="34" charset="0"/>
                <a:cs typeface="Arial" pitchFamily="34" charset="0"/>
              </a:rPr>
            </a:br>
            <a:r>
              <a:rPr lang="ru-RU" sz="2000" dirty="0" err="1">
                <a:solidFill>
                  <a:schemeClr val="tx1"/>
                </a:solidFill>
                <a:latin typeface="Arial" pitchFamily="34" charset="0"/>
                <a:cs typeface="Arial" pitchFamily="34" charset="0"/>
              </a:rPr>
              <a:t>ва</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юридик</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шахсларнинг</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мулкий</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манфаатларини</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ҳимоя</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қилиш</a:t>
            </a:r>
            <a:endParaRPr lang="ru-RU" sz="2000" dirty="0">
              <a:solidFill>
                <a:schemeClr val="tx1"/>
              </a:solidFill>
              <a:latin typeface="Arial" pitchFamily="34" charset="0"/>
              <a:cs typeface="Arial" pitchFamily="34" charset="0"/>
            </a:endParaRPr>
          </a:p>
        </p:txBody>
      </p:sp>
      <p:sp>
        <p:nvSpPr>
          <p:cNvPr id="30" name="Скругленный прямоугольник 12">
            <a:extLst>
              <a:ext uri="{FF2B5EF4-FFF2-40B4-BE49-F238E27FC236}">
                <a16:creationId xmlns:a16="http://schemas.microsoft.com/office/drawing/2014/main" id="{3D157A0A-82E9-4FCA-8A80-F604F5CCCB19}"/>
              </a:ext>
            </a:extLst>
          </p:cNvPr>
          <p:cNvSpPr/>
          <p:nvPr/>
        </p:nvSpPr>
        <p:spPr>
          <a:xfrm>
            <a:off x="4328396" y="2988965"/>
            <a:ext cx="3528391" cy="3128530"/>
          </a:xfrm>
          <a:prstGeom prst="round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a:solidFill>
                  <a:schemeClr val="tx1"/>
                </a:solidFill>
                <a:latin typeface="Arial" pitchFamily="34" charset="0"/>
                <a:cs typeface="Arial" pitchFamily="34" charset="0"/>
              </a:rPr>
              <a:t>МАЗМУНИ</a:t>
            </a:r>
            <a:r>
              <a:rPr lang="ru-RU" sz="2000" dirty="0">
                <a:solidFill>
                  <a:schemeClr val="tx1"/>
                </a:solidFill>
                <a:latin typeface="Arial" pitchFamily="34" charset="0"/>
                <a:cs typeface="Arial" pitchFamily="34" charset="0"/>
              </a:rPr>
              <a:t>: </a:t>
            </a:r>
          </a:p>
          <a:p>
            <a:pPr algn="ctr"/>
            <a:r>
              <a:rPr lang="ru-RU" sz="2000" dirty="0">
                <a:solidFill>
                  <a:schemeClr val="tx1"/>
                </a:solidFill>
                <a:latin typeface="Arial" pitchFamily="34" charset="0"/>
                <a:cs typeface="Arial" pitchFamily="34" charset="0"/>
              </a:rPr>
              <a:t>1) </a:t>
            </a:r>
            <a:r>
              <a:rPr lang="ru-RU" sz="2000" dirty="0" err="1">
                <a:solidFill>
                  <a:schemeClr val="tx1"/>
                </a:solidFill>
                <a:latin typeface="Arial" pitchFamily="34" charset="0"/>
                <a:cs typeface="Arial" pitchFamily="34" charset="0"/>
              </a:rPr>
              <a:t>иқтисодий</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қайта</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тақсимлаш</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муносабатлари</a:t>
            </a:r>
            <a:r>
              <a:rPr lang="ru-RU" sz="2000" dirty="0">
                <a:solidFill>
                  <a:schemeClr val="tx1"/>
                </a:solidFill>
                <a:latin typeface="Arial" pitchFamily="34" charset="0"/>
                <a:cs typeface="Arial" pitchFamily="34" charset="0"/>
              </a:rPr>
              <a:t>;</a:t>
            </a:r>
          </a:p>
          <a:p>
            <a:pPr algn="ctr"/>
            <a:r>
              <a:rPr lang="ru-RU" sz="2000" dirty="0">
                <a:solidFill>
                  <a:schemeClr val="tx1"/>
                </a:solidFill>
                <a:latin typeface="Arial" pitchFamily="34" charset="0"/>
                <a:cs typeface="Arial" pitchFamily="34" charset="0"/>
              </a:rPr>
              <a:t>2) пул </a:t>
            </a:r>
            <a:r>
              <a:rPr lang="ru-RU" sz="2000" dirty="0" err="1">
                <a:solidFill>
                  <a:schemeClr val="tx1"/>
                </a:solidFill>
                <a:latin typeface="Arial" pitchFamily="34" charset="0"/>
                <a:cs typeface="Arial" pitchFamily="34" charset="0"/>
              </a:rPr>
              <a:t>фондларини</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шакллантириш</a:t>
            </a:r>
            <a:r>
              <a:rPr lang="ru-RU" sz="2000" dirty="0">
                <a:solidFill>
                  <a:schemeClr val="tx1"/>
                </a:solidFill>
                <a:latin typeface="Arial" pitchFamily="34" charset="0"/>
                <a:cs typeface="Arial" pitchFamily="34" charset="0"/>
              </a:rPr>
              <a:t>;</a:t>
            </a:r>
          </a:p>
          <a:p>
            <a:pPr algn="ctr"/>
            <a:r>
              <a:rPr lang="ru-RU" sz="2000" dirty="0">
                <a:solidFill>
                  <a:schemeClr val="tx1"/>
                </a:solidFill>
                <a:latin typeface="Arial" pitchFamily="34" charset="0"/>
                <a:cs typeface="Arial" pitchFamily="34" charset="0"/>
              </a:rPr>
              <a:t>3) </a:t>
            </a:r>
            <a:r>
              <a:rPr lang="ru-RU" sz="2000" dirty="0" err="1">
                <a:solidFill>
                  <a:schemeClr val="tx1"/>
                </a:solidFill>
                <a:latin typeface="Arial" pitchFamily="34" charset="0"/>
                <a:cs typeface="Arial" pitchFamily="34" charset="0"/>
              </a:rPr>
              <a:t>зарарни</a:t>
            </a:r>
            <a:r>
              <a:rPr lang="ru-RU" sz="2000" dirty="0">
                <a:solidFill>
                  <a:schemeClr val="tx1"/>
                </a:solidFill>
                <a:latin typeface="Arial" pitchFamily="34" charset="0"/>
                <a:cs typeface="Arial" pitchFamily="34" charset="0"/>
              </a:rPr>
              <a:t> пул </a:t>
            </a:r>
            <a:r>
              <a:rPr lang="ru-RU" sz="2000" dirty="0" err="1">
                <a:solidFill>
                  <a:schemeClr val="tx1"/>
                </a:solidFill>
                <a:latin typeface="Arial" pitchFamily="34" charset="0"/>
                <a:cs typeface="Arial" pitchFamily="34" charset="0"/>
              </a:rPr>
              <a:t>шаклида</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қоплаш</a:t>
            </a:r>
            <a:endParaRPr lang="ru-RU" sz="2000" dirty="0">
              <a:solidFill>
                <a:schemeClr val="tx1"/>
              </a:solidFill>
              <a:latin typeface="Arial" pitchFamily="34" charset="0"/>
              <a:cs typeface="Arial" pitchFamily="34" charset="0"/>
            </a:endParaRPr>
          </a:p>
        </p:txBody>
      </p:sp>
      <p:sp>
        <p:nvSpPr>
          <p:cNvPr id="34" name="Скругленный прямоугольник 13">
            <a:extLst>
              <a:ext uri="{FF2B5EF4-FFF2-40B4-BE49-F238E27FC236}">
                <a16:creationId xmlns:a16="http://schemas.microsoft.com/office/drawing/2014/main" id="{13E9A48E-C503-463C-9A31-E598BF9CEC9E}"/>
              </a:ext>
            </a:extLst>
          </p:cNvPr>
          <p:cNvSpPr/>
          <p:nvPr/>
        </p:nvSpPr>
        <p:spPr>
          <a:xfrm>
            <a:off x="7967305" y="2988964"/>
            <a:ext cx="2223206" cy="2336344"/>
          </a:xfrm>
          <a:prstGeom prst="round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a:solidFill>
                  <a:schemeClr val="tx1"/>
                </a:solidFill>
                <a:latin typeface="Arial" pitchFamily="34" charset="0"/>
                <a:cs typeface="Arial" pitchFamily="34" charset="0"/>
              </a:rPr>
              <a:t>МОҲИЯТИ</a:t>
            </a:r>
            <a:r>
              <a:rPr lang="ru-RU" sz="24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зарарнинг</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солидар</a:t>
            </a:r>
            <a:r>
              <a:rPr lang="ru-RU" sz="2000" dirty="0">
                <a:solidFill>
                  <a:schemeClr val="tx1"/>
                </a:solidFill>
                <a:latin typeface="Arial" pitchFamily="34" charset="0"/>
                <a:cs typeface="Arial" pitchFamily="34" charset="0"/>
              </a:rPr>
              <a:t> </a:t>
            </a:r>
            <a:br>
              <a:rPr lang="en-US" sz="2000" dirty="0">
                <a:solidFill>
                  <a:schemeClr val="tx1"/>
                </a:solidFill>
                <a:latin typeface="Arial" pitchFamily="34" charset="0"/>
                <a:cs typeface="Arial" pitchFamily="34" charset="0"/>
              </a:rPr>
            </a:br>
            <a:r>
              <a:rPr lang="ru-RU" sz="2000" dirty="0" err="1">
                <a:solidFill>
                  <a:schemeClr val="tx1"/>
                </a:solidFill>
                <a:latin typeface="Arial" pitchFamily="34" charset="0"/>
                <a:cs typeface="Arial" pitchFamily="34" charset="0"/>
              </a:rPr>
              <a:t>ва</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ёпиқ</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тақсимланиши</a:t>
            </a:r>
            <a:endParaRPr lang="ru-RU" sz="2000" dirty="0">
              <a:solidFill>
                <a:schemeClr val="tx1"/>
              </a:solidFill>
              <a:latin typeface="Arial" pitchFamily="34" charset="0"/>
              <a:cs typeface="Arial" pitchFamily="34" charset="0"/>
            </a:endParaRPr>
          </a:p>
        </p:txBody>
      </p:sp>
      <p:cxnSp>
        <p:nvCxnSpPr>
          <p:cNvPr id="35" name="Прямая соединительная линия 34">
            <a:extLst>
              <a:ext uri="{FF2B5EF4-FFF2-40B4-BE49-F238E27FC236}">
                <a16:creationId xmlns:a16="http://schemas.microsoft.com/office/drawing/2014/main" id="{11D1B4F2-8CB7-4099-93F1-95CA1E3EBCAA}"/>
              </a:ext>
            </a:extLst>
          </p:cNvPr>
          <p:cNvCxnSpPr/>
          <p:nvPr/>
        </p:nvCxnSpPr>
        <p:spPr>
          <a:xfrm>
            <a:off x="2975751" y="2776409"/>
            <a:ext cx="6154913"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8A85596A-C65E-425C-9750-D8D9D6F39F89}"/>
              </a:ext>
            </a:extLst>
          </p:cNvPr>
          <p:cNvCxnSpPr>
            <a:stCxn id="28" idx="2"/>
          </p:cNvCxnSpPr>
          <p:nvPr/>
        </p:nvCxnSpPr>
        <p:spPr>
          <a:xfrm>
            <a:off x="6080006" y="2435004"/>
            <a:ext cx="0" cy="55396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141667D1-7FB2-4913-AB65-9BD77B3B3277}"/>
              </a:ext>
            </a:extLst>
          </p:cNvPr>
          <p:cNvCxnSpPr>
            <a:cxnSpLocks/>
          </p:cNvCxnSpPr>
          <p:nvPr/>
        </p:nvCxnSpPr>
        <p:spPr>
          <a:xfrm flipH="1">
            <a:off x="2984376" y="2776409"/>
            <a:ext cx="2" cy="212554"/>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id="{8538C7C6-A845-4C39-986D-6CD1262309EB}"/>
              </a:ext>
            </a:extLst>
          </p:cNvPr>
          <p:cNvCxnSpPr>
            <a:cxnSpLocks/>
          </p:cNvCxnSpPr>
          <p:nvPr/>
        </p:nvCxnSpPr>
        <p:spPr>
          <a:xfrm>
            <a:off x="9130664" y="2776409"/>
            <a:ext cx="0" cy="212555"/>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563350" y="6407226"/>
            <a:ext cx="6286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en-US" dirty="0"/>
              <a:t>14</a:t>
            </a:r>
            <a:endParaRPr lang="ru-RU" dirty="0"/>
          </a:p>
        </p:txBody>
      </p:sp>
      <p:sp>
        <p:nvSpPr>
          <p:cNvPr id="3" name="TextBox 2"/>
          <p:cNvSpPr txBox="1"/>
          <p:nvPr/>
        </p:nvSpPr>
        <p:spPr>
          <a:xfrm>
            <a:off x="791653" y="1873654"/>
            <a:ext cx="10608694" cy="3785652"/>
          </a:xfrm>
          <a:prstGeom prst="rect">
            <a:avLst/>
          </a:prstGeom>
          <a:noFill/>
        </p:spPr>
        <p:txBody>
          <a:bodyPr wrap="square">
            <a:spAutoFit/>
          </a:bodyPr>
          <a:lstStyle/>
          <a:p>
            <a:pPr indent="357505" algn="just"/>
            <a:r>
              <a:rPr lang="ru-RU" sz="2000" b="1" dirty="0" err="1">
                <a:solidFill>
                  <a:srgbClr val="C00000"/>
                </a:solidFill>
                <a:latin typeface="Arial" panose="020B0604020202020204" pitchFamily="34" charset="0"/>
                <a:cs typeface="Arial" panose="020B0604020202020204" pitchFamily="34" charset="0"/>
              </a:rPr>
              <a:t>Суғурта</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муайян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воқеа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ҳодиса</a:t>
            </a:r>
            <a:r>
              <a:rPr lang="ru-RU" sz="2000" dirty="0">
                <a:latin typeface="Arial" panose="020B0604020202020204" pitchFamily="34" charset="0"/>
                <a:cs typeface="Arial" panose="020B0604020202020204" pitchFamily="34" charset="0"/>
              </a:rPr>
              <a:t>) юз </a:t>
            </a:r>
            <a:r>
              <a:rPr lang="ru-RU" sz="2000" dirty="0" err="1">
                <a:latin typeface="Arial" panose="020B0604020202020204" pitchFamily="34" charset="0"/>
                <a:cs typeface="Arial" panose="020B0604020202020204" pitchFamily="34" charset="0"/>
              </a:rPr>
              <a:t>берганда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етказилган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зарарнинг</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ўрнини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қоплаш</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товонлар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бошқа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тўловлар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тўлаш</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учун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мақсадли</a:t>
            </a:r>
            <a:r>
              <a:rPr lang="ru-RU" sz="2000" dirty="0">
                <a:latin typeface="Arial" panose="020B0604020202020204" pitchFamily="34" charset="0"/>
                <a:cs typeface="Arial" panose="020B0604020202020204" pitchFamily="34" charset="0"/>
              </a:rPr>
              <a:t> пул </a:t>
            </a:r>
            <a:r>
              <a:rPr lang="ru-RU" sz="2000" dirty="0" err="1">
                <a:latin typeface="Arial" panose="020B0604020202020204" pitchFamily="34" charset="0"/>
                <a:cs typeface="Arial" panose="020B0604020202020204" pitchFamily="34" charset="0"/>
              </a:rPr>
              <a:t>жамғармаларини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ташкил</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этиш</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ҳамда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улардан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фойдаланиш</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билан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боғлиқ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бўлган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жисмоний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юридик</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шахсларнинг</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манфаатларини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ҳимоя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қилишга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доир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муносабатлар</a:t>
            </a:r>
            <a:r>
              <a:rPr lang="en-US" sz="2000" dirty="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a:p>
            <a:pPr indent="357505" algn="just"/>
            <a:endParaRPr lang="ru-RU" sz="2000" dirty="0">
              <a:latin typeface="Arial" panose="020B0604020202020204" pitchFamily="34" charset="0"/>
              <a:cs typeface="Arial" panose="020B0604020202020204" pitchFamily="34" charset="0"/>
            </a:endParaRPr>
          </a:p>
          <a:p>
            <a:pPr indent="357505" algn="just"/>
            <a:r>
              <a:rPr lang="ru-RU" sz="2000" b="1" dirty="0" err="1">
                <a:solidFill>
                  <a:srgbClr val="C00000"/>
                </a:solidFill>
                <a:latin typeface="Arial" panose="020B0604020202020204" pitchFamily="34" charset="0"/>
                <a:cs typeface="Arial" panose="020B0604020202020204" pitchFamily="34" charset="0"/>
              </a:rPr>
              <a:t>Суғурта</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фаолияти</a:t>
            </a:r>
            <a:r>
              <a:rPr lang="ru-RU" sz="2000" b="1" dirty="0">
                <a:solidFill>
                  <a:srgbClr val="00B05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суғурта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бозори</a:t>
            </a:r>
            <a:r>
              <a:rPr lang="ru-RU" sz="2000" dirty="0">
                <a:latin typeface="Arial" panose="020B0604020202020204" pitchFamily="34" charset="0"/>
                <a:cs typeface="Arial" panose="020B0604020202020204" pitchFamily="34" charset="0"/>
              </a:rPr>
              <a:t> профессионал </a:t>
            </a:r>
            <a:r>
              <a:rPr lang="ru-RU" sz="2000" dirty="0" err="1">
                <a:latin typeface="Arial" panose="020B0604020202020204" pitchFamily="34" charset="0"/>
                <a:cs typeface="Arial" panose="020B0604020202020204" pitchFamily="34" charset="0"/>
              </a:rPr>
              <a:t>иштирокчиларининг</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суғуртани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қайта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суғуртани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амалга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ошириш</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билан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боғлиқ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фаолияти</a:t>
            </a:r>
            <a:r>
              <a:rPr lang="en-US" sz="2000" dirty="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a:p>
            <a:pPr indent="357505" algn="just"/>
            <a:endParaRPr lang="ru-RU" sz="2000" dirty="0">
              <a:latin typeface="Arial" panose="020B0604020202020204" pitchFamily="34" charset="0"/>
              <a:cs typeface="Arial" panose="020B0604020202020204" pitchFamily="34" charset="0"/>
            </a:endParaRPr>
          </a:p>
          <a:p>
            <a:pPr indent="357505" algn="just"/>
            <a:r>
              <a:rPr lang="ru-RU" altLang="ru-RU" sz="2000" b="1" dirty="0" err="1">
                <a:solidFill>
                  <a:srgbClr val="C00000"/>
                </a:solidFill>
                <a:latin typeface="Arial" panose="020B0604020202020204" pitchFamily="34" charset="0"/>
                <a:cs typeface="Arial" panose="020B0604020202020204" pitchFamily="34" charset="0"/>
              </a:rPr>
              <a:t>Суғурта</a:t>
            </a:r>
            <a:r>
              <a:rPr lang="ru-RU" altLang="ru-RU" sz="2000" b="1" dirty="0">
                <a:solidFill>
                  <a:srgbClr val="C00000"/>
                </a:solidFill>
                <a:latin typeface="Arial" panose="020B0604020202020204" pitchFamily="34" charset="0"/>
                <a:cs typeface="Arial" panose="020B0604020202020204" pitchFamily="34" charset="0"/>
              </a:rPr>
              <a:t> </a:t>
            </a:r>
            <a:r>
              <a:rPr lang="ru-RU" altLang="ru-RU" sz="2000" b="1" dirty="0" err="1">
                <a:solidFill>
                  <a:srgbClr val="C00000"/>
                </a:solidFill>
                <a:latin typeface="Arial" panose="020B0604020202020204" pitchFamily="34" charset="0"/>
                <a:cs typeface="Arial" panose="020B0604020202020204" pitchFamily="34" charset="0"/>
              </a:rPr>
              <a:t>ҳодисаси</a:t>
            </a:r>
            <a:r>
              <a:rPr lang="ru-RU" altLang="ru-RU" sz="2000" b="1" dirty="0">
                <a:solidFill>
                  <a:srgbClr val="00B050"/>
                </a:solidFill>
                <a:latin typeface="Arial" panose="020B0604020202020204" pitchFamily="34" charset="0"/>
                <a:cs typeface="Arial" panose="020B0604020202020204" pitchFamily="34" charset="0"/>
              </a:rPr>
              <a:t> </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содир</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бўлиши</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мумкин</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бўлган</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ҳодиса</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бўлиб</a:t>
            </a:r>
            <a:r>
              <a:rPr lang="ru-RU" altLang="ru-RU" sz="2000" dirty="0">
                <a:latin typeface="Arial" panose="020B0604020202020204" pitchFamily="34" charset="0"/>
                <a:cs typeface="Arial" panose="020B0604020202020204" pitchFamily="34" charset="0"/>
              </a:rPr>
              <a:t>, у </a:t>
            </a:r>
            <a:r>
              <a:rPr lang="ru-RU" altLang="ru-RU" sz="2000" dirty="0" err="1">
                <a:latin typeface="Arial" panose="020B0604020202020204" pitchFamily="34" charset="0"/>
                <a:cs typeface="Arial" panose="020B0604020202020204" pitchFamily="34" charset="0"/>
              </a:rPr>
              <a:t>содир</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бўлганда</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суғурта</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амалга</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оширилади</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Суғурта</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ҳодисаси</a:t>
            </a:r>
            <a:r>
              <a:rPr lang="ru-RU" altLang="ru-RU" sz="2000" dirty="0">
                <a:latin typeface="Arial" panose="020B0604020202020204" pitchFamily="34" charset="0"/>
                <a:cs typeface="Arial" panose="020B0604020202020204" pitchFamily="34" charset="0"/>
              </a:rPr>
              <a:t> – </a:t>
            </a:r>
            <a:r>
              <a:rPr lang="ru-RU" altLang="ru-RU" sz="2000" dirty="0" err="1">
                <a:latin typeface="Arial" panose="020B0604020202020204" pitchFamily="34" charset="0"/>
                <a:cs typeface="Arial" panose="020B0604020202020204" pitchFamily="34" charset="0"/>
              </a:rPr>
              <a:t>суғурта</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шартномасининг</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энг</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муҳим</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шартларидан</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биридир</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Суғурта</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ҳодисаси</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суғурта</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шартномасида</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аниқ</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кўрсатилиши</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керак</a:t>
            </a:r>
            <a:r>
              <a:rPr lang="ru-RU" altLang="ru-RU" sz="2000" dirty="0">
                <a:latin typeface="Arial" panose="020B0604020202020204" pitchFamily="34" charset="0"/>
                <a:cs typeface="Arial" panose="020B0604020202020204" pitchFamily="34" charset="0"/>
              </a:rPr>
              <a:t>.</a:t>
            </a:r>
          </a:p>
        </p:txBody>
      </p:sp>
      <p:grpSp>
        <p:nvGrpSpPr>
          <p:cNvPr id="6" name="Group 9"/>
          <p:cNvGrpSpPr/>
          <p:nvPr/>
        </p:nvGrpSpPr>
        <p:grpSpPr>
          <a:xfrm rot="5400000">
            <a:off x="8701000" y="3367000"/>
            <a:ext cx="124000" cy="6858000"/>
            <a:chOff x="0" y="0"/>
            <a:chExt cx="248000" cy="13716000"/>
          </a:xfrm>
        </p:grpSpPr>
        <p:sp>
          <p:nvSpPr>
            <p:cNvPr id="9"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10" name="Group 11"/>
          <p:cNvGrpSpPr/>
          <p:nvPr/>
        </p:nvGrpSpPr>
        <p:grpSpPr>
          <a:xfrm rot="5400000">
            <a:off x="5954300" y="5600400"/>
            <a:ext cx="124000" cy="2302800"/>
            <a:chOff x="0" y="0"/>
            <a:chExt cx="248000" cy="4605600"/>
          </a:xfrm>
        </p:grpSpPr>
        <p:sp>
          <p:nvSpPr>
            <p:cNvPr id="11"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2" name="Group 13"/>
          <p:cNvGrpSpPr/>
          <p:nvPr/>
        </p:nvGrpSpPr>
        <p:grpSpPr>
          <a:xfrm>
            <a:off x="0" y="0"/>
            <a:ext cx="4670400" cy="203600"/>
            <a:chOff x="0" y="0"/>
            <a:chExt cx="9340800" cy="407200"/>
          </a:xfrm>
        </p:grpSpPr>
        <p:sp>
          <p:nvSpPr>
            <p:cNvPr id="13"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4" name="Group 15"/>
          <p:cNvGrpSpPr/>
          <p:nvPr/>
        </p:nvGrpSpPr>
        <p:grpSpPr>
          <a:xfrm>
            <a:off x="0" y="101800"/>
            <a:ext cx="2343200" cy="203600"/>
            <a:chOff x="0" y="0"/>
            <a:chExt cx="4686400" cy="407200"/>
          </a:xfrm>
        </p:grpSpPr>
        <p:sp>
          <p:nvSpPr>
            <p:cNvPr id="15"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sp>
        <p:nvSpPr>
          <p:cNvPr id="17" name="Прямоугольник 16"/>
          <p:cNvSpPr/>
          <p:nvPr/>
        </p:nvSpPr>
        <p:spPr>
          <a:xfrm>
            <a:off x="3027243" y="879452"/>
            <a:ext cx="6137514" cy="584775"/>
          </a:xfrm>
          <a:prstGeom prst="rect">
            <a:avLst/>
          </a:prstGeom>
        </p:spPr>
        <p:txBody>
          <a:bodyPr wrap="none">
            <a:spAutoFit/>
          </a:bodyPr>
          <a:lstStyle/>
          <a:p>
            <a:pPr algn="ctr"/>
            <a:r>
              <a:rPr lang="ru-RU" sz="3200" b="1" dirty="0" err="1">
                <a:solidFill>
                  <a:srgbClr val="C00000"/>
                </a:solidFill>
                <a:latin typeface="Arial" panose="020B0604020202020204" pitchFamily="34" charset="0"/>
                <a:cs typeface="Arial" panose="020B0604020202020204" pitchFamily="34" charset="0"/>
              </a:rPr>
              <a:t>Суғуртада</a:t>
            </a:r>
            <a:r>
              <a:rPr lang="ru-RU" sz="3200" b="1" dirty="0">
                <a:solidFill>
                  <a:srgbClr val="C00000"/>
                </a:solidFill>
                <a:latin typeface="Arial" panose="020B0604020202020204" pitchFamily="34" charset="0"/>
                <a:cs typeface="Arial" panose="020B0604020202020204" pitchFamily="34" charset="0"/>
              </a:rPr>
              <a:t> </a:t>
            </a:r>
            <a:r>
              <a:rPr lang="ru-RU" sz="3200" b="1" dirty="0" err="1">
                <a:solidFill>
                  <a:srgbClr val="C00000"/>
                </a:solidFill>
                <a:latin typeface="Arial" panose="020B0604020202020204" pitchFamily="34" charset="0"/>
                <a:cs typeface="Arial" panose="020B0604020202020204" pitchFamily="34" charset="0"/>
              </a:rPr>
              <a:t>асосий</a:t>
            </a:r>
            <a:r>
              <a:rPr lang="ru-RU" sz="3200" b="1" dirty="0">
                <a:solidFill>
                  <a:srgbClr val="C00000"/>
                </a:solidFill>
                <a:latin typeface="Arial" panose="020B0604020202020204" pitchFamily="34" charset="0"/>
                <a:cs typeface="Arial" panose="020B0604020202020204" pitchFamily="34" charset="0"/>
              </a:rPr>
              <a:t> </a:t>
            </a:r>
            <a:r>
              <a:rPr lang="ru-RU" sz="3200" b="1" dirty="0" err="1">
                <a:solidFill>
                  <a:srgbClr val="C00000"/>
                </a:solidFill>
                <a:latin typeface="Arial" panose="020B0604020202020204" pitchFamily="34" charset="0"/>
                <a:cs typeface="Arial" panose="020B0604020202020204" pitchFamily="34" charset="0"/>
              </a:rPr>
              <a:t>терминлар</a:t>
            </a:r>
            <a:endParaRPr lang="ru-RU" sz="3200" b="1"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8643" y="1025301"/>
            <a:ext cx="10694713" cy="5262979"/>
          </a:xfrm>
          <a:prstGeom prst="rect">
            <a:avLst/>
          </a:prstGeom>
          <a:noFill/>
        </p:spPr>
        <p:txBody>
          <a:bodyPr wrap="square">
            <a:spAutoFit/>
          </a:bodyPr>
          <a:lstStyle/>
          <a:p>
            <a:pPr indent="361950" algn="just"/>
            <a:r>
              <a:rPr lang="ru-RU" sz="2100" b="1" dirty="0" err="1">
                <a:solidFill>
                  <a:srgbClr val="C00000"/>
                </a:solidFill>
                <a:latin typeface="Arial" panose="020B0604020202020204" pitchFamily="34" charset="0"/>
                <a:cs typeface="Arial" panose="020B0604020202020204" pitchFamily="34" charset="0"/>
              </a:rPr>
              <a:t>Суғурта</a:t>
            </a:r>
            <a:r>
              <a:rPr lang="ru-RU" sz="2100" b="1" dirty="0">
                <a:solidFill>
                  <a:srgbClr val="C00000"/>
                </a:solidFill>
                <a:latin typeface="Arial" panose="020B0604020202020204" pitchFamily="34" charset="0"/>
                <a:cs typeface="Arial" panose="020B0604020202020204" pitchFamily="34" charset="0"/>
              </a:rPr>
              <a:t> </a:t>
            </a:r>
            <a:r>
              <a:rPr lang="ru-RU" sz="2100" b="1" dirty="0" err="1">
                <a:solidFill>
                  <a:srgbClr val="C00000"/>
                </a:solidFill>
                <a:latin typeface="Arial" panose="020B0604020202020204" pitchFamily="34" charset="0"/>
                <a:cs typeface="Arial" panose="020B0604020202020204" pitchFamily="34" charset="0"/>
              </a:rPr>
              <a:t>суммаси</a:t>
            </a:r>
            <a:r>
              <a:rPr lang="ru-RU" sz="2100" b="1" dirty="0">
                <a:latin typeface="Arial" panose="020B0604020202020204" pitchFamily="34" charset="0"/>
                <a:cs typeface="Arial" panose="020B0604020202020204" pitchFamily="34" charset="0"/>
              </a:rPr>
              <a:t> </a:t>
            </a:r>
            <a:r>
              <a:rPr lang="ru-RU" sz="2100" dirty="0">
                <a:latin typeface="Arial" panose="020B0604020202020204" pitchFamily="34" charset="0"/>
                <a:cs typeface="Arial" panose="020B0604020202020204" pitchFamily="34" charset="0"/>
              </a:rPr>
              <a:t>–</a:t>
            </a:r>
            <a:r>
              <a:rPr lang="ru-RU" sz="2100" b="1"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аниқ</a:t>
            </a:r>
            <a:r>
              <a:rPr lang="ru-RU" sz="2100" dirty="0">
                <a:latin typeface="Arial" panose="020B0604020202020204" pitchFamily="34" charset="0"/>
                <a:cs typeface="Arial" panose="020B0604020202020204" pitchFamily="34" charset="0"/>
              </a:rPr>
              <a:t> сумма </a:t>
            </a:r>
            <a:r>
              <a:rPr lang="ru-RU" sz="2100" dirty="0" err="1">
                <a:latin typeface="Arial" panose="020B0604020202020204" pitchFamily="34" charset="0"/>
                <a:cs typeface="Arial" panose="020B0604020202020204" pitchFamily="34" charset="0"/>
              </a:rPr>
              <a:t>бўлиб</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суғурталовчи</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суғурта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товонини</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суғурта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тўловини</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суғурта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шартномаси</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бўйича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ушбу</a:t>
            </a:r>
            <a:r>
              <a:rPr lang="ru-RU" sz="2100" dirty="0">
                <a:latin typeface="Arial" panose="020B0604020202020204" pitchFamily="34" charset="0"/>
                <a:cs typeface="Arial" panose="020B0604020202020204" pitchFamily="34" charset="0"/>
              </a:rPr>
              <a:t> сумма </a:t>
            </a:r>
            <a:r>
              <a:rPr lang="ru-RU" sz="2100" dirty="0" err="1">
                <a:latin typeface="Arial" panose="020B0604020202020204" pitchFamily="34" charset="0"/>
                <a:cs typeface="Arial" panose="020B0604020202020204" pitchFamily="34" charset="0"/>
              </a:rPr>
              <a:t>доирасида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тўлаш</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мажбуриятини</a:t>
            </a:r>
            <a:r>
              <a:rPr lang="en-US"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ўз</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зиммасига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олади</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Мулкни</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суғурталашнинг</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ихтиёрий</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турларида</a:t>
            </a:r>
            <a:r>
              <a:rPr lang="ru-RU" sz="2100" dirty="0">
                <a:latin typeface="Arial" panose="020B0604020202020204" pitchFamily="34" charset="0"/>
                <a:cs typeface="Arial" panose="020B0604020202020204" pitchFamily="34" charset="0"/>
              </a:rPr>
              <a:t> у </a:t>
            </a:r>
            <a:r>
              <a:rPr lang="ru-RU" sz="2100" dirty="0" err="1">
                <a:latin typeface="Arial" panose="020B0604020202020204" pitchFamily="34" charset="0"/>
                <a:cs typeface="Arial" panose="020B0604020202020204" pitchFamily="34" charset="0"/>
              </a:rPr>
              <a:t>томонларнинг</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келишуви</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билан</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лекин</a:t>
            </a:r>
            <a:r>
              <a:rPr lang="ru-RU" sz="2100" dirty="0">
                <a:latin typeface="Arial" panose="020B0604020202020204" pitchFamily="34" charset="0"/>
                <a:cs typeface="Arial" panose="020B0604020202020204" pitchFamily="34" charset="0"/>
              </a:rPr>
              <a:t> мол-</a:t>
            </a:r>
            <a:r>
              <a:rPr lang="ru-RU" sz="2100" dirty="0" err="1">
                <a:latin typeface="Arial" panose="020B0604020202020204" pitchFamily="34" charset="0"/>
                <a:cs typeface="Arial" panose="020B0604020202020204" pitchFamily="34" charset="0"/>
              </a:rPr>
              <a:t>мулкнинг</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ҳақиқий</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қийматидан</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ошмаган</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ҳолда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белгиланади</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Шахсий</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суғуртанинг</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ихтиёрий</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турларида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томонларнинг</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келишуви</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билан</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белгиланади</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Мажбурий</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суғурта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турлари</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бўйича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қонун</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ҳужжатлари</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билан</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белгиланади</a:t>
            </a:r>
            <a:r>
              <a:rPr lang="ru-RU" sz="2100" dirty="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a:p>
            <a:pPr indent="361950" algn="just"/>
            <a:endParaRPr lang="ru-RU" sz="2100" dirty="0">
              <a:latin typeface="Arial" panose="020B0604020202020204" pitchFamily="34" charset="0"/>
              <a:cs typeface="Arial" panose="020B0604020202020204" pitchFamily="34" charset="0"/>
            </a:endParaRPr>
          </a:p>
          <a:p>
            <a:pPr indent="361950" algn="just"/>
            <a:r>
              <a:rPr lang="ru-RU" sz="2100" b="1" dirty="0" err="1">
                <a:solidFill>
                  <a:srgbClr val="C00000"/>
                </a:solidFill>
                <a:latin typeface="Arial" panose="020B0604020202020204" pitchFamily="34" charset="0"/>
                <a:cs typeface="Arial" panose="020B0604020202020204" pitchFamily="34" charset="0"/>
              </a:rPr>
              <a:t>Суғурта</a:t>
            </a:r>
            <a:r>
              <a:rPr lang="ru-RU" sz="2100" b="1" dirty="0">
                <a:solidFill>
                  <a:srgbClr val="C00000"/>
                </a:solidFill>
                <a:latin typeface="Arial" panose="020B0604020202020204" pitchFamily="34" charset="0"/>
                <a:cs typeface="Arial" panose="020B0604020202020204" pitchFamily="34" charset="0"/>
              </a:rPr>
              <a:t> </a:t>
            </a:r>
            <a:r>
              <a:rPr lang="ru-RU" sz="2100" b="1" dirty="0" err="1">
                <a:solidFill>
                  <a:srgbClr val="C00000"/>
                </a:solidFill>
                <a:latin typeface="Arial" panose="020B0604020202020204" pitchFamily="34" charset="0"/>
                <a:cs typeface="Arial" panose="020B0604020202020204" pitchFamily="34" charset="0"/>
              </a:rPr>
              <a:t>товони</a:t>
            </a:r>
            <a:r>
              <a:rPr lang="ru-RU" sz="2100" b="1" dirty="0">
                <a:solidFill>
                  <a:srgbClr val="C00000"/>
                </a:solidFill>
                <a:latin typeface="Arial" panose="020B0604020202020204" pitchFamily="34" charset="0"/>
                <a:cs typeface="Arial" panose="020B0604020202020204" pitchFamily="34" charset="0"/>
              </a:rPr>
              <a:t> (</a:t>
            </a:r>
            <a:r>
              <a:rPr lang="ru-RU" sz="2100" b="1" dirty="0" err="1">
                <a:solidFill>
                  <a:srgbClr val="C00000"/>
                </a:solidFill>
                <a:latin typeface="Arial" panose="020B0604020202020204" pitchFamily="34" charset="0"/>
                <a:cs typeface="Arial" panose="020B0604020202020204" pitchFamily="34" charset="0"/>
              </a:rPr>
              <a:t>суғурта</a:t>
            </a:r>
            <a:r>
              <a:rPr lang="ru-RU" sz="2100" b="1" dirty="0">
                <a:solidFill>
                  <a:srgbClr val="C00000"/>
                </a:solidFill>
                <a:latin typeface="Arial" panose="020B0604020202020204" pitchFamily="34" charset="0"/>
                <a:cs typeface="Arial" panose="020B0604020202020204" pitchFamily="34" charset="0"/>
              </a:rPr>
              <a:t> </a:t>
            </a:r>
            <a:r>
              <a:rPr lang="ru-RU" sz="2100" b="1" dirty="0" err="1">
                <a:solidFill>
                  <a:srgbClr val="C00000"/>
                </a:solidFill>
                <a:latin typeface="Arial" panose="020B0604020202020204" pitchFamily="34" charset="0"/>
                <a:cs typeface="Arial" panose="020B0604020202020204" pitchFamily="34" charset="0"/>
              </a:rPr>
              <a:t>тўлови</a:t>
            </a:r>
            <a:r>
              <a:rPr lang="ru-RU" sz="2100" b="1" dirty="0">
                <a:solidFill>
                  <a:srgbClr val="C00000"/>
                </a:solidFill>
                <a:latin typeface="Arial" panose="020B0604020202020204" pitchFamily="34" charset="0"/>
                <a:cs typeface="Arial" panose="020B0604020202020204" pitchFamily="34" charset="0"/>
              </a:rPr>
              <a:t>)</a:t>
            </a:r>
            <a:r>
              <a:rPr lang="ru-RU" sz="2100" b="1" dirty="0">
                <a:latin typeface="Arial" panose="020B0604020202020204" pitchFamily="34" charset="0"/>
                <a:cs typeface="Arial" panose="020B0604020202020204" pitchFamily="34" charset="0"/>
              </a:rPr>
              <a:t> </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суғурта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шартномасида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назарда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тутилган</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суғурта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ҳодисаси</a:t>
            </a:r>
            <a:r>
              <a:rPr lang="ru-RU" sz="2100" dirty="0">
                <a:latin typeface="Arial" panose="020B0604020202020204" pitchFamily="34" charset="0"/>
                <a:cs typeface="Arial" panose="020B0604020202020204" pitchFamily="34" charset="0"/>
              </a:rPr>
              <a:t> юз </a:t>
            </a:r>
            <a:r>
              <a:rPr lang="ru-RU" sz="2100" dirty="0" err="1">
                <a:latin typeface="Arial" panose="020B0604020202020204" pitchFamily="34" charset="0"/>
                <a:cs typeface="Arial" panose="020B0604020202020204" pitchFamily="34" charset="0"/>
              </a:rPr>
              <a:t>берганда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суғурта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қилдирувчига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суғурталанган</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шахсга</a:t>
            </a:r>
            <a:r>
              <a:rPr lang="ru-RU" sz="2100" dirty="0">
                <a:latin typeface="Arial" panose="020B0604020202020204" pitchFamily="34" charset="0"/>
                <a:cs typeface="Arial" panose="020B0604020202020204" pitchFamily="34" charset="0"/>
              </a:rPr>
              <a:t> </a:t>
            </a:r>
            <a:br>
              <a:rPr lang="en-US" sz="2100" dirty="0">
                <a:latin typeface="Arial" panose="020B0604020202020204" pitchFamily="34" charset="0"/>
                <a:cs typeface="Arial" panose="020B0604020202020204" pitchFamily="34" charset="0"/>
              </a:rPr>
            </a:br>
            <a:r>
              <a:rPr lang="ru-RU" sz="2100" dirty="0">
                <a:latin typeface="Arial" panose="020B0604020202020204" pitchFamily="34" charset="0"/>
                <a:cs typeface="Arial" panose="020B0604020202020204" pitchFamily="34" charset="0"/>
              </a:rPr>
              <a:t>(</a:t>
            </a:r>
            <a:r>
              <a:rPr lang="ru-RU" sz="2100" dirty="0" err="1">
                <a:latin typeface="Arial" panose="020B0604020202020204" pitchFamily="34" charset="0"/>
                <a:cs typeface="Arial" panose="020B0604020202020204" pitchFamily="34" charset="0"/>
              </a:rPr>
              <a:t>наф</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олувчига</a:t>
            </a:r>
            <a:r>
              <a:rPr lang="ru-RU" sz="2100" dirty="0">
                <a:latin typeface="Arial" panose="020B0604020202020204" pitchFamily="34" charset="0"/>
                <a:cs typeface="Arial" panose="020B0604020202020204" pitchFamily="34" charset="0"/>
              </a:rPr>
              <a:t>)</a:t>
            </a:r>
            <a:r>
              <a:rPr lang="en-US"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ҳар</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бир</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суғурталанган</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шахс</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учун</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суғурта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суммаси</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доирасида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тўланадиган</a:t>
            </a:r>
            <a:r>
              <a:rPr lang="en-US" sz="2100" dirty="0">
                <a:latin typeface="Arial" panose="020B0604020202020204" pitchFamily="34" charset="0"/>
                <a:cs typeface="Arial" panose="020B0604020202020204" pitchFamily="34" charset="0"/>
              </a:rPr>
              <a:t> </a:t>
            </a:r>
            <a:r>
              <a:rPr lang="ru-RU" sz="2100" dirty="0">
                <a:latin typeface="Arial" panose="020B0604020202020204" pitchFamily="34" charset="0"/>
                <a:cs typeface="Arial" panose="020B0604020202020204" pitchFamily="34" charset="0"/>
              </a:rPr>
              <a:t>пул </a:t>
            </a:r>
            <a:r>
              <a:rPr lang="ru-RU" sz="2100" dirty="0" err="1">
                <a:latin typeface="Arial" panose="020B0604020202020204" pitchFamily="34" charset="0"/>
                <a:cs typeface="Arial" panose="020B0604020202020204" pitchFamily="34" charset="0"/>
              </a:rPr>
              <a:t>маблағлари</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суммаси</a:t>
            </a:r>
            <a:r>
              <a:rPr lang="ru-RU" sz="2100" dirty="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a:p>
            <a:pPr indent="361950" algn="just"/>
            <a:endParaRPr lang="en-US" sz="2100" dirty="0">
              <a:latin typeface="Arial" panose="020B0604020202020204" pitchFamily="34" charset="0"/>
              <a:cs typeface="Arial" panose="020B0604020202020204" pitchFamily="34" charset="0"/>
            </a:endParaRPr>
          </a:p>
          <a:p>
            <a:pPr indent="361950" algn="just"/>
            <a:r>
              <a:rPr lang="ru-RU" sz="2100" b="1" dirty="0" err="1">
                <a:solidFill>
                  <a:srgbClr val="C00000"/>
                </a:solidFill>
                <a:latin typeface="Arial" panose="020B0604020202020204" pitchFamily="34" charset="0"/>
                <a:cs typeface="Arial" panose="020B0604020202020204" pitchFamily="34" charset="0"/>
              </a:rPr>
              <a:t>Суғурта</a:t>
            </a:r>
            <a:r>
              <a:rPr lang="ru-RU" sz="2100" b="1" dirty="0">
                <a:solidFill>
                  <a:srgbClr val="C00000"/>
                </a:solidFill>
                <a:latin typeface="Arial" panose="020B0604020202020204" pitchFamily="34" charset="0"/>
                <a:cs typeface="Arial" panose="020B0604020202020204" pitchFamily="34" charset="0"/>
              </a:rPr>
              <a:t> </a:t>
            </a:r>
            <a:r>
              <a:rPr lang="ru-RU" sz="2100" b="1" dirty="0" err="1">
                <a:solidFill>
                  <a:srgbClr val="C00000"/>
                </a:solidFill>
                <a:latin typeface="Arial" panose="020B0604020202020204" pitchFamily="34" charset="0"/>
                <a:cs typeface="Arial" panose="020B0604020202020204" pitchFamily="34" charset="0"/>
              </a:rPr>
              <a:t>мукофоти</a:t>
            </a:r>
            <a:r>
              <a:rPr lang="ru-RU" sz="2100" dirty="0">
                <a:latin typeface="Arial" panose="020B0604020202020204" pitchFamily="34" charset="0"/>
                <a:cs typeface="Arial" panose="020B0604020202020204" pitchFamily="34" charset="0"/>
              </a:rPr>
              <a:t> – </a:t>
            </a:r>
            <a:r>
              <a:rPr lang="ru-RU" sz="2100" dirty="0" err="1">
                <a:latin typeface="Arial" panose="020B0604020202020204" pitchFamily="34" charset="0"/>
                <a:cs typeface="Arial" panose="020B0604020202020204" pitchFamily="34" charset="0"/>
              </a:rPr>
              <a:t>суғурта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қилдирувчи</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томонидан</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суғурталовчига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суғурта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шартномасида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шарт</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қилиб</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кўрсатилган</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тартибда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ва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муддатларда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миллий</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валютада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ёки</a:t>
            </a:r>
            <a:r>
              <a:rPr lang="ru-RU" sz="2100" dirty="0">
                <a:latin typeface="Arial" panose="020B0604020202020204" pitchFamily="34" charset="0"/>
                <a:cs typeface="Arial" panose="020B0604020202020204" pitchFamily="34" charset="0"/>
              </a:rPr>
              <a:t> чет эл </a:t>
            </a:r>
            <a:r>
              <a:rPr lang="ru-RU" sz="2100" dirty="0" err="1">
                <a:latin typeface="Arial" panose="020B0604020202020204" pitchFamily="34" charset="0"/>
                <a:cs typeface="Arial" panose="020B0604020202020204" pitchFamily="34" charset="0"/>
              </a:rPr>
              <a:t>валютасида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тўланадиган</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суғурта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учун</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тўлов</a:t>
            </a:r>
            <a:r>
              <a:rPr lang="en-US" sz="2100" dirty="0">
                <a:latin typeface="Arial" panose="020B0604020202020204" pitchFamily="34" charset="0"/>
                <a:cs typeface="Arial" panose="020B0604020202020204" pitchFamily="34" charset="0"/>
              </a:rPr>
              <a:t>.</a:t>
            </a:r>
            <a:endParaRPr lang="ru-RU" sz="2100" dirty="0">
              <a:latin typeface="Arial" panose="020B0604020202020204" pitchFamily="34" charset="0"/>
              <a:cs typeface="Arial" panose="020B0604020202020204" pitchFamily="34" charset="0"/>
            </a:endParaRPr>
          </a:p>
        </p:txBody>
      </p:sp>
      <p:sp>
        <p:nvSpPr>
          <p:cNvPr id="9" name="TextBox 8"/>
          <p:cNvSpPr txBox="1"/>
          <p:nvPr/>
        </p:nvSpPr>
        <p:spPr>
          <a:xfrm>
            <a:off x="11572875" y="6453336"/>
            <a:ext cx="619125"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15</a:t>
            </a:r>
            <a:endParaRPr lang="ru-RU" dirty="0"/>
          </a:p>
        </p:txBody>
      </p:sp>
      <p:grpSp>
        <p:nvGrpSpPr>
          <p:cNvPr id="10" name="Группа 9"/>
          <p:cNvGrpSpPr/>
          <p:nvPr/>
        </p:nvGrpSpPr>
        <p:grpSpPr>
          <a:xfrm>
            <a:off x="0" y="0"/>
            <a:ext cx="12192000" cy="6858000"/>
            <a:chOff x="0" y="0"/>
            <a:chExt cx="12192000" cy="6858000"/>
          </a:xfrm>
        </p:grpSpPr>
        <p:grpSp>
          <p:nvGrpSpPr>
            <p:cNvPr id="11" name="Group 9"/>
            <p:cNvGrpSpPr/>
            <p:nvPr/>
          </p:nvGrpSpPr>
          <p:grpSpPr>
            <a:xfrm rot="5400000">
              <a:off x="8701000" y="3367000"/>
              <a:ext cx="124000" cy="6858000"/>
              <a:chOff x="0" y="0"/>
              <a:chExt cx="248000" cy="13716000"/>
            </a:xfrm>
          </p:grpSpPr>
          <p:sp>
            <p:nvSpPr>
              <p:cNvPr id="19"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2" name="Group 11"/>
            <p:cNvGrpSpPr/>
            <p:nvPr/>
          </p:nvGrpSpPr>
          <p:grpSpPr>
            <a:xfrm rot="5400000">
              <a:off x="5954300" y="5600400"/>
              <a:ext cx="124000" cy="2302800"/>
              <a:chOff x="0" y="0"/>
              <a:chExt cx="248000" cy="4605600"/>
            </a:xfrm>
          </p:grpSpPr>
          <p:sp>
            <p:nvSpPr>
              <p:cNvPr id="18"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3" name="Group 13"/>
            <p:cNvGrpSpPr/>
            <p:nvPr/>
          </p:nvGrpSpPr>
          <p:grpSpPr>
            <a:xfrm>
              <a:off x="0" y="0"/>
              <a:ext cx="4670400" cy="203600"/>
              <a:chOff x="0" y="0"/>
              <a:chExt cx="9340800" cy="407200"/>
            </a:xfrm>
          </p:grpSpPr>
          <p:sp>
            <p:nvSpPr>
              <p:cNvPr id="17"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4" name="Group 15"/>
            <p:cNvGrpSpPr/>
            <p:nvPr/>
          </p:nvGrpSpPr>
          <p:grpSpPr>
            <a:xfrm>
              <a:off x="0" y="101800"/>
              <a:ext cx="2343200" cy="203600"/>
              <a:chOff x="0" y="0"/>
              <a:chExt cx="4686400" cy="407200"/>
            </a:xfrm>
          </p:grpSpPr>
          <p:sp>
            <p:nvSpPr>
              <p:cNvPr id="16"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01450" y="6447935"/>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en-US" dirty="0"/>
              <a:t>1</a:t>
            </a:r>
            <a:r>
              <a:rPr lang="uz-Cyrl-UZ" dirty="0"/>
              <a:t>6</a:t>
            </a:r>
            <a:endParaRPr lang="ru-RU" dirty="0"/>
          </a:p>
        </p:txBody>
      </p:sp>
      <p:grpSp>
        <p:nvGrpSpPr>
          <p:cNvPr id="6" name="Group 9"/>
          <p:cNvGrpSpPr/>
          <p:nvPr/>
        </p:nvGrpSpPr>
        <p:grpSpPr>
          <a:xfrm rot="5400000">
            <a:off x="8701000" y="3367000"/>
            <a:ext cx="124000" cy="6858000"/>
            <a:chOff x="0" y="0"/>
            <a:chExt cx="248000" cy="13716000"/>
          </a:xfrm>
        </p:grpSpPr>
        <p:sp>
          <p:nvSpPr>
            <p:cNvPr id="7"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8" name="Group 11"/>
          <p:cNvGrpSpPr/>
          <p:nvPr/>
        </p:nvGrpSpPr>
        <p:grpSpPr>
          <a:xfrm rot="5400000">
            <a:off x="5954300" y="5600400"/>
            <a:ext cx="124000" cy="2302800"/>
            <a:chOff x="0" y="0"/>
            <a:chExt cx="248000" cy="4605600"/>
          </a:xfrm>
        </p:grpSpPr>
        <p:sp>
          <p:nvSpPr>
            <p:cNvPr id="9"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1" name="Group 13"/>
          <p:cNvGrpSpPr/>
          <p:nvPr/>
        </p:nvGrpSpPr>
        <p:grpSpPr>
          <a:xfrm>
            <a:off x="0" y="0"/>
            <a:ext cx="4670400" cy="203600"/>
            <a:chOff x="0" y="0"/>
            <a:chExt cx="9340800" cy="407200"/>
          </a:xfrm>
        </p:grpSpPr>
        <p:sp>
          <p:nvSpPr>
            <p:cNvPr id="12"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3" name="Group 15"/>
          <p:cNvGrpSpPr/>
          <p:nvPr/>
        </p:nvGrpSpPr>
        <p:grpSpPr>
          <a:xfrm>
            <a:off x="0" y="101800"/>
            <a:ext cx="2343200" cy="203600"/>
            <a:chOff x="0" y="0"/>
            <a:chExt cx="4686400" cy="407200"/>
          </a:xfrm>
        </p:grpSpPr>
        <p:sp>
          <p:nvSpPr>
            <p:cNvPr id="14"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sp>
        <p:nvSpPr>
          <p:cNvPr id="16" name="TextBox 15"/>
          <p:cNvSpPr txBox="1"/>
          <p:nvPr/>
        </p:nvSpPr>
        <p:spPr>
          <a:xfrm>
            <a:off x="724618" y="1411989"/>
            <a:ext cx="10742763" cy="4616648"/>
          </a:xfrm>
          <a:prstGeom prst="rect">
            <a:avLst/>
          </a:prstGeom>
          <a:noFill/>
        </p:spPr>
        <p:txBody>
          <a:bodyPr wrap="square">
            <a:spAutoFit/>
          </a:bodyPr>
          <a:lstStyle/>
          <a:p>
            <a:pPr indent="361950" algn="just"/>
            <a:r>
              <a:rPr lang="ru-RU" sz="2100" b="1" dirty="0" err="1">
                <a:solidFill>
                  <a:srgbClr val="C00000"/>
                </a:solidFill>
                <a:latin typeface="Arial" panose="020B0604020202020204" pitchFamily="34" charset="0"/>
                <a:cs typeface="Arial" panose="020B0604020202020204" pitchFamily="34" charset="0"/>
              </a:rPr>
              <a:t>Суғурта</a:t>
            </a:r>
            <a:r>
              <a:rPr lang="ru-RU" sz="2100" b="1" dirty="0">
                <a:solidFill>
                  <a:srgbClr val="C00000"/>
                </a:solidFill>
                <a:latin typeface="Arial" panose="020B0604020202020204" pitchFamily="34" charset="0"/>
                <a:cs typeface="Arial" panose="020B0604020202020204" pitchFamily="34" charset="0"/>
              </a:rPr>
              <a:t> </a:t>
            </a:r>
            <a:r>
              <a:rPr lang="ru-RU" sz="2100" b="1" dirty="0" err="1">
                <a:solidFill>
                  <a:srgbClr val="C00000"/>
                </a:solidFill>
                <a:latin typeface="Arial" panose="020B0604020202020204" pitchFamily="34" charset="0"/>
                <a:cs typeface="Arial" panose="020B0604020202020204" pitchFamily="34" charset="0"/>
              </a:rPr>
              <a:t>бадали</a:t>
            </a:r>
            <a:r>
              <a:rPr lang="ru-RU" sz="2100" dirty="0">
                <a:latin typeface="Arial" panose="020B0604020202020204" pitchFamily="34" charset="0"/>
                <a:cs typeface="Arial" panose="020B0604020202020204" pitchFamily="34" charset="0"/>
              </a:rPr>
              <a:t> – </a:t>
            </a:r>
            <a:r>
              <a:rPr lang="ru-RU" sz="2100" dirty="0" err="1">
                <a:latin typeface="Arial" panose="020B0604020202020204" pitchFamily="34" charset="0"/>
                <a:cs typeface="Arial" panose="020B0604020202020204" pitchFamily="34" charset="0"/>
              </a:rPr>
              <a:t>суғурта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мукофотининг</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суғурта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шартномасида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назарда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тутилган</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муддатларда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миқдорларда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ва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шартларда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миллий</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валютада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ёки</a:t>
            </a:r>
            <a:r>
              <a:rPr lang="ru-RU" sz="2100" dirty="0">
                <a:latin typeface="Arial" panose="020B0604020202020204" pitchFamily="34" charset="0"/>
                <a:cs typeface="Arial" panose="020B0604020202020204" pitchFamily="34" charset="0"/>
              </a:rPr>
              <a:t> чет эл </a:t>
            </a:r>
            <a:r>
              <a:rPr lang="ru-RU" sz="2100" dirty="0" err="1">
                <a:latin typeface="Arial" panose="020B0604020202020204" pitchFamily="34" charset="0"/>
                <a:cs typeface="Arial" panose="020B0604020202020204" pitchFamily="34" charset="0"/>
              </a:rPr>
              <a:t>валютасида</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тўланадиган</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бир</a:t>
            </a:r>
            <a:r>
              <a:rPr lang="ru-RU" sz="2100" dirty="0">
                <a:latin typeface="Arial" panose="020B0604020202020204" pitchFamily="34" charset="0"/>
                <a:cs typeface="Arial" panose="020B0604020202020204" pitchFamily="34" charset="0"/>
              </a:rPr>
              <a:t> </a:t>
            </a:r>
            <a:r>
              <a:rPr lang="ru-RU" sz="2100" dirty="0" err="1">
                <a:latin typeface="Arial" panose="020B0604020202020204" pitchFamily="34" charset="0"/>
                <a:cs typeface="Arial" panose="020B0604020202020204" pitchFamily="34" charset="0"/>
              </a:rPr>
              <a:t>қисми</a:t>
            </a:r>
            <a:r>
              <a:rPr lang="en-US" sz="2100" dirty="0">
                <a:latin typeface="Arial" panose="020B0604020202020204" pitchFamily="34" charset="0"/>
                <a:cs typeface="Arial" panose="020B0604020202020204" pitchFamily="34" charset="0"/>
              </a:rPr>
              <a:t>.</a:t>
            </a:r>
            <a:endParaRPr lang="ru-RU" sz="2100" dirty="0">
              <a:latin typeface="Arial" panose="020B0604020202020204" pitchFamily="34" charset="0"/>
              <a:cs typeface="Arial" panose="020B0604020202020204" pitchFamily="34" charset="0"/>
            </a:endParaRPr>
          </a:p>
          <a:p>
            <a:pPr indent="361950" algn="just"/>
            <a:endParaRPr lang="ru-RU" sz="2100" dirty="0">
              <a:latin typeface="Arial" panose="020B0604020202020204" pitchFamily="34" charset="0"/>
              <a:cs typeface="Arial" panose="020B0604020202020204" pitchFamily="34" charset="0"/>
            </a:endParaRPr>
          </a:p>
          <a:p>
            <a:pPr indent="361950" algn="just"/>
            <a:r>
              <a:rPr lang="ru-RU" altLang="ru-RU" sz="2100" b="1" dirty="0" err="1">
                <a:solidFill>
                  <a:srgbClr val="C00000"/>
                </a:solidFill>
                <a:latin typeface="Arial" panose="020B0604020202020204" pitchFamily="34" charset="0"/>
                <a:cs typeface="Arial" panose="020B0604020202020204" pitchFamily="34" charset="0"/>
              </a:rPr>
              <a:t>Суғурта</a:t>
            </a:r>
            <a:r>
              <a:rPr lang="ru-RU" altLang="ru-RU" sz="2100" b="1" dirty="0">
                <a:solidFill>
                  <a:srgbClr val="C00000"/>
                </a:solidFill>
                <a:latin typeface="Arial" panose="020B0604020202020204" pitchFamily="34" charset="0"/>
                <a:cs typeface="Arial" panose="020B0604020202020204" pitchFamily="34" charset="0"/>
              </a:rPr>
              <a:t> </a:t>
            </a:r>
            <a:r>
              <a:rPr lang="ru-RU" altLang="ru-RU" sz="2100" b="1" dirty="0" err="1">
                <a:solidFill>
                  <a:srgbClr val="C00000"/>
                </a:solidFill>
                <a:latin typeface="Arial" panose="020B0604020202020204" pitchFamily="34" charset="0"/>
                <a:cs typeface="Arial" panose="020B0604020202020204" pitchFamily="34" charset="0"/>
              </a:rPr>
              <a:t>қилдирувчи</a:t>
            </a:r>
            <a:r>
              <a:rPr lang="ru-RU" altLang="ru-RU" sz="2100" dirty="0">
                <a:latin typeface="Arial" panose="020B0604020202020204" pitchFamily="34" charset="0"/>
                <a:cs typeface="Arial" panose="020B0604020202020204" pitchFamily="34" charset="0"/>
              </a:rPr>
              <a:t> – </a:t>
            </a:r>
            <a:r>
              <a:rPr lang="ru-RU" altLang="ru-RU" sz="2100" dirty="0" err="1">
                <a:latin typeface="Arial" panose="020B0604020202020204" pitchFamily="34" charset="0"/>
                <a:cs typeface="Arial" panose="020B0604020202020204" pitchFamily="34" charset="0"/>
              </a:rPr>
              <a:t>Ўзбекистон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Республикасининг</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резидентлари</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норезидентлари</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ва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фуқаролиги</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бўлмаган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шахслар</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тўлиқ</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муомала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лаёқатига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эга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бўлган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ва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суғурталовчи</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билан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муайян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суғурта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муносабатларига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киришадиган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шунингдек</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суғурталовчи</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томонидан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ҳисобланган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суғурта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бадалларини</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тўловчи</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маҳаллий</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ва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хорижий</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юридик</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ва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жисмоний</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шахслар</a:t>
            </a:r>
            <a:r>
              <a:rPr lang="en-US" altLang="ru-RU" sz="2100" dirty="0">
                <a:latin typeface="Arial" panose="020B0604020202020204" pitchFamily="34" charset="0"/>
                <a:cs typeface="Arial" panose="020B0604020202020204" pitchFamily="34" charset="0"/>
              </a:rPr>
              <a:t>.</a:t>
            </a:r>
            <a:endParaRPr lang="ru-RU" altLang="ru-RU" sz="2100" dirty="0">
              <a:latin typeface="Arial" panose="020B0604020202020204" pitchFamily="34" charset="0"/>
              <a:cs typeface="Arial" panose="020B0604020202020204" pitchFamily="34" charset="0"/>
            </a:endParaRPr>
          </a:p>
          <a:p>
            <a:pPr indent="361950" algn="just"/>
            <a:endParaRPr lang="ru-RU" altLang="ru-RU" sz="2100" dirty="0">
              <a:latin typeface="Arial" panose="020B0604020202020204" pitchFamily="34" charset="0"/>
              <a:cs typeface="Arial" panose="020B0604020202020204" pitchFamily="34" charset="0"/>
            </a:endParaRPr>
          </a:p>
          <a:p>
            <a:pPr indent="361950" algn="just"/>
            <a:r>
              <a:rPr lang="ru-RU" sz="2100" dirty="0" err="1">
                <a:latin typeface="Arial" panose="020B0604020202020204" pitchFamily="34" charset="0"/>
                <a:ea typeface="Times New Roman" panose="02020603050405020304" pitchFamily="18" charset="0"/>
                <a:cs typeface="Arial" panose="020B0604020202020204" pitchFamily="34" charset="0"/>
              </a:rPr>
              <a:t>Тегишли</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турдаги</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суғуртани</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амалга</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ошириш</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учун</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лицензияга</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эга</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бўлган</a:t>
            </a:r>
            <a:r>
              <a:rPr lang="ru-RU" sz="2100" dirty="0">
                <a:latin typeface="Arial" panose="020B0604020202020204" pitchFamily="34" charset="0"/>
                <a:ea typeface="Times New Roman" panose="02020603050405020304" pitchFamily="18" charset="0"/>
                <a:cs typeface="Arial" panose="020B0604020202020204" pitchFamily="34" charset="0"/>
              </a:rPr>
              <a:t> </a:t>
            </a:r>
            <a:br>
              <a:rPr lang="en-US" sz="2100" dirty="0">
                <a:latin typeface="Arial" panose="020B0604020202020204" pitchFamily="34" charset="0"/>
                <a:ea typeface="Times New Roman" panose="02020603050405020304" pitchFamily="18" charset="0"/>
                <a:cs typeface="Arial" panose="020B0604020202020204" pitchFamily="34" charset="0"/>
              </a:rPr>
            </a:br>
            <a:r>
              <a:rPr lang="ru-RU" sz="2100" dirty="0" err="1">
                <a:latin typeface="Arial" panose="020B0604020202020204" pitchFamily="34" charset="0"/>
                <a:ea typeface="Times New Roman" panose="02020603050405020304" pitchFamily="18" charset="0"/>
                <a:cs typeface="Arial" panose="020B0604020202020204" pitchFamily="34" charset="0"/>
              </a:rPr>
              <a:t>ва</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суғурта</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шартномасига</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мувофиқ</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суғурта</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товони</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суғурта</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тўлови</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тўловини</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амалга</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ошириш</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мажбуриятини</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олувчи</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тижорат</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ташкилоти</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бўлган</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юридик</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шахс</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суғурталовчи</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деб</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эътироф</a:t>
            </a:r>
            <a:r>
              <a:rPr lang="ru-RU" sz="2100" dirty="0">
                <a:latin typeface="Arial" panose="020B0604020202020204" pitchFamily="34" charset="0"/>
                <a:ea typeface="Times New Roman" panose="02020603050405020304" pitchFamily="18" charset="0"/>
                <a:cs typeface="Arial" panose="020B0604020202020204" pitchFamily="34" charset="0"/>
              </a:rPr>
              <a:t> </a:t>
            </a:r>
            <a:r>
              <a:rPr lang="ru-RU" sz="2100" dirty="0" err="1">
                <a:latin typeface="Arial" panose="020B0604020202020204" pitchFamily="34" charset="0"/>
                <a:ea typeface="Times New Roman" panose="02020603050405020304" pitchFamily="18" charset="0"/>
                <a:cs typeface="Arial" panose="020B0604020202020204" pitchFamily="34" charset="0"/>
              </a:rPr>
              <a:t>этилади</a:t>
            </a:r>
            <a:r>
              <a:rPr lang="en-US" sz="2100" dirty="0">
                <a:latin typeface="Arial" panose="020B0604020202020204" pitchFamily="34" charset="0"/>
                <a:ea typeface="Times New Roman" panose="02020603050405020304" pitchFamily="18" charset="0"/>
                <a:cs typeface="Arial" panose="020B0604020202020204" pitchFamily="34" charset="0"/>
              </a:rPr>
              <a:t>.</a:t>
            </a:r>
            <a:endParaRPr lang="ru-RU" sz="2100"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p:cNvGrpSpPr/>
          <p:nvPr/>
        </p:nvGrpSpPr>
        <p:grpSpPr>
          <a:xfrm rot="5400000">
            <a:off x="8701000" y="3367000"/>
            <a:ext cx="124000" cy="6858000"/>
            <a:chOff x="0" y="0"/>
            <a:chExt cx="248000" cy="13716000"/>
          </a:xfrm>
        </p:grpSpPr>
        <p:sp>
          <p:nvSpPr>
            <p:cNvPr id="6"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9" name="Group 11"/>
          <p:cNvGrpSpPr/>
          <p:nvPr/>
        </p:nvGrpSpPr>
        <p:grpSpPr>
          <a:xfrm rot="5400000">
            <a:off x="5954300" y="5600400"/>
            <a:ext cx="124000" cy="2302800"/>
            <a:chOff x="0" y="0"/>
            <a:chExt cx="248000" cy="4605600"/>
          </a:xfrm>
        </p:grpSpPr>
        <p:sp>
          <p:nvSpPr>
            <p:cNvPr id="11"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2" name="Group 13"/>
          <p:cNvGrpSpPr/>
          <p:nvPr/>
        </p:nvGrpSpPr>
        <p:grpSpPr>
          <a:xfrm>
            <a:off x="0" y="0"/>
            <a:ext cx="4670400" cy="203600"/>
            <a:chOff x="0" y="0"/>
            <a:chExt cx="9340800" cy="407200"/>
          </a:xfrm>
        </p:grpSpPr>
        <p:sp>
          <p:nvSpPr>
            <p:cNvPr id="13"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4" name="Group 15"/>
          <p:cNvGrpSpPr/>
          <p:nvPr/>
        </p:nvGrpSpPr>
        <p:grpSpPr>
          <a:xfrm>
            <a:off x="0" y="101800"/>
            <a:ext cx="2343200" cy="203600"/>
            <a:chOff x="0" y="0"/>
            <a:chExt cx="4686400" cy="407200"/>
          </a:xfrm>
        </p:grpSpPr>
        <p:sp>
          <p:nvSpPr>
            <p:cNvPr id="15"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sp>
        <p:nvSpPr>
          <p:cNvPr id="17" name="Прямоугольник: скругленные углы 16"/>
          <p:cNvSpPr/>
          <p:nvPr/>
        </p:nvSpPr>
        <p:spPr>
          <a:xfrm>
            <a:off x="419166" y="1638848"/>
            <a:ext cx="2796792" cy="941292"/>
          </a:xfrm>
          <a:prstGeom prst="roundRect">
            <a:avLst>
              <a:gd name="adj" fmla="val 9265"/>
            </a:avLst>
          </a:prstGeom>
          <a:solidFill>
            <a:srgbClr val="318B3E"/>
          </a:solidFill>
          <a:ln w="19050">
            <a:solidFill>
              <a:srgbClr val="318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 marR="0" lvl="0" indent="-6350" algn="ctr" defTabSz="914400" rtl="0" eaLnBrk="0" fontAlgn="base" latinLnBrk="0" hangingPunct="0">
              <a:lnSpc>
                <a:spcPct val="100000"/>
              </a:lnSpc>
              <a:spcBef>
                <a:spcPct val="0"/>
              </a:spcBef>
              <a:spcAft>
                <a:spcPct val="0"/>
              </a:spcAft>
              <a:buClrTx/>
              <a:buSzTx/>
              <a:buFontTx/>
              <a:buNone/>
            </a:pPr>
            <a:r>
              <a:rPr kumimoji="0" lang="ru-RU" sz="2400" b="1" u="none" strike="noStrike" cap="none" normalizeH="0" baseline="0" dirty="0" err="1">
                <a:ln>
                  <a:noFill/>
                </a:ln>
                <a:solidFill>
                  <a:schemeClr val="bg1"/>
                </a:solidFill>
                <a:effectLst/>
                <a:latin typeface="Arial" panose="020B0604020202020204" pitchFamily="34" charset="0"/>
                <a:cs typeface="Arial" panose="020B0604020202020204" pitchFamily="34" charset="0"/>
              </a:rPr>
              <a:t>Таваккалчилик</a:t>
            </a:r>
            <a:endParaRPr kumimoji="0" lang="ru-RU" sz="18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Прямоугольник: скругленные углы 18"/>
          <p:cNvSpPr/>
          <p:nvPr/>
        </p:nvSpPr>
        <p:spPr>
          <a:xfrm>
            <a:off x="3404870" y="1584325"/>
            <a:ext cx="8496935" cy="1055370"/>
          </a:xfrm>
          <a:prstGeom prst="roundRect">
            <a:avLst>
              <a:gd name="adj" fmla="val 9265"/>
            </a:avLst>
          </a:prstGeom>
          <a:noFill/>
          <a:ln w="19050">
            <a:solidFill>
              <a:srgbClr val="318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Муайян</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таваккалчиликларнинг</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оқибатлари</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суғурта</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компанияларига</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ўтказилади</a:t>
            </a:r>
            <a:endParaRPr kumimoji="0" lang="ru-RU" sz="2200" b="1" i="0" u="none" strike="noStrike" cap="none" normalizeH="0" baseline="0" dirty="0">
              <a:ln>
                <a:noFill/>
              </a:ln>
              <a:solidFill>
                <a:srgbClr val="318B3E"/>
              </a:solidFill>
              <a:effectLst/>
              <a:latin typeface="Arial" panose="020B0604020202020204" pitchFamily="34" charset="0"/>
              <a:cs typeface="Arial" panose="020B0604020202020204" pitchFamily="34" charset="0"/>
            </a:endParaRPr>
          </a:p>
        </p:txBody>
      </p:sp>
      <p:sp>
        <p:nvSpPr>
          <p:cNvPr id="21" name="Прямоугольник: скругленные углы 20"/>
          <p:cNvSpPr/>
          <p:nvPr/>
        </p:nvSpPr>
        <p:spPr>
          <a:xfrm>
            <a:off x="419165" y="2789339"/>
            <a:ext cx="2796793" cy="1040106"/>
          </a:xfrm>
          <a:prstGeom prst="roundRect">
            <a:avLst>
              <a:gd name="adj" fmla="val 9265"/>
            </a:avLst>
          </a:prstGeom>
          <a:solidFill>
            <a:srgbClr val="318B3E"/>
          </a:solidFill>
          <a:ln w="19050">
            <a:solidFill>
              <a:srgbClr val="318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 indent="-6350" algn="ctr" defTabSz="914400" eaLnBrk="0" fontAlgn="base" hangingPunct="0">
              <a:spcBef>
                <a:spcPct val="0"/>
              </a:spcBef>
              <a:spcAft>
                <a:spcPct val="0"/>
              </a:spcAft>
            </a:pPr>
            <a:r>
              <a:rPr kumimoji="0" lang="ru-RU" sz="2400" b="1" u="none" strike="noStrike" cap="none" normalizeH="0" baseline="0" dirty="0" err="1">
                <a:ln>
                  <a:noFill/>
                </a:ln>
                <a:solidFill>
                  <a:schemeClr val="bg1"/>
                </a:solidFill>
                <a:effectLst/>
                <a:latin typeface="Arial" panose="020B0604020202020204" pitchFamily="34" charset="0"/>
                <a:cs typeface="Arial" panose="020B0604020202020204" pitchFamily="34" charset="0"/>
              </a:rPr>
              <a:t>Олдини</a:t>
            </a:r>
            <a:r>
              <a:rPr kumimoji="0" lang="ru-RU" sz="2400" b="1"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ru-RU" sz="2400" b="1" u="none" strike="noStrike" cap="none" normalizeH="0" baseline="0" dirty="0" err="1">
                <a:ln>
                  <a:noFill/>
                </a:ln>
                <a:solidFill>
                  <a:schemeClr val="bg1"/>
                </a:solidFill>
                <a:effectLst/>
                <a:latin typeface="Arial" panose="020B0604020202020204" pitchFamily="34" charset="0"/>
                <a:cs typeface="Arial" panose="020B0604020202020204" pitchFamily="34" charset="0"/>
              </a:rPr>
              <a:t>олиш</a:t>
            </a:r>
            <a:endParaRPr kumimoji="0" lang="ru-RU" sz="24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2" name="Прямоугольник: скругленные углы 21"/>
          <p:cNvSpPr/>
          <p:nvPr/>
        </p:nvSpPr>
        <p:spPr>
          <a:xfrm>
            <a:off x="3404870" y="2835910"/>
            <a:ext cx="8496935" cy="1154430"/>
          </a:xfrm>
          <a:prstGeom prst="roundRect">
            <a:avLst>
              <a:gd name="adj" fmla="val 9265"/>
            </a:avLst>
          </a:prstGeom>
          <a:noFill/>
          <a:ln w="19050">
            <a:solidFill>
              <a:srgbClr val="318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Суғурта</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компанияси</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томонидан</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олдини</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олиш</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br>
              <a:rPr kumimoji="0" lang="en-US"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b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чора-тадбирларининг</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кенг</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тизимини</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ўтказиш</a:t>
            </a:r>
            <a:endParaRPr kumimoji="0" lang="ru-RU" sz="2200" b="1" i="0" u="none" strike="noStrike" cap="none" normalizeH="0" baseline="0" dirty="0">
              <a:ln>
                <a:noFill/>
              </a:ln>
              <a:solidFill>
                <a:srgbClr val="318B3E"/>
              </a:solidFill>
              <a:effectLst/>
              <a:latin typeface="Arial" panose="020B0604020202020204" pitchFamily="34" charset="0"/>
              <a:cs typeface="Arial" panose="020B0604020202020204" pitchFamily="34" charset="0"/>
            </a:endParaRPr>
          </a:p>
        </p:txBody>
      </p:sp>
      <p:sp>
        <p:nvSpPr>
          <p:cNvPr id="23" name="Прямоугольник: скругленные углы 22"/>
          <p:cNvSpPr/>
          <p:nvPr/>
        </p:nvSpPr>
        <p:spPr>
          <a:xfrm>
            <a:off x="419165" y="4068660"/>
            <a:ext cx="2796793" cy="1138473"/>
          </a:xfrm>
          <a:prstGeom prst="roundRect">
            <a:avLst>
              <a:gd name="adj" fmla="val 9265"/>
            </a:avLst>
          </a:prstGeom>
          <a:solidFill>
            <a:srgbClr val="318B3E"/>
          </a:solidFill>
          <a:ln w="19050">
            <a:solidFill>
              <a:srgbClr val="318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 marR="0" lvl="0" indent="-6350" algn="ctr" defTabSz="914400" rtl="0" eaLnBrk="0" fontAlgn="base" latinLnBrk="0" hangingPunct="0">
              <a:lnSpc>
                <a:spcPct val="100000"/>
              </a:lnSpc>
              <a:spcBef>
                <a:spcPct val="0"/>
              </a:spcBef>
              <a:spcAft>
                <a:spcPct val="0"/>
              </a:spcAft>
              <a:buClrTx/>
              <a:buSzTx/>
              <a:buFontTx/>
              <a:buNone/>
            </a:pPr>
            <a:r>
              <a:rPr kumimoji="0" lang="ru-RU" sz="2400" b="1" u="none" strike="noStrike" cap="none" normalizeH="0" baseline="0" dirty="0" err="1">
                <a:ln>
                  <a:noFill/>
                </a:ln>
                <a:solidFill>
                  <a:schemeClr val="bg1"/>
                </a:solidFill>
                <a:effectLst/>
                <a:latin typeface="Arial" panose="020B0604020202020204" pitchFamily="34" charset="0"/>
                <a:cs typeface="Arial" panose="020B0604020202020204" pitchFamily="34" charset="0"/>
              </a:rPr>
              <a:t>Назорат</a:t>
            </a:r>
            <a:endParaRPr kumimoji="0" lang="ru-RU" sz="24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4" name="Прямоугольник: скругленные углы 23"/>
          <p:cNvSpPr/>
          <p:nvPr/>
        </p:nvSpPr>
        <p:spPr>
          <a:xfrm>
            <a:off x="3405069" y="4068661"/>
            <a:ext cx="8496861" cy="1270876"/>
          </a:xfrm>
          <a:prstGeom prst="roundRect">
            <a:avLst>
              <a:gd name="adj" fmla="val 9265"/>
            </a:avLst>
          </a:prstGeom>
          <a:noFill/>
          <a:ln w="19050">
            <a:solidFill>
              <a:srgbClr val="318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Суғурта</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компанияси</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томонидан</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суғурта</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субъектларининг</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суғурта</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шартномаси</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шартларига</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риоя</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қилишини</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текшириш</a:t>
            </a:r>
            <a:endParaRPr kumimoji="0" lang="ru-RU" sz="2200" b="1" i="0" u="none" strike="noStrike" cap="none" normalizeH="0" baseline="0" dirty="0">
              <a:ln>
                <a:noFill/>
              </a:ln>
              <a:solidFill>
                <a:srgbClr val="318B3E"/>
              </a:solidFill>
              <a:effectLst/>
              <a:latin typeface="Arial" panose="020B0604020202020204" pitchFamily="34" charset="0"/>
              <a:cs typeface="Arial" panose="020B0604020202020204" pitchFamily="34" charset="0"/>
            </a:endParaRPr>
          </a:p>
        </p:txBody>
      </p:sp>
      <p:sp>
        <p:nvSpPr>
          <p:cNvPr id="25" name="Прямоугольник: скругленные углы 24"/>
          <p:cNvSpPr/>
          <p:nvPr/>
        </p:nvSpPr>
        <p:spPr>
          <a:xfrm>
            <a:off x="419165" y="5451468"/>
            <a:ext cx="2796793" cy="1138473"/>
          </a:xfrm>
          <a:prstGeom prst="roundRect">
            <a:avLst>
              <a:gd name="adj" fmla="val 9265"/>
            </a:avLst>
          </a:prstGeom>
          <a:solidFill>
            <a:srgbClr val="318B3E"/>
          </a:solidFill>
          <a:ln w="19050">
            <a:solidFill>
              <a:srgbClr val="318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 marR="0" lvl="0" indent="-6350" algn="ctr" defTabSz="914400" rtl="0" eaLnBrk="0" fontAlgn="base" latinLnBrk="0" hangingPunct="0">
              <a:lnSpc>
                <a:spcPct val="100000"/>
              </a:lnSpc>
              <a:spcBef>
                <a:spcPct val="0"/>
              </a:spcBef>
              <a:spcAft>
                <a:spcPct val="0"/>
              </a:spcAft>
              <a:buClrTx/>
              <a:buSzTx/>
              <a:buFontTx/>
              <a:buNone/>
            </a:pPr>
            <a:r>
              <a:rPr kumimoji="0" lang="ru-RU" sz="2400" b="1" u="none" strike="noStrike" cap="none" normalizeH="0" baseline="0" dirty="0" err="1">
                <a:ln>
                  <a:noFill/>
                </a:ln>
                <a:solidFill>
                  <a:schemeClr val="bg1"/>
                </a:solidFill>
                <a:effectLst/>
                <a:latin typeface="Arial" panose="020B0604020202020204" pitchFamily="34" charset="0"/>
                <a:cs typeface="Arial" panose="020B0604020202020204" pitchFamily="34" charset="0"/>
              </a:rPr>
              <a:t>Жамғариш</a:t>
            </a:r>
            <a:endParaRPr kumimoji="0" lang="ru-RU" sz="24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6" name="Прямоугольник: скругленные углы 25"/>
          <p:cNvSpPr/>
          <p:nvPr/>
        </p:nvSpPr>
        <p:spPr>
          <a:xfrm>
            <a:off x="3405069" y="5385267"/>
            <a:ext cx="8496861" cy="1270876"/>
          </a:xfrm>
          <a:prstGeom prst="roundRect">
            <a:avLst>
              <a:gd name="adj" fmla="val 9265"/>
            </a:avLst>
          </a:prstGeom>
          <a:noFill/>
          <a:ln w="19050">
            <a:solidFill>
              <a:srgbClr val="318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Пул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маблағларини</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жамғариш</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тўплаш</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асосан</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ҳаётни</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суғурталаш</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шартномалари</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 </a:t>
            </a:r>
            <a:r>
              <a:rPr kumimoji="0" lang="ru-RU" sz="2200" b="1" u="none" strike="noStrike" cap="none" normalizeH="0" baseline="0" dirty="0" err="1">
                <a:ln>
                  <a:noFill/>
                </a:ln>
                <a:solidFill>
                  <a:srgbClr val="318B3E"/>
                </a:solidFill>
                <a:effectLst/>
                <a:latin typeface="Arial" panose="020B0604020202020204" pitchFamily="34" charset="0"/>
                <a:cs typeface="Arial" panose="020B0604020202020204" pitchFamily="34" charset="0"/>
              </a:rPr>
              <a:t>бўйича</a:t>
            </a:r>
            <a:r>
              <a:rPr kumimoji="0" lang="ru-RU" sz="2200" b="1" u="none" strike="noStrike" cap="none" normalizeH="0" baseline="0" dirty="0">
                <a:ln>
                  <a:noFill/>
                </a:ln>
                <a:solidFill>
                  <a:srgbClr val="318B3E"/>
                </a:solidFill>
                <a:effectLst/>
                <a:latin typeface="Arial" panose="020B0604020202020204" pitchFamily="34" charset="0"/>
                <a:cs typeface="Arial" panose="020B0604020202020204" pitchFamily="34" charset="0"/>
              </a:rPr>
              <a:t>)</a:t>
            </a:r>
            <a:endParaRPr kumimoji="0" lang="ru-RU" sz="2200" b="1" i="0" u="none" strike="noStrike" cap="none" normalizeH="0" baseline="0" dirty="0">
              <a:ln>
                <a:noFill/>
              </a:ln>
              <a:solidFill>
                <a:srgbClr val="318B3E"/>
              </a:solidFill>
              <a:effectLst/>
              <a:latin typeface="Arial" panose="020B0604020202020204" pitchFamily="34" charset="0"/>
              <a:cs typeface="Arial" panose="020B0604020202020204" pitchFamily="34" charset="0"/>
            </a:endParaRPr>
          </a:p>
        </p:txBody>
      </p:sp>
      <p:sp>
        <p:nvSpPr>
          <p:cNvPr id="27" name="TextBox 26"/>
          <p:cNvSpPr txBox="1"/>
          <p:nvPr/>
        </p:nvSpPr>
        <p:spPr>
          <a:xfrm>
            <a:off x="3215958" y="620120"/>
            <a:ext cx="6115574" cy="584775"/>
          </a:xfrm>
          <a:prstGeom prst="rect">
            <a:avLst/>
          </a:prstGeom>
          <a:noFill/>
        </p:spPr>
        <p:txBody>
          <a:bodyPr wrap="square">
            <a:spAutoFit/>
          </a:bodyPr>
          <a:lstStyle/>
          <a:p>
            <a:pPr algn="ctr"/>
            <a:r>
              <a:rPr lang="ru-RU" sz="3200" b="1" dirty="0" err="1">
                <a:solidFill>
                  <a:srgbClr val="C00000"/>
                </a:solidFill>
                <a:latin typeface="Arial" panose="020B0604020202020204" pitchFamily="34" charset="0"/>
                <a:cs typeface="Arial" panose="020B0604020202020204" pitchFamily="34" charset="0"/>
              </a:rPr>
              <a:t>Суғуртанинг</a:t>
            </a:r>
            <a:r>
              <a:rPr lang="ru-RU" sz="3200" b="1" dirty="0">
                <a:solidFill>
                  <a:srgbClr val="C00000"/>
                </a:solidFill>
                <a:latin typeface="Arial" panose="020B0604020202020204" pitchFamily="34" charset="0"/>
                <a:cs typeface="Arial" panose="020B0604020202020204" pitchFamily="34" charset="0"/>
              </a:rPr>
              <a:t> </a:t>
            </a:r>
            <a:r>
              <a:rPr lang="ru-RU" sz="3200" b="1" dirty="0" err="1">
                <a:solidFill>
                  <a:srgbClr val="C00000"/>
                </a:solidFill>
                <a:latin typeface="Arial" panose="020B0604020202020204" pitchFamily="34" charset="0"/>
                <a:cs typeface="Arial" panose="020B0604020202020204" pitchFamily="34" charset="0"/>
              </a:rPr>
              <a:t>функциялари</a:t>
            </a:r>
            <a:r>
              <a:rPr lang="ru-RU" sz="3200" b="1" dirty="0">
                <a:solidFill>
                  <a:srgbClr val="C00000"/>
                </a:solidFill>
                <a:latin typeface="Arial" panose="020B0604020202020204" pitchFamily="34" charset="0"/>
                <a:cs typeface="Arial" panose="020B0604020202020204" pitchFamily="34"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95914" y="985700"/>
            <a:ext cx="7273256" cy="583565"/>
          </a:xfrm>
          <a:prstGeom prst="rect">
            <a:avLst/>
          </a:prstGeom>
        </p:spPr>
        <p:txBody>
          <a:bodyPr wrap="square">
            <a:spAutoFit/>
          </a:bodyPr>
          <a:lstStyle/>
          <a:p>
            <a:pPr indent="363855">
              <a:defRPr/>
            </a:pPr>
            <a:r>
              <a:rPr lang="ru-RU" sz="3200" b="1" dirty="0" err="1">
                <a:solidFill>
                  <a:srgbClr val="C00000"/>
                </a:solidFill>
                <a:latin typeface="Arial" panose="020B0604020202020204" pitchFamily="34" charset="0"/>
                <a:cs typeface="Arial" panose="020B0604020202020204" pitchFamily="34" charset="0"/>
              </a:rPr>
              <a:t>Суғурта</a:t>
            </a:r>
            <a:r>
              <a:rPr lang="ru-RU" sz="3200" b="1" dirty="0">
                <a:solidFill>
                  <a:srgbClr val="C00000"/>
                </a:solidFill>
                <a:latin typeface="Arial" panose="020B0604020202020204" pitchFamily="34" charset="0"/>
                <a:cs typeface="Arial" panose="020B0604020202020204" pitchFamily="34" charset="0"/>
              </a:rPr>
              <a:t> </a:t>
            </a:r>
            <a:r>
              <a:rPr lang="ru-RU" sz="3200" b="1" dirty="0" err="1">
                <a:solidFill>
                  <a:srgbClr val="C00000"/>
                </a:solidFill>
                <a:latin typeface="Arial" panose="020B0604020202020204" pitchFamily="34" charset="0"/>
                <a:cs typeface="Arial" panose="020B0604020202020204" pitchFamily="34" charset="0"/>
              </a:rPr>
              <a:t>фаолияти</a:t>
            </a:r>
            <a:r>
              <a:rPr lang="ru-RU" sz="3200" b="1" dirty="0">
                <a:solidFill>
                  <a:srgbClr val="C00000"/>
                </a:solidFill>
                <a:latin typeface="Arial" panose="020B0604020202020204" pitchFamily="34" charset="0"/>
                <a:cs typeface="Arial" panose="020B0604020202020204" pitchFamily="34" charset="0"/>
              </a:rPr>
              <a:t> </a:t>
            </a:r>
            <a:r>
              <a:rPr lang="" altLang="ru-RU" sz="3200" b="1" dirty="0" err="1">
                <a:solidFill>
                  <a:srgbClr val="C00000"/>
                </a:solidFill>
                <a:latin typeface="Arial" panose="020B0604020202020204" pitchFamily="34" charset="0"/>
                <a:cs typeface="Arial" panose="020B0604020202020204" pitchFamily="34" charset="0"/>
              </a:rPr>
              <a:t>объектлари</a:t>
            </a:r>
          </a:p>
        </p:txBody>
      </p:sp>
      <p:grpSp>
        <p:nvGrpSpPr>
          <p:cNvPr id="6" name="Group 9"/>
          <p:cNvGrpSpPr/>
          <p:nvPr/>
        </p:nvGrpSpPr>
        <p:grpSpPr>
          <a:xfrm rot="5400000">
            <a:off x="8701000" y="3367000"/>
            <a:ext cx="124000" cy="6858000"/>
            <a:chOff x="0" y="0"/>
            <a:chExt cx="248000" cy="13716000"/>
          </a:xfrm>
        </p:grpSpPr>
        <p:sp>
          <p:nvSpPr>
            <p:cNvPr id="7"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8" name="Group 11"/>
          <p:cNvGrpSpPr/>
          <p:nvPr/>
        </p:nvGrpSpPr>
        <p:grpSpPr>
          <a:xfrm rot="5400000">
            <a:off x="5954300" y="5600400"/>
            <a:ext cx="124000" cy="2302800"/>
            <a:chOff x="0" y="0"/>
            <a:chExt cx="248000" cy="4605600"/>
          </a:xfrm>
        </p:grpSpPr>
        <p:sp>
          <p:nvSpPr>
            <p:cNvPr id="9"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0" name="Group 13"/>
          <p:cNvGrpSpPr/>
          <p:nvPr/>
        </p:nvGrpSpPr>
        <p:grpSpPr>
          <a:xfrm>
            <a:off x="0" y="0"/>
            <a:ext cx="4670400" cy="203600"/>
            <a:chOff x="0" y="0"/>
            <a:chExt cx="9340800" cy="407200"/>
          </a:xfrm>
        </p:grpSpPr>
        <p:sp>
          <p:nvSpPr>
            <p:cNvPr id="11"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2" name="Group 15"/>
          <p:cNvGrpSpPr/>
          <p:nvPr/>
        </p:nvGrpSpPr>
        <p:grpSpPr>
          <a:xfrm>
            <a:off x="0" y="101800"/>
            <a:ext cx="2343200" cy="203600"/>
            <a:chOff x="0" y="0"/>
            <a:chExt cx="4686400" cy="407200"/>
          </a:xfrm>
        </p:grpSpPr>
        <p:sp>
          <p:nvSpPr>
            <p:cNvPr id="13"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pic>
        <p:nvPicPr>
          <p:cNvPr id="19" name="Объект 18"/>
          <p:cNvPicPr>
            <a:picLocks noGrp="1" noChangeAspect="1"/>
          </p:cNvPicPr>
          <p:nvPr>
            <p:ph idx="1"/>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3674" y="450182"/>
            <a:ext cx="1830070" cy="1830070"/>
          </a:xfrm>
          <a:prstGeom prst="rect">
            <a:avLst/>
          </a:prstGeom>
        </p:spPr>
      </p:pic>
      <p:sp>
        <p:nvSpPr>
          <p:cNvPr id="16" name="Прямоугольник 15">
            <a:extLst>
              <a:ext uri="{FF2B5EF4-FFF2-40B4-BE49-F238E27FC236}">
                <a16:creationId xmlns:a16="http://schemas.microsoft.com/office/drawing/2014/main" id="{AFF9C524-A848-4D1C-80E7-496437937813}"/>
              </a:ext>
            </a:extLst>
          </p:cNvPr>
          <p:cNvSpPr/>
          <p:nvPr/>
        </p:nvSpPr>
        <p:spPr>
          <a:xfrm>
            <a:off x="3291840" y="1981934"/>
            <a:ext cx="5312664" cy="563879"/>
          </a:xfrm>
          <a:prstGeom prst="rect">
            <a:avLst/>
          </a:prstGeom>
          <a:solidFill>
            <a:schemeClr val="bg1"/>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363538" algn="ctr">
              <a:lnSpc>
                <a:spcPct val="95000"/>
              </a:lnSpc>
            </a:pPr>
            <a:r>
              <a:rPr lang="ru-RU"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Муайян</a:t>
            </a:r>
            <a:r>
              <a:rPr lang="ru-RU"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мол-</a:t>
            </a:r>
            <a:r>
              <a:rPr lang="ru-RU"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мулк</a:t>
            </a:r>
            <a:r>
              <a:rPr lang="ru-RU"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билан</a:t>
            </a:r>
            <a:endParaRPr lang="ru-RU" sz="2000" dirty="0">
              <a:solidFill>
                <a:schemeClr val="tx1"/>
              </a:solidFill>
              <a:latin typeface="Arial" panose="020B0604020202020204" pitchFamily="34" charset="0"/>
              <a:cs typeface="Arial" panose="020B0604020202020204" pitchFamily="34" charset="0"/>
            </a:endParaRPr>
          </a:p>
        </p:txBody>
      </p:sp>
      <p:sp>
        <p:nvSpPr>
          <p:cNvPr id="17" name="Прямоугольник 16">
            <a:extLst>
              <a:ext uri="{FF2B5EF4-FFF2-40B4-BE49-F238E27FC236}">
                <a16:creationId xmlns:a16="http://schemas.microsoft.com/office/drawing/2014/main" id="{49B396F6-08F2-4CAA-A832-2933A2F18061}"/>
              </a:ext>
            </a:extLst>
          </p:cNvPr>
          <p:cNvSpPr/>
          <p:nvPr/>
        </p:nvSpPr>
        <p:spPr>
          <a:xfrm>
            <a:off x="256033" y="3050325"/>
            <a:ext cx="2194560" cy="1871453"/>
          </a:xfrm>
          <a:prstGeom prst="rect">
            <a:avLst/>
          </a:prstGeom>
          <a:solidFill>
            <a:schemeClr val="bg1"/>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5000"/>
              </a:lnSpc>
            </a:pPr>
            <a:r>
              <a:rPr lang="ru-RU" sz="2000" b="1" dirty="0" err="1">
                <a:solidFill>
                  <a:schemeClr val="tx1"/>
                </a:solidFill>
                <a:latin typeface="Arial" pitchFamily="34" charset="0"/>
                <a:cs typeface="Arial" pitchFamily="34" charset="0"/>
              </a:rPr>
              <a:t>Суғурта</a:t>
            </a:r>
            <a:r>
              <a:rPr lang="ru-RU" sz="2000" b="1" dirty="0">
                <a:solidFill>
                  <a:schemeClr val="tx1"/>
                </a:solidFill>
                <a:latin typeface="Arial" pitchFamily="34" charset="0"/>
                <a:cs typeface="Arial" pitchFamily="34" charset="0"/>
              </a:rPr>
              <a:t> </a:t>
            </a:r>
            <a:r>
              <a:rPr lang="ru-RU" sz="2000" b="1" dirty="0" err="1">
                <a:solidFill>
                  <a:schemeClr val="tx1"/>
                </a:solidFill>
                <a:latin typeface="Arial" pitchFamily="34" charset="0"/>
                <a:cs typeface="Arial" pitchFamily="34" charset="0"/>
              </a:rPr>
              <a:t>объектлари</a:t>
            </a:r>
            <a:endParaRPr lang="ru-RU" sz="2000" dirty="0">
              <a:solidFill>
                <a:schemeClr val="tx1"/>
              </a:solidFill>
            </a:endParaRPr>
          </a:p>
        </p:txBody>
      </p:sp>
      <p:sp>
        <p:nvSpPr>
          <p:cNvPr id="18" name="Прямоугольник 17">
            <a:extLst>
              <a:ext uri="{FF2B5EF4-FFF2-40B4-BE49-F238E27FC236}">
                <a16:creationId xmlns:a16="http://schemas.microsoft.com/office/drawing/2014/main" id="{E7079EAB-D88C-4575-A338-969F2AFDBA6C}"/>
              </a:ext>
            </a:extLst>
          </p:cNvPr>
          <p:cNvSpPr/>
          <p:nvPr/>
        </p:nvSpPr>
        <p:spPr>
          <a:xfrm>
            <a:off x="3291840" y="2843023"/>
            <a:ext cx="5312664" cy="563879"/>
          </a:xfrm>
          <a:prstGeom prst="rect">
            <a:avLst/>
          </a:prstGeom>
          <a:solidFill>
            <a:schemeClr val="bg1"/>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363538" algn="ctr">
              <a:lnSpc>
                <a:spcPct val="95000"/>
              </a:lnSpc>
            </a:pPr>
            <a:r>
              <a:rPr lang="ru-RU"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Умумий</a:t>
            </a:r>
            <a:r>
              <a:rPr lang="ru-RU"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фуқаролик</a:t>
            </a:r>
            <a:r>
              <a:rPr lang="ru-RU"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жавобгарлиги</a:t>
            </a:r>
            <a:r>
              <a:rPr lang="ru-RU"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билан</a:t>
            </a:r>
            <a:endParaRPr lang="ru-RU" sz="2000" dirty="0">
              <a:solidFill>
                <a:schemeClr val="tx1"/>
              </a:solidFill>
              <a:latin typeface="Arial" panose="020B0604020202020204" pitchFamily="34" charset="0"/>
              <a:cs typeface="Arial" panose="020B0604020202020204" pitchFamily="34" charset="0"/>
            </a:endParaRPr>
          </a:p>
        </p:txBody>
      </p:sp>
      <p:sp>
        <p:nvSpPr>
          <p:cNvPr id="20" name="Прямоугольник 19">
            <a:extLst>
              <a:ext uri="{FF2B5EF4-FFF2-40B4-BE49-F238E27FC236}">
                <a16:creationId xmlns:a16="http://schemas.microsoft.com/office/drawing/2014/main" id="{0E07E0D0-BF68-4046-B870-DE14612B5062}"/>
              </a:ext>
            </a:extLst>
          </p:cNvPr>
          <p:cNvSpPr/>
          <p:nvPr/>
        </p:nvSpPr>
        <p:spPr>
          <a:xfrm>
            <a:off x="3291840" y="3704112"/>
            <a:ext cx="5312664" cy="563879"/>
          </a:xfrm>
          <a:prstGeom prst="rect">
            <a:avLst/>
          </a:prstGeom>
          <a:solidFill>
            <a:schemeClr val="bg1"/>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363538" algn="ctr">
              <a:lnSpc>
                <a:spcPct val="95000"/>
              </a:lnSpc>
            </a:pPr>
            <a:r>
              <a:rPr lang="ru-RU" sz="2000" dirty="0" err="1">
                <a:solidFill>
                  <a:schemeClr val="tx1"/>
                </a:solidFill>
                <a:latin typeface="Arial" panose="020B0604020202020204" pitchFamily="34" charset="0"/>
                <a:cs typeface="Arial" panose="020B0604020202020204" pitchFamily="34" charset="0"/>
              </a:rPr>
              <a:t>Шартнома</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бўйича</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жавобгарли</a:t>
            </a:r>
            <a:r>
              <a:rPr lang="ru-RU"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ги</a:t>
            </a:r>
            <a:r>
              <a:rPr lang="ru-RU" sz="2000" dirty="0">
                <a:solidFill>
                  <a:schemeClr val="tx1"/>
                </a:solidFill>
                <a:latin typeface="Arial" panose="020B0604020202020204" pitchFamily="34" charset="0"/>
                <a:cs typeface="Arial" panose="020B0604020202020204" pitchFamily="34" charset="0"/>
              </a:rPr>
              <a:t> </a:t>
            </a:r>
            <a:r>
              <a:rPr lang="ru-RU"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билан</a:t>
            </a:r>
            <a:endParaRPr lang="ru-RU" sz="2000" dirty="0">
              <a:solidFill>
                <a:schemeClr val="tx1"/>
              </a:solidFill>
              <a:latin typeface="Arial" panose="020B0604020202020204" pitchFamily="34" charset="0"/>
              <a:cs typeface="Arial" panose="020B0604020202020204" pitchFamily="34" charset="0"/>
            </a:endParaRPr>
          </a:p>
        </p:txBody>
      </p:sp>
      <p:sp>
        <p:nvSpPr>
          <p:cNvPr id="21" name="Прямоугольник 20">
            <a:extLst>
              <a:ext uri="{FF2B5EF4-FFF2-40B4-BE49-F238E27FC236}">
                <a16:creationId xmlns:a16="http://schemas.microsoft.com/office/drawing/2014/main" id="{C2506B5C-187E-4EF4-BCB2-B2AD0AC8E2E9}"/>
              </a:ext>
            </a:extLst>
          </p:cNvPr>
          <p:cNvSpPr/>
          <p:nvPr/>
        </p:nvSpPr>
        <p:spPr>
          <a:xfrm>
            <a:off x="3291840" y="5480632"/>
            <a:ext cx="5312664" cy="783336"/>
          </a:xfrm>
          <a:prstGeom prst="rect">
            <a:avLst/>
          </a:prstGeom>
          <a:solidFill>
            <a:schemeClr val="bg1"/>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363538" algn="ctr">
              <a:lnSpc>
                <a:spcPct val="95000"/>
              </a:lnSpc>
            </a:pPr>
            <a:r>
              <a:rPr lang="ru-RU"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Шахсни</a:t>
            </a:r>
            <a:r>
              <a:rPr lang="ru-RU"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ҳаёти</a:t>
            </a:r>
            <a:r>
              <a:rPr lang="ru-RU"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соғлиғи</a:t>
            </a:r>
            <a:r>
              <a:rPr lang="ru-RU"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мехнатга</a:t>
            </a:r>
            <a:r>
              <a:rPr lang="ru-RU"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лаёкатлиги</a:t>
            </a:r>
            <a:r>
              <a:rPr lang="ru-RU"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пул </a:t>
            </a:r>
            <a:r>
              <a:rPr lang="ru-RU"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таъминоти</a:t>
            </a:r>
            <a:r>
              <a:rPr lang="ru-RU"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билан</a:t>
            </a:r>
            <a:endParaRPr lang="ru-RU" sz="2000" dirty="0">
              <a:solidFill>
                <a:schemeClr val="tx1"/>
              </a:solidFill>
              <a:latin typeface="Arial" panose="020B0604020202020204" pitchFamily="34" charset="0"/>
              <a:cs typeface="Arial" panose="020B0604020202020204" pitchFamily="34" charset="0"/>
            </a:endParaRPr>
          </a:p>
        </p:txBody>
      </p:sp>
      <p:sp>
        <p:nvSpPr>
          <p:cNvPr id="22" name="Прямоугольник 21">
            <a:extLst>
              <a:ext uri="{FF2B5EF4-FFF2-40B4-BE49-F238E27FC236}">
                <a16:creationId xmlns:a16="http://schemas.microsoft.com/office/drawing/2014/main" id="{D5639676-BA25-4C65-8435-DDC2DF84D853}"/>
              </a:ext>
            </a:extLst>
          </p:cNvPr>
          <p:cNvSpPr/>
          <p:nvPr/>
        </p:nvSpPr>
        <p:spPr>
          <a:xfrm>
            <a:off x="3291840" y="4602770"/>
            <a:ext cx="5312664" cy="563879"/>
          </a:xfrm>
          <a:prstGeom prst="rect">
            <a:avLst/>
          </a:prstGeom>
          <a:solidFill>
            <a:schemeClr val="bg1"/>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363538" algn="ctr">
              <a:lnSpc>
                <a:spcPct val="95000"/>
              </a:lnSpc>
            </a:pPr>
            <a:r>
              <a:rPr lang="ru-RU"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Тадбиркорлик</a:t>
            </a:r>
            <a:r>
              <a:rPr lang="ru-RU"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хавфи</a:t>
            </a:r>
            <a:r>
              <a:rPr lang="ru-RU"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билан</a:t>
            </a:r>
            <a:endParaRPr lang="ru-RU" sz="2000" dirty="0">
              <a:solidFill>
                <a:schemeClr val="tx1"/>
              </a:solidFill>
              <a:latin typeface="Arial" panose="020B0604020202020204" pitchFamily="34" charset="0"/>
              <a:cs typeface="Arial" panose="020B0604020202020204" pitchFamily="34" charset="0"/>
            </a:endParaRPr>
          </a:p>
        </p:txBody>
      </p:sp>
      <p:sp>
        <p:nvSpPr>
          <p:cNvPr id="23" name="Прямоугольник 22">
            <a:extLst>
              <a:ext uri="{FF2B5EF4-FFF2-40B4-BE49-F238E27FC236}">
                <a16:creationId xmlns:a16="http://schemas.microsoft.com/office/drawing/2014/main" id="{680A858B-27A1-4A86-B373-3BD89CEBA490}"/>
              </a:ext>
            </a:extLst>
          </p:cNvPr>
          <p:cNvSpPr/>
          <p:nvPr/>
        </p:nvSpPr>
        <p:spPr>
          <a:xfrm>
            <a:off x="9372600" y="3081766"/>
            <a:ext cx="2563367" cy="1871453"/>
          </a:xfrm>
          <a:prstGeom prst="rect">
            <a:avLst/>
          </a:prstGeom>
          <a:solidFill>
            <a:schemeClr val="bg1"/>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5000"/>
              </a:lnSpc>
            </a:pPr>
            <a:r>
              <a:rPr lang="ru-RU" sz="2000" b="1" dirty="0" err="1">
                <a:solidFill>
                  <a:schemeClr val="tx1"/>
                </a:solidFill>
                <a:latin typeface="Arial" pitchFamily="34" charset="0"/>
                <a:cs typeface="Arial" pitchFamily="34" charset="0"/>
              </a:rPr>
              <a:t>Боғланган</a:t>
            </a:r>
            <a:r>
              <a:rPr lang="ru-RU" sz="2000" b="1" dirty="0">
                <a:solidFill>
                  <a:schemeClr val="tx1"/>
                </a:solidFill>
                <a:latin typeface="Arial" pitchFamily="34" charset="0"/>
                <a:cs typeface="Arial" pitchFamily="34" charset="0"/>
              </a:rPr>
              <a:t> </a:t>
            </a:r>
            <a:r>
              <a:rPr lang="ru-RU" sz="2000" b="1" dirty="0" err="1">
                <a:solidFill>
                  <a:schemeClr val="tx1"/>
                </a:solidFill>
                <a:latin typeface="Arial" pitchFamily="34" charset="0"/>
                <a:cs typeface="Arial" pitchFamily="34" charset="0"/>
              </a:rPr>
              <a:t>мулкий</a:t>
            </a:r>
            <a:r>
              <a:rPr lang="ru-RU" sz="2000" b="1" dirty="0">
                <a:solidFill>
                  <a:schemeClr val="tx1"/>
                </a:solidFill>
                <a:latin typeface="Arial" pitchFamily="34" charset="0"/>
                <a:cs typeface="Arial" pitchFamily="34" charset="0"/>
              </a:rPr>
              <a:t> </a:t>
            </a:r>
            <a:r>
              <a:rPr lang="ru-RU" sz="2000" b="1" dirty="0" err="1">
                <a:solidFill>
                  <a:schemeClr val="tx1"/>
                </a:solidFill>
                <a:latin typeface="Arial" pitchFamily="34" charset="0"/>
                <a:cs typeface="Arial" pitchFamily="34" charset="0"/>
              </a:rPr>
              <a:t>манфаатлар</a:t>
            </a:r>
            <a:endParaRPr lang="ru-RU" sz="2000" dirty="0">
              <a:solidFill>
                <a:schemeClr val="tx1"/>
              </a:solidFill>
            </a:endParaRPr>
          </a:p>
        </p:txBody>
      </p:sp>
      <p:cxnSp>
        <p:nvCxnSpPr>
          <p:cNvPr id="24" name="Прямая соединительная линия 23">
            <a:extLst>
              <a:ext uri="{FF2B5EF4-FFF2-40B4-BE49-F238E27FC236}">
                <a16:creationId xmlns:a16="http://schemas.microsoft.com/office/drawing/2014/main" id="{35D2C750-8993-4398-AE7E-B5BAC5C75D9A}"/>
              </a:ext>
            </a:extLst>
          </p:cNvPr>
          <p:cNvCxnSpPr>
            <a:stCxn id="17" idx="3"/>
            <a:endCxn id="16" idx="1"/>
          </p:cNvCxnSpPr>
          <p:nvPr/>
        </p:nvCxnSpPr>
        <p:spPr>
          <a:xfrm flipV="1">
            <a:off x="2450593" y="2263874"/>
            <a:ext cx="841247" cy="172217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9CF145D1-19E9-484A-AAFC-4A854E3ABD93}"/>
              </a:ext>
            </a:extLst>
          </p:cNvPr>
          <p:cNvCxnSpPr>
            <a:cxnSpLocks/>
            <a:stCxn id="17" idx="3"/>
            <a:endCxn id="18" idx="1"/>
          </p:cNvCxnSpPr>
          <p:nvPr/>
        </p:nvCxnSpPr>
        <p:spPr>
          <a:xfrm flipV="1">
            <a:off x="2450593" y="3124963"/>
            <a:ext cx="841247" cy="86108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85A8860E-0278-4A06-8661-E413A49EAA84}"/>
              </a:ext>
            </a:extLst>
          </p:cNvPr>
          <p:cNvCxnSpPr>
            <a:cxnSpLocks/>
            <a:stCxn id="17" idx="3"/>
            <a:endCxn id="20" idx="1"/>
          </p:cNvCxnSpPr>
          <p:nvPr/>
        </p:nvCxnSpPr>
        <p:spPr>
          <a:xfrm>
            <a:off x="2450593" y="3986052"/>
            <a:ext cx="84124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FEE5CA81-92A9-4B27-AC4C-5ABD68E85380}"/>
              </a:ext>
            </a:extLst>
          </p:cNvPr>
          <p:cNvCxnSpPr>
            <a:cxnSpLocks/>
            <a:stCxn id="17" idx="3"/>
            <a:endCxn id="22" idx="1"/>
          </p:cNvCxnSpPr>
          <p:nvPr/>
        </p:nvCxnSpPr>
        <p:spPr>
          <a:xfrm>
            <a:off x="2450593" y="3986052"/>
            <a:ext cx="841247" cy="89865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65F081E9-95B7-4FF3-B583-5EA37FD50761}"/>
              </a:ext>
            </a:extLst>
          </p:cNvPr>
          <p:cNvCxnSpPr>
            <a:cxnSpLocks/>
            <a:stCxn id="17" idx="3"/>
            <a:endCxn id="21" idx="1"/>
          </p:cNvCxnSpPr>
          <p:nvPr/>
        </p:nvCxnSpPr>
        <p:spPr>
          <a:xfrm>
            <a:off x="2450593" y="3986052"/>
            <a:ext cx="841247" cy="188624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id="{B1BB2E38-B6E5-411A-A9BF-0944361C863A}"/>
              </a:ext>
            </a:extLst>
          </p:cNvPr>
          <p:cNvCxnSpPr>
            <a:stCxn id="16" idx="3"/>
            <a:endCxn id="23" idx="1"/>
          </p:cNvCxnSpPr>
          <p:nvPr/>
        </p:nvCxnSpPr>
        <p:spPr>
          <a:xfrm>
            <a:off x="8604504" y="2263874"/>
            <a:ext cx="768096" cy="175361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9AB11289-E79C-4A67-9248-1AF68BE554F0}"/>
              </a:ext>
            </a:extLst>
          </p:cNvPr>
          <p:cNvCxnSpPr>
            <a:cxnSpLocks/>
            <a:stCxn id="18" idx="3"/>
            <a:endCxn id="23" idx="1"/>
          </p:cNvCxnSpPr>
          <p:nvPr/>
        </p:nvCxnSpPr>
        <p:spPr>
          <a:xfrm>
            <a:off x="8604504" y="3124963"/>
            <a:ext cx="768096" cy="89253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AE998855-CF18-4468-A7FE-191B06B11978}"/>
              </a:ext>
            </a:extLst>
          </p:cNvPr>
          <p:cNvCxnSpPr>
            <a:cxnSpLocks/>
            <a:stCxn id="20" idx="3"/>
            <a:endCxn id="23" idx="1"/>
          </p:cNvCxnSpPr>
          <p:nvPr/>
        </p:nvCxnSpPr>
        <p:spPr>
          <a:xfrm>
            <a:off x="8604504" y="3986052"/>
            <a:ext cx="768096" cy="31441"/>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DC9E1014-872A-477B-A9EC-E92315E47ADB}"/>
              </a:ext>
            </a:extLst>
          </p:cNvPr>
          <p:cNvCxnSpPr>
            <a:cxnSpLocks/>
            <a:stCxn id="22" idx="3"/>
            <a:endCxn id="23" idx="1"/>
          </p:cNvCxnSpPr>
          <p:nvPr/>
        </p:nvCxnSpPr>
        <p:spPr>
          <a:xfrm flipV="1">
            <a:off x="8604504" y="4017493"/>
            <a:ext cx="768096" cy="86721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id="{579D04BE-47E6-46F6-85A3-D312A5325FF9}"/>
              </a:ext>
            </a:extLst>
          </p:cNvPr>
          <p:cNvCxnSpPr>
            <a:cxnSpLocks/>
            <a:stCxn id="21" idx="3"/>
            <a:endCxn id="23" idx="1"/>
          </p:cNvCxnSpPr>
          <p:nvPr/>
        </p:nvCxnSpPr>
        <p:spPr>
          <a:xfrm flipV="1">
            <a:off x="8604504" y="4017493"/>
            <a:ext cx="768096" cy="1854807"/>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5B4FA70-4B63-465D-A83E-8C68493D19DC}"/>
              </a:ext>
            </a:extLst>
          </p:cNvPr>
          <p:cNvSpPr txBox="1"/>
          <p:nvPr/>
        </p:nvSpPr>
        <p:spPr>
          <a:xfrm>
            <a:off x="11601450" y="6447935"/>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en-US" dirty="0"/>
              <a:t>1</a:t>
            </a:r>
            <a:r>
              <a:rPr lang="uz-Cyrl-UZ" dirty="0"/>
              <a:t>8</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35529" y="824914"/>
            <a:ext cx="7273256" cy="583565"/>
          </a:xfrm>
          <a:prstGeom prst="rect">
            <a:avLst/>
          </a:prstGeom>
        </p:spPr>
        <p:txBody>
          <a:bodyPr wrap="square">
            <a:spAutoFit/>
          </a:bodyPr>
          <a:lstStyle/>
          <a:p>
            <a:pPr indent="363855">
              <a:defRPr/>
            </a:pPr>
            <a:r>
              <a:rPr lang="ru-RU" sz="3200" b="1" dirty="0" err="1">
                <a:solidFill>
                  <a:srgbClr val="C00000"/>
                </a:solidFill>
                <a:latin typeface="Arial" panose="020B0604020202020204" pitchFamily="34" charset="0"/>
                <a:cs typeface="Arial" panose="020B0604020202020204" pitchFamily="34" charset="0"/>
              </a:rPr>
              <a:t>Суғурта</a:t>
            </a:r>
            <a:r>
              <a:rPr lang="ru-RU" sz="3200" b="1" dirty="0">
                <a:solidFill>
                  <a:srgbClr val="C00000"/>
                </a:solidFill>
                <a:latin typeface="Arial" panose="020B0604020202020204" pitchFamily="34" charset="0"/>
                <a:cs typeface="Arial" panose="020B0604020202020204" pitchFamily="34" charset="0"/>
              </a:rPr>
              <a:t> </a:t>
            </a:r>
            <a:r>
              <a:rPr lang="ru-RU" sz="3200" b="1" dirty="0" err="1">
                <a:solidFill>
                  <a:srgbClr val="C00000"/>
                </a:solidFill>
                <a:latin typeface="Arial" panose="020B0604020202020204" pitchFamily="34" charset="0"/>
                <a:cs typeface="Arial" panose="020B0604020202020204" pitchFamily="34" charset="0"/>
              </a:rPr>
              <a:t>фаолияти</a:t>
            </a:r>
            <a:r>
              <a:rPr lang="ru-RU" sz="3200" b="1" dirty="0">
                <a:solidFill>
                  <a:srgbClr val="C00000"/>
                </a:solidFill>
                <a:latin typeface="Arial" panose="020B0604020202020204" pitchFamily="34" charset="0"/>
                <a:cs typeface="Arial" panose="020B0604020202020204" pitchFamily="34" charset="0"/>
              </a:rPr>
              <a:t> </a:t>
            </a:r>
            <a:r>
              <a:rPr lang="ru-RU" sz="3200" b="1" dirty="0" err="1">
                <a:solidFill>
                  <a:srgbClr val="C00000"/>
                </a:solidFill>
                <a:latin typeface="Arial" panose="020B0604020202020204" pitchFamily="34" charset="0"/>
                <a:cs typeface="Arial" panose="020B0604020202020204" pitchFamily="34" charset="0"/>
              </a:rPr>
              <a:t>суб</a:t>
            </a:r>
            <a:r>
              <a:rPr lang="" altLang="ru-RU" sz="3200" b="1" dirty="0">
                <a:solidFill>
                  <a:srgbClr val="C00000"/>
                </a:solidFill>
                <a:latin typeface="Arial" panose="020B0604020202020204" pitchFamily="34" charset="0"/>
                <a:cs typeface="Arial" panose="020B0604020202020204" pitchFamily="34" charset="0"/>
              </a:rPr>
              <a:t>ъектлари</a:t>
            </a:r>
          </a:p>
        </p:txBody>
      </p:sp>
      <p:grpSp>
        <p:nvGrpSpPr>
          <p:cNvPr id="6" name="Group 9"/>
          <p:cNvGrpSpPr/>
          <p:nvPr/>
        </p:nvGrpSpPr>
        <p:grpSpPr>
          <a:xfrm rot="5400000">
            <a:off x="8701000" y="3367000"/>
            <a:ext cx="124000" cy="6858000"/>
            <a:chOff x="0" y="0"/>
            <a:chExt cx="248000" cy="13716000"/>
          </a:xfrm>
        </p:grpSpPr>
        <p:sp>
          <p:nvSpPr>
            <p:cNvPr id="7"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8" name="Group 11"/>
          <p:cNvGrpSpPr/>
          <p:nvPr/>
        </p:nvGrpSpPr>
        <p:grpSpPr>
          <a:xfrm rot="5400000">
            <a:off x="5954300" y="5600400"/>
            <a:ext cx="124000" cy="2302800"/>
            <a:chOff x="0" y="0"/>
            <a:chExt cx="248000" cy="4605600"/>
          </a:xfrm>
        </p:grpSpPr>
        <p:sp>
          <p:nvSpPr>
            <p:cNvPr id="9"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0" name="Group 13"/>
          <p:cNvGrpSpPr/>
          <p:nvPr/>
        </p:nvGrpSpPr>
        <p:grpSpPr>
          <a:xfrm>
            <a:off x="0" y="0"/>
            <a:ext cx="4670400" cy="203600"/>
            <a:chOff x="0" y="0"/>
            <a:chExt cx="9340800" cy="407200"/>
          </a:xfrm>
        </p:grpSpPr>
        <p:sp>
          <p:nvSpPr>
            <p:cNvPr id="11"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2" name="Group 15"/>
          <p:cNvGrpSpPr/>
          <p:nvPr/>
        </p:nvGrpSpPr>
        <p:grpSpPr>
          <a:xfrm>
            <a:off x="0" y="101800"/>
            <a:ext cx="2343200" cy="203600"/>
            <a:chOff x="0" y="0"/>
            <a:chExt cx="4686400" cy="407200"/>
          </a:xfrm>
        </p:grpSpPr>
        <p:sp>
          <p:nvSpPr>
            <p:cNvPr id="13"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pic>
        <p:nvPicPr>
          <p:cNvPr id="19" name="Объект 18"/>
          <p:cNvPicPr>
            <a:picLocks noGrp="1" noChangeAspect="1"/>
          </p:cNvPicPr>
          <p:nvPr>
            <p:ph idx="1"/>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3674" y="450182"/>
            <a:ext cx="1830070" cy="1830070"/>
          </a:xfrm>
          <a:prstGeom prst="rect">
            <a:avLst/>
          </a:prstGeom>
        </p:spPr>
      </p:pic>
      <p:sp>
        <p:nvSpPr>
          <p:cNvPr id="34" name="_s1083">
            <a:extLst>
              <a:ext uri="{FF2B5EF4-FFF2-40B4-BE49-F238E27FC236}">
                <a16:creationId xmlns:a16="http://schemas.microsoft.com/office/drawing/2014/main" id="{B2DDB505-1AA3-4622-9C44-02F9B9D69D16}"/>
              </a:ext>
            </a:extLst>
          </p:cNvPr>
          <p:cNvSpPr>
            <a:spLocks noChangeArrowheads="1"/>
          </p:cNvSpPr>
          <p:nvPr/>
        </p:nvSpPr>
        <p:spPr bwMode="auto">
          <a:xfrm>
            <a:off x="3322519" y="1612854"/>
            <a:ext cx="6009013" cy="907703"/>
          </a:xfrm>
          <a:prstGeom prst="bevel">
            <a:avLst>
              <a:gd name="adj" fmla="val 12500"/>
            </a:avLst>
          </a:prstGeom>
          <a:solidFill>
            <a:schemeClr val="bg1"/>
          </a:solidFill>
          <a:ln w="3175">
            <a:solidFill>
              <a:schemeClr val="accent6">
                <a:lumMod val="50000"/>
              </a:schemeClr>
            </a:solidFill>
            <a:miter lim="800000"/>
            <a:headEnd/>
            <a:tailEnd/>
          </a:ln>
        </p:spPr>
        <p:txBody>
          <a:bodyPr vert="horz" wrap="square" lIns="0" tIns="0" rIns="0" bIns="0" numCol="1" anchor="ctr" anchorCtr="0" compatLnSpc="1">
            <a:prstTxWarp prst="textNoShape">
              <a:avLst/>
            </a:prstTxWarp>
          </a:bodyPr>
          <a:lstStyle/>
          <a:p>
            <a:pPr lvl="0" algn="ctr" defTabSz="914400" fontAlgn="base">
              <a:spcBef>
                <a:spcPct val="0"/>
              </a:spcBef>
            </a:pPr>
            <a:r>
              <a:rPr lang="ru-RU" b="1" dirty="0" err="1">
                <a:solidFill>
                  <a:srgbClr val="002060"/>
                </a:solidFill>
                <a:latin typeface="Arial" pitchFamily="34" charset="0"/>
                <a:cs typeface="Arial" pitchFamily="34" charset="0"/>
              </a:rPr>
              <a:t>Ўзбекистон</a:t>
            </a:r>
            <a:r>
              <a:rPr lang="ru-RU" b="1" dirty="0">
                <a:solidFill>
                  <a:srgbClr val="002060"/>
                </a:solidFill>
                <a:latin typeface="Arial" pitchFamily="34" charset="0"/>
                <a:cs typeface="Arial" pitchFamily="34" charset="0"/>
              </a:rPr>
              <a:t> </a:t>
            </a:r>
            <a:r>
              <a:rPr lang="ru-RU" b="1" dirty="0" err="1">
                <a:solidFill>
                  <a:srgbClr val="002060"/>
                </a:solidFill>
                <a:latin typeface="Arial" pitchFamily="34" charset="0"/>
                <a:cs typeface="Arial" pitchFamily="34" charset="0"/>
              </a:rPr>
              <a:t>Республикаси</a:t>
            </a:r>
            <a:r>
              <a:rPr lang="ru-RU" b="1" dirty="0">
                <a:solidFill>
                  <a:srgbClr val="002060"/>
                </a:solidFill>
                <a:latin typeface="Arial" pitchFamily="34" charset="0"/>
                <a:cs typeface="Arial" pitchFamily="34" charset="0"/>
              </a:rPr>
              <a:t> </a:t>
            </a:r>
            <a:r>
              <a:rPr lang="ru-RU" b="1" dirty="0" err="1">
                <a:solidFill>
                  <a:srgbClr val="002060"/>
                </a:solidFill>
                <a:latin typeface="Arial" pitchFamily="34" charset="0"/>
                <a:cs typeface="Arial" pitchFamily="34" charset="0"/>
              </a:rPr>
              <a:t>Истиқболли</a:t>
            </a:r>
            <a:r>
              <a:rPr lang="ru-RU" b="1" dirty="0">
                <a:solidFill>
                  <a:srgbClr val="002060"/>
                </a:solidFill>
                <a:latin typeface="Arial" pitchFamily="34" charset="0"/>
                <a:cs typeface="Arial" pitchFamily="34" charset="0"/>
              </a:rPr>
              <a:t> </a:t>
            </a:r>
            <a:r>
              <a:rPr lang="ru-RU" b="1" dirty="0" err="1">
                <a:solidFill>
                  <a:srgbClr val="002060"/>
                </a:solidFill>
                <a:latin typeface="Arial" pitchFamily="34" charset="0"/>
                <a:cs typeface="Arial" pitchFamily="34" charset="0"/>
              </a:rPr>
              <a:t>лойиҳалар</a:t>
            </a:r>
            <a:r>
              <a:rPr lang="ru-RU" b="1" dirty="0">
                <a:solidFill>
                  <a:srgbClr val="002060"/>
                </a:solidFill>
                <a:latin typeface="Arial" pitchFamily="34" charset="0"/>
                <a:cs typeface="Arial" pitchFamily="34" charset="0"/>
              </a:rPr>
              <a:t> </a:t>
            </a:r>
            <a:r>
              <a:rPr lang="ru-RU" b="1" dirty="0" err="1">
                <a:solidFill>
                  <a:srgbClr val="002060"/>
                </a:solidFill>
                <a:latin typeface="Arial" pitchFamily="34" charset="0"/>
                <a:cs typeface="Arial" pitchFamily="34" charset="0"/>
              </a:rPr>
              <a:t>миллий</a:t>
            </a:r>
            <a:r>
              <a:rPr lang="ru-RU" b="1" dirty="0">
                <a:solidFill>
                  <a:srgbClr val="002060"/>
                </a:solidFill>
                <a:latin typeface="Arial" pitchFamily="34" charset="0"/>
                <a:cs typeface="Arial" pitchFamily="34" charset="0"/>
              </a:rPr>
              <a:t> </a:t>
            </a:r>
            <a:r>
              <a:rPr lang="ru-RU" b="1" dirty="0" err="1">
                <a:solidFill>
                  <a:srgbClr val="002060"/>
                </a:solidFill>
                <a:latin typeface="Arial" pitchFamily="34" charset="0"/>
                <a:cs typeface="Arial" pitchFamily="34" charset="0"/>
              </a:rPr>
              <a:t>агентлиги</a:t>
            </a:r>
            <a:endParaRPr kumimoji="0" lang="ru-RU" b="1" i="0" u="none" strike="noStrike" cap="none" normalizeH="0" baseline="0" dirty="0">
              <a:ln>
                <a:noFill/>
              </a:ln>
              <a:solidFill>
                <a:srgbClr val="002060"/>
              </a:solidFill>
              <a:effectLst/>
              <a:latin typeface="Arial" pitchFamily="34" charset="0"/>
              <a:cs typeface="Arial" pitchFamily="34" charset="0"/>
            </a:endParaRPr>
          </a:p>
        </p:txBody>
      </p:sp>
      <p:sp>
        <p:nvSpPr>
          <p:cNvPr id="35" name="_s1107">
            <a:extLst>
              <a:ext uri="{FF2B5EF4-FFF2-40B4-BE49-F238E27FC236}">
                <a16:creationId xmlns:a16="http://schemas.microsoft.com/office/drawing/2014/main" id="{55B73E50-4FD0-4656-9A83-17B0E27F42A7}"/>
              </a:ext>
            </a:extLst>
          </p:cNvPr>
          <p:cNvSpPr>
            <a:spLocks noChangeArrowheads="1"/>
          </p:cNvSpPr>
          <p:nvPr/>
        </p:nvSpPr>
        <p:spPr bwMode="auto">
          <a:xfrm>
            <a:off x="1902155" y="3103528"/>
            <a:ext cx="4320480" cy="660871"/>
          </a:xfrm>
          <a:prstGeom prst="bevel">
            <a:avLst>
              <a:gd name="adj" fmla="val 12500"/>
            </a:avLst>
          </a:prstGeom>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600" b="1" i="0" u="none" strike="noStrike" cap="none" normalizeH="0" baseline="0" dirty="0" err="1">
                <a:ln>
                  <a:noFill/>
                </a:ln>
                <a:solidFill>
                  <a:srgbClr val="002060"/>
                </a:solidFill>
                <a:effectLst/>
                <a:latin typeface="Arial" pitchFamily="34" charset="0"/>
                <a:cs typeface="Arial" pitchFamily="34" charset="0"/>
              </a:rPr>
              <a:t>Ўзбекистон</a:t>
            </a:r>
            <a:r>
              <a:rPr kumimoji="0" lang="ru-RU" sz="1600" b="1" i="0" u="none" strike="noStrike" cap="none" normalizeH="0" baseline="0" dirty="0">
                <a:ln>
                  <a:noFill/>
                </a:ln>
                <a:solidFill>
                  <a:srgbClr val="002060"/>
                </a:solidFill>
                <a:effectLst/>
                <a:latin typeface="Arial" pitchFamily="34" charset="0"/>
                <a:cs typeface="Arial" pitchFamily="34" charset="0"/>
              </a:rPr>
              <a:t> </a:t>
            </a:r>
            <a:r>
              <a:rPr kumimoji="0" lang="ru-RU" sz="1600" b="1" i="0" u="none" strike="noStrike" cap="none" normalizeH="0" baseline="0" dirty="0" err="1">
                <a:ln>
                  <a:noFill/>
                </a:ln>
                <a:solidFill>
                  <a:srgbClr val="002060"/>
                </a:solidFill>
                <a:effectLst/>
                <a:latin typeface="Arial" pitchFamily="34" charset="0"/>
                <a:cs typeface="Arial" pitchFamily="34" charset="0"/>
              </a:rPr>
              <a:t>суғурта</a:t>
            </a:r>
            <a:r>
              <a:rPr kumimoji="0" lang="ru-RU" sz="1600" b="1" i="0" u="none" strike="noStrike" cap="none" normalizeH="0" baseline="0" dirty="0">
                <a:ln>
                  <a:noFill/>
                </a:ln>
                <a:solidFill>
                  <a:srgbClr val="002060"/>
                </a:solidFill>
                <a:effectLst/>
                <a:latin typeface="Arial" pitchFamily="34" charset="0"/>
                <a:cs typeface="Arial" pitchFamily="34" charset="0"/>
              </a:rPr>
              <a:t> </a:t>
            </a:r>
            <a:r>
              <a:rPr kumimoji="0" lang="ru-RU" sz="1600" b="1" i="0" u="none" strike="noStrike" cap="none" normalizeH="0" baseline="0" dirty="0" err="1">
                <a:ln>
                  <a:noFill/>
                </a:ln>
                <a:solidFill>
                  <a:srgbClr val="002060"/>
                </a:solidFill>
                <a:effectLst/>
                <a:latin typeface="Arial" pitchFamily="34" charset="0"/>
                <a:cs typeface="Arial" pitchFamily="34" charset="0"/>
              </a:rPr>
              <a:t>бозорининг</a:t>
            </a:r>
            <a:r>
              <a:rPr kumimoji="0" lang="ru-RU" sz="1600" b="1" i="0" u="none" strike="noStrike" cap="none" normalizeH="0" baseline="0" dirty="0">
                <a:ln>
                  <a:noFill/>
                </a:ln>
                <a:solidFill>
                  <a:srgbClr val="002060"/>
                </a:solidFill>
                <a:effectLst/>
                <a:latin typeface="Arial" pitchFamily="34" charset="0"/>
                <a:cs typeface="Arial" pitchFamily="34" charset="0"/>
              </a:rPr>
              <a:t> профессионал </a:t>
            </a:r>
            <a:r>
              <a:rPr kumimoji="0" lang="ru-RU" sz="1600" b="1" i="0" u="none" strike="noStrike" cap="none" normalizeH="0" baseline="0" dirty="0" err="1">
                <a:ln>
                  <a:noFill/>
                </a:ln>
                <a:solidFill>
                  <a:srgbClr val="002060"/>
                </a:solidFill>
                <a:effectLst/>
                <a:latin typeface="Arial" pitchFamily="34" charset="0"/>
                <a:cs typeface="Arial" pitchFamily="34" charset="0"/>
              </a:rPr>
              <a:t>иштирокчилари</a:t>
            </a:r>
            <a:endParaRPr kumimoji="0" lang="ru-RU" sz="1600" b="0" i="0" u="none" strike="noStrike" cap="none" normalizeH="0" baseline="0" dirty="0">
              <a:ln>
                <a:noFill/>
              </a:ln>
              <a:solidFill>
                <a:srgbClr val="002060"/>
              </a:solidFill>
              <a:effectLst/>
              <a:latin typeface="Arial" pitchFamily="34" charset="0"/>
              <a:cs typeface="Arial" pitchFamily="34" charset="0"/>
            </a:endParaRPr>
          </a:p>
        </p:txBody>
      </p:sp>
      <p:sp>
        <p:nvSpPr>
          <p:cNvPr id="36" name="Text Box 5">
            <a:extLst>
              <a:ext uri="{FF2B5EF4-FFF2-40B4-BE49-F238E27FC236}">
                <a16:creationId xmlns:a16="http://schemas.microsoft.com/office/drawing/2014/main" id="{4937833B-A1DE-41B9-B0B7-DDE398BB3E2C}"/>
              </a:ext>
            </a:extLst>
          </p:cNvPr>
          <p:cNvSpPr txBox="1">
            <a:spLocks noChangeArrowheads="1"/>
          </p:cNvSpPr>
          <p:nvPr/>
        </p:nvSpPr>
        <p:spPr bwMode="auto">
          <a:xfrm>
            <a:off x="6951483" y="2612894"/>
            <a:ext cx="3928258" cy="66992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ru-RU" sz="1600" dirty="0" err="1">
                <a:solidFill>
                  <a:srgbClr val="002060"/>
                </a:solidFill>
                <a:latin typeface="Arial" pitchFamily="34" charset="0"/>
                <a:cs typeface="Arial" pitchFamily="34" charset="0"/>
              </a:rPr>
              <a:t>Суғурта</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қилдирувчиларнинг</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қ</a:t>
            </a:r>
            <a:r>
              <a:rPr kumimoji="0" lang="ru-RU" sz="1600" b="0" i="0" u="none" strike="noStrike" cap="none" normalizeH="0" baseline="0" dirty="0" err="1">
                <a:ln>
                  <a:noFill/>
                </a:ln>
                <a:solidFill>
                  <a:srgbClr val="002060"/>
                </a:solidFill>
                <a:effectLst/>
                <a:latin typeface="Arial" pitchFamily="34" charset="0"/>
                <a:cs typeface="Arial" pitchFamily="34" charset="0"/>
              </a:rPr>
              <a:t>онуний</a:t>
            </a:r>
            <a:r>
              <a:rPr kumimoji="0" lang="ru-RU" sz="1600" b="0" i="0" u="none" strike="noStrike" cap="none" normalizeH="0" baseline="0" dirty="0">
                <a:ln>
                  <a:noFill/>
                </a:ln>
                <a:solidFill>
                  <a:srgbClr val="002060"/>
                </a:solidFill>
                <a:effectLst/>
                <a:latin typeface="Arial" pitchFamily="34" charset="0"/>
                <a:cs typeface="Arial" pitchFamily="34" charset="0"/>
              </a:rPr>
              <a:t> </a:t>
            </a:r>
            <a:br>
              <a:rPr kumimoji="0" lang="ru-RU" sz="1600" b="0" i="0" u="none" strike="noStrike" cap="none" normalizeH="0" baseline="0" dirty="0">
                <a:ln>
                  <a:noFill/>
                </a:ln>
                <a:solidFill>
                  <a:srgbClr val="002060"/>
                </a:solidFill>
                <a:effectLst/>
                <a:latin typeface="Arial" pitchFamily="34" charset="0"/>
                <a:cs typeface="Arial" pitchFamily="34" charset="0"/>
              </a:rPr>
            </a:br>
            <a:r>
              <a:rPr kumimoji="0" lang="ru-RU" sz="1600" b="0" i="0" u="none" strike="noStrike" cap="none" normalizeH="0" baseline="0" dirty="0" err="1">
                <a:ln>
                  <a:noFill/>
                </a:ln>
                <a:solidFill>
                  <a:srgbClr val="002060"/>
                </a:solidFill>
                <a:effectLst/>
                <a:latin typeface="Arial" pitchFamily="34" charset="0"/>
                <a:cs typeface="Arial" pitchFamily="34" charset="0"/>
              </a:rPr>
              <a:t>ҳуқуқ</a:t>
            </a:r>
            <a:r>
              <a:rPr kumimoji="0" lang="ru-RU" sz="1600" b="0" i="0" u="none" strike="noStrike" cap="none" normalizeH="0" baseline="0" dirty="0">
                <a:ln>
                  <a:noFill/>
                </a:ln>
                <a:solidFill>
                  <a:srgbClr val="002060"/>
                </a:solidFill>
                <a:effectLst/>
                <a:latin typeface="Arial" pitchFamily="34" charset="0"/>
                <a:cs typeface="Arial" pitchFamily="34" charset="0"/>
              </a:rPr>
              <a:t> </a:t>
            </a:r>
            <a:r>
              <a:rPr kumimoji="0" lang="ru-RU" sz="1600" b="0" i="0" u="none" strike="noStrike" cap="none" normalizeH="0" baseline="0" dirty="0" err="1">
                <a:ln>
                  <a:noFill/>
                </a:ln>
                <a:solidFill>
                  <a:srgbClr val="002060"/>
                </a:solidFill>
                <a:effectLst/>
                <a:latin typeface="Arial" pitchFamily="34" charset="0"/>
                <a:cs typeface="Arial" pitchFamily="34" charset="0"/>
              </a:rPr>
              <a:t>ва</a:t>
            </a:r>
            <a:r>
              <a:rPr kumimoji="0" lang="ru-RU" sz="1600" b="0" i="0" u="none" strike="noStrike" cap="none" normalizeH="0" baseline="0" dirty="0">
                <a:ln>
                  <a:noFill/>
                </a:ln>
                <a:solidFill>
                  <a:srgbClr val="002060"/>
                </a:solidFill>
                <a:effectLst/>
                <a:latin typeface="Arial" pitchFamily="34" charset="0"/>
                <a:cs typeface="Arial" pitchFamily="34" charset="0"/>
              </a:rPr>
              <a:t> </a:t>
            </a:r>
            <a:r>
              <a:rPr kumimoji="0" lang="ru-RU" sz="1600" b="0" i="0" u="none" strike="noStrike" cap="none" normalizeH="0" baseline="0" dirty="0" err="1">
                <a:ln>
                  <a:noFill/>
                </a:ln>
                <a:solidFill>
                  <a:srgbClr val="002060"/>
                </a:solidFill>
                <a:effectLst/>
                <a:latin typeface="Arial" pitchFamily="34" charset="0"/>
                <a:cs typeface="Arial" pitchFamily="34" charset="0"/>
              </a:rPr>
              <a:t>манфаатларни</a:t>
            </a:r>
            <a:r>
              <a:rPr kumimoji="0" lang="ru-RU" sz="1600" b="0" i="0" u="none" strike="noStrike" cap="none" normalizeH="0" baseline="0" dirty="0">
                <a:ln>
                  <a:noFill/>
                </a:ln>
                <a:solidFill>
                  <a:srgbClr val="002060"/>
                </a:solidFill>
                <a:effectLst/>
                <a:latin typeface="Arial" pitchFamily="34" charset="0"/>
                <a:cs typeface="Arial" pitchFamily="34" charset="0"/>
              </a:rPr>
              <a:t> </a:t>
            </a:r>
            <a:r>
              <a:rPr kumimoji="0" lang="ru-RU" sz="1600" b="0" i="0" u="none" strike="noStrike" cap="none" normalizeH="0" baseline="0" dirty="0" err="1">
                <a:ln>
                  <a:noFill/>
                </a:ln>
                <a:solidFill>
                  <a:srgbClr val="002060"/>
                </a:solidFill>
                <a:effectLst/>
                <a:latin typeface="Arial" pitchFamily="34" charset="0"/>
                <a:cs typeface="Arial" pitchFamily="34" charset="0"/>
              </a:rPr>
              <a:t>ҳимоя</a:t>
            </a:r>
            <a:r>
              <a:rPr kumimoji="0" lang="ru-RU" sz="1600" b="0" i="0" u="none" strike="noStrike" cap="none" normalizeH="0" baseline="0" dirty="0">
                <a:ln>
                  <a:noFill/>
                </a:ln>
                <a:solidFill>
                  <a:srgbClr val="002060"/>
                </a:solidFill>
                <a:effectLst/>
                <a:latin typeface="Arial" pitchFamily="34" charset="0"/>
                <a:cs typeface="Arial" pitchFamily="34" charset="0"/>
              </a:rPr>
              <a:t> </a:t>
            </a:r>
            <a:r>
              <a:rPr kumimoji="0" lang="ru-RU" sz="1600" b="0" i="0" u="none" strike="noStrike" cap="none" normalizeH="0" baseline="0" dirty="0" err="1">
                <a:ln>
                  <a:noFill/>
                </a:ln>
                <a:solidFill>
                  <a:srgbClr val="002060"/>
                </a:solidFill>
                <a:effectLst/>
                <a:latin typeface="Arial" pitchFamily="34" charset="0"/>
                <a:cs typeface="Arial" pitchFamily="34" charset="0"/>
              </a:rPr>
              <a:t>қилиш</a:t>
            </a:r>
            <a:endParaRPr kumimoji="0" lang="ru-RU" sz="1600" b="0" i="0" u="none" strike="noStrike" cap="none" normalizeH="0" baseline="0" dirty="0">
              <a:ln>
                <a:noFill/>
              </a:ln>
              <a:solidFill>
                <a:srgbClr val="002060"/>
              </a:solidFill>
              <a:effectLst/>
              <a:latin typeface="Arial" pitchFamily="34" charset="0"/>
              <a:cs typeface="Arial" pitchFamily="34" charset="0"/>
            </a:endParaRPr>
          </a:p>
        </p:txBody>
      </p:sp>
      <p:sp>
        <p:nvSpPr>
          <p:cNvPr id="37" name="Text Box 6">
            <a:extLst>
              <a:ext uri="{FF2B5EF4-FFF2-40B4-BE49-F238E27FC236}">
                <a16:creationId xmlns:a16="http://schemas.microsoft.com/office/drawing/2014/main" id="{29173CFD-A958-430F-A2B6-394BDBEE559F}"/>
              </a:ext>
            </a:extLst>
          </p:cNvPr>
          <p:cNvSpPr txBox="1">
            <a:spLocks noChangeArrowheads="1"/>
          </p:cNvSpPr>
          <p:nvPr/>
        </p:nvSpPr>
        <p:spPr bwMode="auto">
          <a:xfrm>
            <a:off x="4166821" y="2612894"/>
            <a:ext cx="1177529" cy="317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err="1">
                <a:ln>
                  <a:noFill/>
                </a:ln>
                <a:solidFill>
                  <a:srgbClr val="002060"/>
                </a:solidFill>
                <a:effectLst/>
                <a:latin typeface="Arial" pitchFamily="34" charset="0"/>
                <a:cs typeface="Arial" pitchFamily="34" charset="0"/>
              </a:rPr>
              <a:t>назорат</a:t>
            </a:r>
            <a:endParaRPr kumimoji="0" lang="ru-RU" sz="1600" b="0" i="0" u="none" strike="noStrike" cap="none" normalizeH="0" baseline="0" dirty="0">
              <a:ln>
                <a:noFill/>
              </a:ln>
              <a:solidFill>
                <a:srgbClr val="002060"/>
              </a:solidFill>
              <a:effectLst/>
              <a:latin typeface="Arial" pitchFamily="34" charset="0"/>
              <a:cs typeface="Arial" pitchFamily="34" charset="0"/>
            </a:endParaRPr>
          </a:p>
        </p:txBody>
      </p:sp>
      <p:cxnSp>
        <p:nvCxnSpPr>
          <p:cNvPr id="38" name="Прямая соединительная линия 37">
            <a:extLst>
              <a:ext uri="{FF2B5EF4-FFF2-40B4-BE49-F238E27FC236}">
                <a16:creationId xmlns:a16="http://schemas.microsoft.com/office/drawing/2014/main" id="{FB0C6120-3A31-4F02-BF30-4DE28404DC73}"/>
              </a:ext>
            </a:extLst>
          </p:cNvPr>
          <p:cNvCxnSpPr>
            <a:cxnSpLocks/>
            <a:endCxn id="36" idx="1"/>
          </p:cNvCxnSpPr>
          <p:nvPr/>
        </p:nvCxnSpPr>
        <p:spPr>
          <a:xfrm>
            <a:off x="3990387" y="2930394"/>
            <a:ext cx="2961096" cy="17462"/>
          </a:xfrm>
          <a:prstGeom prst="line">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cxnSp>
      <p:cxnSp>
        <p:nvCxnSpPr>
          <p:cNvPr id="40" name="Прямая соединительная линия 39">
            <a:extLst>
              <a:ext uri="{FF2B5EF4-FFF2-40B4-BE49-F238E27FC236}">
                <a16:creationId xmlns:a16="http://schemas.microsoft.com/office/drawing/2014/main" id="{22D17322-5A27-45B9-BB7B-CC49036B3794}"/>
              </a:ext>
            </a:extLst>
          </p:cNvPr>
          <p:cNvCxnSpPr/>
          <p:nvPr/>
        </p:nvCxnSpPr>
        <p:spPr>
          <a:xfrm>
            <a:off x="3990387" y="2936590"/>
            <a:ext cx="0" cy="173134"/>
          </a:xfrm>
          <a:prstGeom prst="line">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cxnSp>
      <p:cxnSp>
        <p:nvCxnSpPr>
          <p:cNvPr id="41" name="Прямая соединительная линия 40">
            <a:extLst>
              <a:ext uri="{FF2B5EF4-FFF2-40B4-BE49-F238E27FC236}">
                <a16:creationId xmlns:a16="http://schemas.microsoft.com/office/drawing/2014/main" id="{A67FDE41-38B0-4C10-9B19-CAE3833FE7D7}"/>
              </a:ext>
            </a:extLst>
          </p:cNvPr>
          <p:cNvCxnSpPr>
            <a:stCxn id="34" idx="2"/>
          </p:cNvCxnSpPr>
          <p:nvPr/>
        </p:nvCxnSpPr>
        <p:spPr>
          <a:xfrm flipH="1">
            <a:off x="6312504" y="2520557"/>
            <a:ext cx="14522" cy="416033"/>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2" name="_s1224">
            <a:extLst>
              <a:ext uri="{FF2B5EF4-FFF2-40B4-BE49-F238E27FC236}">
                <a16:creationId xmlns:a16="http://schemas.microsoft.com/office/drawing/2014/main" id="{16E2E63C-BF63-4496-BD98-CF21763C97A4}"/>
              </a:ext>
            </a:extLst>
          </p:cNvPr>
          <p:cNvSpPr>
            <a:spLocks noChangeArrowheads="1"/>
          </p:cNvSpPr>
          <p:nvPr/>
        </p:nvSpPr>
        <p:spPr bwMode="auto">
          <a:xfrm>
            <a:off x="2435304" y="4277150"/>
            <a:ext cx="1731517" cy="669925"/>
          </a:xfrm>
          <a:prstGeom prst="bevel">
            <a:avLst>
              <a:gd name="adj" fmla="val 12500"/>
            </a:avLst>
          </a:prstGeom>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400" b="1" i="0" u="none" strike="noStrike" cap="none" normalizeH="0" baseline="0" dirty="0" err="1">
                <a:ln>
                  <a:noFill/>
                </a:ln>
                <a:solidFill>
                  <a:srgbClr val="002060"/>
                </a:solidFill>
                <a:effectLst/>
                <a:latin typeface="Arial" pitchFamily="34" charset="0"/>
                <a:cs typeface="Arial" pitchFamily="34" charset="0"/>
              </a:rPr>
              <a:t>Суғурталовчилар</a:t>
            </a:r>
            <a:endParaRPr kumimoji="0" lang="ru-RU" sz="1400" b="1" i="0" u="none" strike="noStrike" cap="none" normalizeH="0" baseline="0" dirty="0">
              <a:ln>
                <a:noFill/>
              </a:ln>
              <a:solidFill>
                <a:srgbClr val="002060"/>
              </a:solidFill>
              <a:effectLst/>
              <a:latin typeface="Arial" pitchFamily="34" charset="0"/>
              <a:cs typeface="Arial" pitchFamily="34" charset="0"/>
            </a:endParaRPr>
          </a:p>
        </p:txBody>
      </p:sp>
      <p:sp>
        <p:nvSpPr>
          <p:cNvPr id="43" name="_s1248">
            <a:extLst>
              <a:ext uri="{FF2B5EF4-FFF2-40B4-BE49-F238E27FC236}">
                <a16:creationId xmlns:a16="http://schemas.microsoft.com/office/drawing/2014/main" id="{1CE96155-92E9-48B8-BE95-611B8A731CFB}"/>
              </a:ext>
            </a:extLst>
          </p:cNvPr>
          <p:cNvSpPr>
            <a:spLocks noChangeArrowheads="1"/>
          </p:cNvSpPr>
          <p:nvPr/>
        </p:nvSpPr>
        <p:spPr bwMode="auto">
          <a:xfrm>
            <a:off x="4278419" y="4277149"/>
            <a:ext cx="1576883" cy="669925"/>
          </a:xfrm>
          <a:prstGeom prst="bevel">
            <a:avLst>
              <a:gd name="adj" fmla="val 12500"/>
            </a:avLst>
          </a:prstGeom>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dirty="0" err="1">
                <a:ln>
                  <a:noFill/>
                </a:ln>
                <a:solidFill>
                  <a:srgbClr val="002060"/>
                </a:solidFill>
                <a:effectLst/>
                <a:latin typeface="Arial" pitchFamily="34" charset="0"/>
              </a:rPr>
              <a:t>Суғурта</a:t>
            </a:r>
            <a:r>
              <a:rPr kumimoji="0" lang="ru-RU" sz="1400" b="1" i="0" u="none" strike="noStrike" cap="none" normalizeH="0" dirty="0">
                <a:ln>
                  <a:noFill/>
                </a:ln>
                <a:solidFill>
                  <a:srgbClr val="002060"/>
                </a:solidFill>
                <a:effectLst/>
                <a:latin typeface="Arial" pitchFamily="34" charset="0"/>
              </a:rPr>
              <a:t> </a:t>
            </a:r>
            <a:r>
              <a:rPr kumimoji="0" lang="ru-RU" sz="1400" b="1" i="0" u="none" strike="noStrike" cap="none" normalizeH="0" dirty="0" err="1">
                <a:ln>
                  <a:noFill/>
                </a:ln>
                <a:solidFill>
                  <a:srgbClr val="002060"/>
                </a:solidFill>
                <a:effectLst/>
                <a:latin typeface="Arial" pitchFamily="34" charset="0"/>
              </a:rPr>
              <a:t>брокерлари</a:t>
            </a:r>
            <a:endParaRPr kumimoji="0" lang="ru-RU" sz="1400" b="1" i="0" u="none" strike="noStrike" cap="none" normalizeH="0" dirty="0">
              <a:ln>
                <a:noFill/>
              </a:ln>
              <a:solidFill>
                <a:srgbClr val="002060"/>
              </a:solidFill>
              <a:effectLst/>
              <a:latin typeface="Arial" pitchFamily="34" charset="0"/>
            </a:endParaRPr>
          </a:p>
        </p:txBody>
      </p:sp>
      <p:sp>
        <p:nvSpPr>
          <p:cNvPr id="44" name="_s1272">
            <a:extLst>
              <a:ext uri="{FF2B5EF4-FFF2-40B4-BE49-F238E27FC236}">
                <a16:creationId xmlns:a16="http://schemas.microsoft.com/office/drawing/2014/main" id="{B3CA916B-CB11-4492-B487-F16FFC3ECF11}"/>
              </a:ext>
            </a:extLst>
          </p:cNvPr>
          <p:cNvSpPr>
            <a:spLocks noChangeArrowheads="1"/>
          </p:cNvSpPr>
          <p:nvPr/>
        </p:nvSpPr>
        <p:spPr bwMode="auto">
          <a:xfrm>
            <a:off x="5951066" y="4277148"/>
            <a:ext cx="1281219" cy="669925"/>
          </a:xfrm>
          <a:prstGeom prst="bevel">
            <a:avLst>
              <a:gd name="adj" fmla="val 12500"/>
            </a:avLst>
          </a:prstGeom>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400" b="1" i="0" u="none" strike="noStrike" cap="none" normalizeH="0" baseline="0" dirty="0">
                <a:ln>
                  <a:noFill/>
                </a:ln>
                <a:solidFill>
                  <a:srgbClr val="002060"/>
                </a:solidFill>
                <a:effectLst/>
                <a:latin typeface="Arial" pitchFamily="34" charset="0"/>
                <a:cs typeface="Arial" pitchFamily="34" charset="0"/>
              </a:rPr>
              <a:t>Ассистанс</a:t>
            </a:r>
          </a:p>
        </p:txBody>
      </p:sp>
      <p:sp>
        <p:nvSpPr>
          <p:cNvPr id="45" name="_s1296">
            <a:extLst>
              <a:ext uri="{FF2B5EF4-FFF2-40B4-BE49-F238E27FC236}">
                <a16:creationId xmlns:a16="http://schemas.microsoft.com/office/drawing/2014/main" id="{C5138BF0-6E00-423C-A8A5-573E09F84711}"/>
              </a:ext>
            </a:extLst>
          </p:cNvPr>
          <p:cNvSpPr>
            <a:spLocks noChangeArrowheads="1"/>
          </p:cNvSpPr>
          <p:nvPr/>
        </p:nvSpPr>
        <p:spPr bwMode="auto">
          <a:xfrm>
            <a:off x="7328049" y="4277150"/>
            <a:ext cx="1429049" cy="669925"/>
          </a:xfrm>
          <a:prstGeom prst="bevel">
            <a:avLst>
              <a:gd name="adj" fmla="val 12500"/>
            </a:avLst>
          </a:prstGeom>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400" b="1" i="0" u="none" strike="noStrike" cap="none" normalizeH="0" baseline="0" dirty="0" err="1">
                <a:ln>
                  <a:noFill/>
                </a:ln>
                <a:solidFill>
                  <a:srgbClr val="002060"/>
                </a:solidFill>
                <a:effectLst/>
                <a:latin typeface="Arial" pitchFamily="34" charset="0"/>
                <a:cs typeface="Arial" pitchFamily="34" charset="0"/>
              </a:rPr>
              <a:t>Аджастер</a:t>
            </a:r>
            <a:r>
              <a:rPr kumimoji="0" lang="ru-RU" sz="1400" b="1" i="0" u="none" strike="noStrike" cap="none" normalizeH="0" baseline="0" dirty="0">
                <a:ln>
                  <a:noFill/>
                </a:ln>
                <a:solidFill>
                  <a:srgbClr val="002060"/>
                </a:solidFill>
                <a:effectLst/>
                <a:latin typeface="Arial" pitchFamily="34" charset="0"/>
                <a:cs typeface="Arial" pitchFamily="34" charset="0"/>
              </a:rPr>
              <a:t> </a:t>
            </a:r>
            <a:r>
              <a:rPr kumimoji="0" lang="ru-RU" sz="1400" b="1" i="0" u="none" strike="noStrike" cap="none" normalizeH="0" baseline="0" dirty="0" err="1">
                <a:ln>
                  <a:noFill/>
                </a:ln>
                <a:solidFill>
                  <a:srgbClr val="002060"/>
                </a:solidFill>
                <a:effectLst/>
                <a:latin typeface="Arial" pitchFamily="34" charset="0"/>
                <a:cs typeface="Arial" pitchFamily="34" charset="0"/>
              </a:rPr>
              <a:t>ва</a:t>
            </a:r>
            <a:endParaRPr kumimoji="0" lang="ru-RU" sz="1400" b="1" i="0" u="none" strike="noStrike" cap="none" normalizeH="0" baseline="0" dirty="0">
              <a:ln>
                <a:noFill/>
              </a:ln>
              <a:solidFill>
                <a:srgbClr val="00206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ru-RU" sz="1400" b="1" i="0" u="none" strike="noStrike" cap="none" normalizeH="0" baseline="0" dirty="0" err="1">
                <a:ln>
                  <a:noFill/>
                </a:ln>
                <a:solidFill>
                  <a:srgbClr val="002060"/>
                </a:solidFill>
                <a:effectLst/>
                <a:latin typeface="Arial" pitchFamily="34" charset="0"/>
                <a:cs typeface="Arial" pitchFamily="34" charset="0"/>
              </a:rPr>
              <a:t>Сюрвейерлар</a:t>
            </a:r>
            <a:endParaRPr kumimoji="0" lang="ru-RU" sz="1400" b="1" i="0" u="none" strike="noStrike" cap="none" normalizeH="0" baseline="0" dirty="0">
              <a:ln>
                <a:noFill/>
              </a:ln>
              <a:solidFill>
                <a:srgbClr val="002060"/>
              </a:solidFill>
              <a:effectLst/>
              <a:latin typeface="Arial" pitchFamily="34" charset="0"/>
              <a:cs typeface="Arial" pitchFamily="34" charset="0"/>
            </a:endParaRPr>
          </a:p>
        </p:txBody>
      </p:sp>
      <p:sp>
        <p:nvSpPr>
          <p:cNvPr id="46" name="_s1320">
            <a:extLst>
              <a:ext uri="{FF2B5EF4-FFF2-40B4-BE49-F238E27FC236}">
                <a16:creationId xmlns:a16="http://schemas.microsoft.com/office/drawing/2014/main" id="{20927F29-DD86-4146-86D2-022ECB686A6E}"/>
              </a:ext>
            </a:extLst>
          </p:cNvPr>
          <p:cNvSpPr>
            <a:spLocks noChangeArrowheads="1"/>
          </p:cNvSpPr>
          <p:nvPr/>
        </p:nvSpPr>
        <p:spPr bwMode="auto">
          <a:xfrm>
            <a:off x="8838213" y="4280255"/>
            <a:ext cx="1412028" cy="669925"/>
          </a:xfrm>
          <a:prstGeom prst="bevel">
            <a:avLst>
              <a:gd name="adj" fmla="val 12500"/>
            </a:avLst>
          </a:prstGeom>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400" b="1" i="0" u="none" strike="noStrike" cap="none" normalizeH="0" baseline="0" dirty="0" err="1">
                <a:ln>
                  <a:noFill/>
                </a:ln>
                <a:solidFill>
                  <a:srgbClr val="002060"/>
                </a:solidFill>
                <a:effectLst/>
                <a:latin typeface="Arial" pitchFamily="34" charset="0"/>
                <a:cs typeface="Arial" pitchFamily="34" charset="0"/>
              </a:rPr>
              <a:t>Актуарийлар</a:t>
            </a:r>
            <a:endParaRPr kumimoji="0" lang="ru-RU" sz="1400" b="1" i="0" u="none" strike="noStrike" cap="none" normalizeH="0" baseline="0" dirty="0">
              <a:ln>
                <a:noFill/>
              </a:ln>
              <a:solidFill>
                <a:srgbClr val="002060"/>
              </a:solidFill>
              <a:effectLst/>
              <a:latin typeface="Arial" pitchFamily="34" charset="0"/>
              <a:cs typeface="Arial" pitchFamily="34" charset="0"/>
            </a:endParaRPr>
          </a:p>
        </p:txBody>
      </p:sp>
      <p:sp>
        <p:nvSpPr>
          <p:cNvPr id="47" name="_s1344">
            <a:extLst>
              <a:ext uri="{FF2B5EF4-FFF2-40B4-BE49-F238E27FC236}">
                <a16:creationId xmlns:a16="http://schemas.microsoft.com/office/drawing/2014/main" id="{5A8B353A-0EE2-4165-87F8-B242EF59175C}"/>
              </a:ext>
            </a:extLst>
          </p:cNvPr>
          <p:cNvSpPr>
            <a:spLocks noChangeArrowheads="1"/>
          </p:cNvSpPr>
          <p:nvPr/>
        </p:nvSpPr>
        <p:spPr bwMode="auto">
          <a:xfrm>
            <a:off x="3000802" y="5213254"/>
            <a:ext cx="2066057" cy="576064"/>
          </a:xfrm>
          <a:prstGeom prst="bevel">
            <a:avLst>
              <a:gd name="adj" fmla="val 12500"/>
            </a:avLst>
          </a:prstGeom>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0" rIns="9144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400" b="1" i="0" u="none" strike="noStrike" cap="none" normalizeH="0" baseline="0" dirty="0">
                <a:ln>
                  <a:noFill/>
                </a:ln>
                <a:solidFill>
                  <a:srgbClr val="002060"/>
                </a:solidFill>
                <a:effectLst/>
                <a:latin typeface="Arial" pitchFamily="34" charset="0"/>
                <a:cs typeface="Arial" pitchFamily="34" charset="0"/>
              </a:rPr>
              <a:t>Филиал </a:t>
            </a:r>
            <a:br>
              <a:rPr kumimoji="0" lang="ru-RU" sz="1400" b="1" i="0" u="none" strike="noStrike" cap="none" normalizeH="0" baseline="0" dirty="0">
                <a:ln>
                  <a:noFill/>
                </a:ln>
                <a:solidFill>
                  <a:srgbClr val="002060"/>
                </a:solidFill>
                <a:effectLst/>
                <a:latin typeface="Arial" pitchFamily="34" charset="0"/>
                <a:cs typeface="Arial" pitchFamily="34" charset="0"/>
              </a:rPr>
            </a:br>
            <a:r>
              <a:rPr kumimoji="0" lang="ru-RU" sz="1400" b="1" i="0" u="none" strike="noStrike" cap="none" normalizeH="0" baseline="0" dirty="0" err="1">
                <a:ln>
                  <a:noFill/>
                </a:ln>
                <a:solidFill>
                  <a:srgbClr val="002060"/>
                </a:solidFill>
                <a:effectLst/>
                <a:latin typeface="Arial" pitchFamily="34" charset="0"/>
                <a:cs typeface="Arial" pitchFamily="34" charset="0"/>
              </a:rPr>
              <a:t>ва</a:t>
            </a:r>
            <a:r>
              <a:rPr kumimoji="0" lang="ru-RU" sz="1400" b="1" i="0" u="none" strike="noStrike" cap="none" normalizeH="0" baseline="0" dirty="0">
                <a:ln>
                  <a:noFill/>
                </a:ln>
                <a:solidFill>
                  <a:srgbClr val="002060"/>
                </a:solidFill>
                <a:effectLst/>
                <a:latin typeface="Arial" pitchFamily="34" charset="0"/>
                <a:cs typeface="Arial" pitchFamily="34" charset="0"/>
              </a:rPr>
              <a:t> </a:t>
            </a:r>
            <a:r>
              <a:rPr kumimoji="0" lang="ru-RU" sz="1400" b="1" i="0" u="none" strike="noStrike" cap="none" normalizeH="0" baseline="0" dirty="0" err="1">
                <a:ln>
                  <a:noFill/>
                </a:ln>
                <a:solidFill>
                  <a:srgbClr val="002060"/>
                </a:solidFill>
                <a:effectLst/>
                <a:latin typeface="Arial" pitchFamily="34" charset="0"/>
                <a:cs typeface="Arial" pitchFamily="34" charset="0"/>
              </a:rPr>
              <a:t>бўлинмалар</a:t>
            </a:r>
            <a:r>
              <a:rPr kumimoji="0" lang="ru-RU" sz="1400" b="1" i="0" u="none" strike="noStrike" cap="none" normalizeH="0" baseline="0" dirty="0">
                <a:ln>
                  <a:noFill/>
                </a:ln>
                <a:solidFill>
                  <a:srgbClr val="002060"/>
                </a:solidFill>
                <a:effectLst/>
                <a:latin typeface="Arial" pitchFamily="34" charset="0"/>
                <a:cs typeface="Arial" pitchFamily="34" charset="0"/>
              </a:rPr>
              <a:t> </a:t>
            </a:r>
          </a:p>
        </p:txBody>
      </p:sp>
      <p:sp>
        <p:nvSpPr>
          <p:cNvPr id="48" name="_s1368">
            <a:extLst>
              <a:ext uri="{FF2B5EF4-FFF2-40B4-BE49-F238E27FC236}">
                <a16:creationId xmlns:a16="http://schemas.microsoft.com/office/drawing/2014/main" id="{3929A4A9-78BF-42FE-BDE8-E6CC6B4D001C}"/>
              </a:ext>
            </a:extLst>
          </p:cNvPr>
          <p:cNvSpPr>
            <a:spLocks noChangeArrowheads="1"/>
          </p:cNvSpPr>
          <p:nvPr/>
        </p:nvSpPr>
        <p:spPr bwMode="auto">
          <a:xfrm>
            <a:off x="3000803" y="5933334"/>
            <a:ext cx="2066058" cy="479425"/>
          </a:xfrm>
          <a:prstGeom prst="bevel">
            <a:avLst>
              <a:gd name="adj" fmla="val 12500"/>
            </a:avLst>
          </a:prstGeom>
          <a:ln>
            <a:solidFill>
              <a:schemeClr val="accent6">
                <a:lumMod val="50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0" rIns="9144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400" b="1" i="0" u="none" strike="noStrike" cap="none" normalizeH="0" baseline="0" dirty="0" err="1">
                <a:ln>
                  <a:noFill/>
                </a:ln>
                <a:solidFill>
                  <a:srgbClr val="002060"/>
                </a:solidFill>
                <a:effectLst/>
                <a:latin typeface="Arial" pitchFamily="34" charset="0"/>
                <a:cs typeface="Arial" pitchFamily="34" charset="0"/>
              </a:rPr>
              <a:t>Суғурта</a:t>
            </a:r>
            <a:r>
              <a:rPr kumimoji="0" lang="ru-RU" sz="1400" b="1" i="0" u="none" strike="noStrike" cap="none" normalizeH="0" baseline="0" dirty="0">
                <a:ln>
                  <a:noFill/>
                </a:ln>
                <a:solidFill>
                  <a:srgbClr val="002060"/>
                </a:solidFill>
                <a:effectLst/>
                <a:latin typeface="Arial" pitchFamily="34" charset="0"/>
                <a:cs typeface="Arial" pitchFamily="34" charset="0"/>
              </a:rPr>
              <a:t> </a:t>
            </a:r>
            <a:r>
              <a:rPr kumimoji="0" lang="ru-RU" sz="1400" b="1" i="0" u="none" strike="noStrike" cap="none" normalizeH="0" baseline="0" dirty="0" err="1">
                <a:ln>
                  <a:noFill/>
                </a:ln>
                <a:solidFill>
                  <a:srgbClr val="002060"/>
                </a:solidFill>
                <a:effectLst/>
                <a:latin typeface="Arial" pitchFamily="34" charset="0"/>
                <a:cs typeface="Arial" pitchFamily="34" charset="0"/>
              </a:rPr>
              <a:t>агентлари</a:t>
            </a:r>
            <a:r>
              <a:rPr kumimoji="0" lang="ru-RU" sz="1400" b="1" i="0" u="none" strike="noStrike" cap="none" normalizeH="0" baseline="0" dirty="0">
                <a:ln>
                  <a:noFill/>
                </a:ln>
                <a:solidFill>
                  <a:srgbClr val="002060"/>
                </a:solidFill>
                <a:effectLst/>
                <a:latin typeface="Arial" pitchFamily="34" charset="0"/>
                <a:cs typeface="Arial" pitchFamily="34" charset="0"/>
              </a:rPr>
              <a:t> </a:t>
            </a:r>
          </a:p>
        </p:txBody>
      </p:sp>
      <p:cxnSp>
        <p:nvCxnSpPr>
          <p:cNvPr id="49" name="Прямая соединительная линия 48">
            <a:extLst>
              <a:ext uri="{FF2B5EF4-FFF2-40B4-BE49-F238E27FC236}">
                <a16:creationId xmlns:a16="http://schemas.microsoft.com/office/drawing/2014/main" id="{FC2FE585-8CC8-43E7-AE35-B18C063560AF}"/>
              </a:ext>
            </a:extLst>
          </p:cNvPr>
          <p:cNvCxnSpPr/>
          <p:nvPr/>
        </p:nvCxnSpPr>
        <p:spPr>
          <a:xfrm>
            <a:off x="2766251" y="4947072"/>
            <a:ext cx="0" cy="1225974"/>
          </a:xfrm>
          <a:prstGeom prst="line">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cxnSp>
      <p:cxnSp>
        <p:nvCxnSpPr>
          <p:cNvPr id="50" name="Прямая соединительная линия 49">
            <a:extLst>
              <a:ext uri="{FF2B5EF4-FFF2-40B4-BE49-F238E27FC236}">
                <a16:creationId xmlns:a16="http://schemas.microsoft.com/office/drawing/2014/main" id="{117296D6-5AC6-49A8-9DD8-04BB4DC8C504}"/>
              </a:ext>
            </a:extLst>
          </p:cNvPr>
          <p:cNvCxnSpPr>
            <a:endCxn id="48" idx="4"/>
          </p:cNvCxnSpPr>
          <p:nvPr/>
        </p:nvCxnSpPr>
        <p:spPr>
          <a:xfrm>
            <a:off x="2766251" y="6173046"/>
            <a:ext cx="234552" cy="1"/>
          </a:xfrm>
          <a:prstGeom prst="line">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cxnSp>
      <p:cxnSp>
        <p:nvCxnSpPr>
          <p:cNvPr id="51" name="Прямая соединительная линия 50">
            <a:extLst>
              <a:ext uri="{FF2B5EF4-FFF2-40B4-BE49-F238E27FC236}">
                <a16:creationId xmlns:a16="http://schemas.microsoft.com/office/drawing/2014/main" id="{E515E079-BC2D-4214-908A-75401ADF54E4}"/>
              </a:ext>
            </a:extLst>
          </p:cNvPr>
          <p:cNvCxnSpPr>
            <a:stCxn id="47" idx="4"/>
          </p:cNvCxnSpPr>
          <p:nvPr/>
        </p:nvCxnSpPr>
        <p:spPr>
          <a:xfrm flipH="1">
            <a:off x="2766252" y="5501286"/>
            <a:ext cx="234550" cy="0"/>
          </a:xfrm>
          <a:prstGeom prst="line">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cxnSp>
      <p:cxnSp>
        <p:nvCxnSpPr>
          <p:cNvPr id="52" name="Прямая соединительная линия 51">
            <a:extLst>
              <a:ext uri="{FF2B5EF4-FFF2-40B4-BE49-F238E27FC236}">
                <a16:creationId xmlns:a16="http://schemas.microsoft.com/office/drawing/2014/main" id="{18EE414B-81C8-4D25-97F6-FFBA1C278CCA}"/>
              </a:ext>
            </a:extLst>
          </p:cNvPr>
          <p:cNvCxnSpPr>
            <a:cxnSpLocks/>
          </p:cNvCxnSpPr>
          <p:nvPr/>
        </p:nvCxnSpPr>
        <p:spPr>
          <a:xfrm>
            <a:off x="3322519" y="3989118"/>
            <a:ext cx="6044700" cy="0"/>
          </a:xfrm>
          <a:prstGeom prst="line">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cxnSp>
      <p:cxnSp>
        <p:nvCxnSpPr>
          <p:cNvPr id="53" name="Прямая соединительная линия 52">
            <a:extLst>
              <a:ext uri="{FF2B5EF4-FFF2-40B4-BE49-F238E27FC236}">
                <a16:creationId xmlns:a16="http://schemas.microsoft.com/office/drawing/2014/main" id="{1C43818E-8043-43FC-998A-91EB27A56280}"/>
              </a:ext>
            </a:extLst>
          </p:cNvPr>
          <p:cNvCxnSpPr>
            <a:endCxn id="42" idx="6"/>
          </p:cNvCxnSpPr>
          <p:nvPr/>
        </p:nvCxnSpPr>
        <p:spPr>
          <a:xfrm flipH="1">
            <a:off x="3301063" y="3765515"/>
            <a:ext cx="21456" cy="511635"/>
          </a:xfrm>
          <a:prstGeom prst="line">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cxnSp>
      <p:cxnSp>
        <p:nvCxnSpPr>
          <p:cNvPr id="54" name="Прямая соединительная линия 53">
            <a:extLst>
              <a:ext uri="{FF2B5EF4-FFF2-40B4-BE49-F238E27FC236}">
                <a16:creationId xmlns:a16="http://schemas.microsoft.com/office/drawing/2014/main" id="{02F3B968-A54B-4506-BE87-0954CBD5883D}"/>
              </a:ext>
            </a:extLst>
          </p:cNvPr>
          <p:cNvCxnSpPr>
            <a:endCxn id="43" idx="6"/>
          </p:cNvCxnSpPr>
          <p:nvPr/>
        </p:nvCxnSpPr>
        <p:spPr>
          <a:xfrm>
            <a:off x="5066860" y="3989118"/>
            <a:ext cx="1" cy="288031"/>
          </a:xfrm>
          <a:prstGeom prst="line">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cxnSp>
      <p:cxnSp>
        <p:nvCxnSpPr>
          <p:cNvPr id="55" name="Прямая соединительная линия 54">
            <a:extLst>
              <a:ext uri="{FF2B5EF4-FFF2-40B4-BE49-F238E27FC236}">
                <a16:creationId xmlns:a16="http://schemas.microsoft.com/office/drawing/2014/main" id="{DE3EC7C1-292C-4C63-9346-31587F4E4858}"/>
              </a:ext>
            </a:extLst>
          </p:cNvPr>
          <p:cNvCxnSpPr>
            <a:stCxn id="44" idx="6"/>
          </p:cNvCxnSpPr>
          <p:nvPr/>
        </p:nvCxnSpPr>
        <p:spPr>
          <a:xfrm flipH="1" flipV="1">
            <a:off x="6591675" y="3989118"/>
            <a:ext cx="1" cy="288030"/>
          </a:xfrm>
          <a:prstGeom prst="line">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cxnSp>
      <p:cxnSp>
        <p:nvCxnSpPr>
          <p:cNvPr id="56" name="Прямая соединительная линия 55">
            <a:extLst>
              <a:ext uri="{FF2B5EF4-FFF2-40B4-BE49-F238E27FC236}">
                <a16:creationId xmlns:a16="http://schemas.microsoft.com/office/drawing/2014/main" id="{19B16A3C-4BF7-419A-82A1-AF3FAC47643C}"/>
              </a:ext>
            </a:extLst>
          </p:cNvPr>
          <p:cNvCxnSpPr>
            <a:cxnSpLocks/>
            <a:stCxn id="45" idx="6"/>
          </p:cNvCxnSpPr>
          <p:nvPr/>
        </p:nvCxnSpPr>
        <p:spPr>
          <a:xfrm flipH="1" flipV="1">
            <a:off x="8014628" y="3989118"/>
            <a:ext cx="27946" cy="288032"/>
          </a:xfrm>
          <a:prstGeom prst="line">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cxnSp>
      <p:cxnSp>
        <p:nvCxnSpPr>
          <p:cNvPr id="57" name="Прямая соединительная линия 56">
            <a:extLst>
              <a:ext uri="{FF2B5EF4-FFF2-40B4-BE49-F238E27FC236}">
                <a16:creationId xmlns:a16="http://schemas.microsoft.com/office/drawing/2014/main" id="{9BB25F6D-2699-4B7B-8882-BD29287E8737}"/>
              </a:ext>
            </a:extLst>
          </p:cNvPr>
          <p:cNvCxnSpPr>
            <a:cxnSpLocks/>
          </p:cNvCxnSpPr>
          <p:nvPr/>
        </p:nvCxnSpPr>
        <p:spPr>
          <a:xfrm flipH="1" flipV="1">
            <a:off x="9375845" y="3992227"/>
            <a:ext cx="142504" cy="288028"/>
          </a:xfrm>
          <a:prstGeom prst="line">
            <a:avLst/>
          </a:prstGeom>
          <a:ln>
            <a:solidFill>
              <a:schemeClr val="accent6">
                <a:lumMod val="50000"/>
              </a:schemeClr>
            </a:solidFill>
          </a:ln>
        </p:spPr>
        <p:style>
          <a:lnRef idx="2">
            <a:schemeClr val="accent1"/>
          </a:lnRef>
          <a:fillRef idx="1">
            <a:schemeClr val="lt1"/>
          </a:fillRef>
          <a:effectRef idx="0">
            <a:schemeClr val="accent1"/>
          </a:effectRef>
          <a:fontRef idx="minor">
            <a:schemeClr val="dk1"/>
          </a:fontRef>
        </p:style>
      </p:cxnSp>
      <p:sp>
        <p:nvSpPr>
          <p:cNvPr id="58" name="TextBox 57">
            <a:extLst>
              <a:ext uri="{FF2B5EF4-FFF2-40B4-BE49-F238E27FC236}">
                <a16:creationId xmlns:a16="http://schemas.microsoft.com/office/drawing/2014/main" id="{581B0EDD-AEFF-45F4-AC65-ED8876BA001D}"/>
              </a:ext>
            </a:extLst>
          </p:cNvPr>
          <p:cNvSpPr txBox="1"/>
          <p:nvPr/>
        </p:nvSpPr>
        <p:spPr>
          <a:xfrm>
            <a:off x="11601450" y="6447935"/>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en-US" dirty="0"/>
              <a:t>1</a:t>
            </a:r>
            <a:r>
              <a:rPr lang="uz-Cyrl-UZ" dirty="0"/>
              <a:t>9</a:t>
            </a:r>
            <a:endParaRPr lang="ru-RU" dirty="0"/>
          </a:p>
        </p:txBody>
      </p:sp>
    </p:spTree>
    <p:extLst>
      <p:ext uri="{BB962C8B-B14F-4D97-AF65-F5344CB8AC3E}">
        <p14:creationId xmlns:p14="http://schemas.microsoft.com/office/powerpoint/2010/main" val="117473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ru-RU"/>
          </a:p>
        </p:txBody>
      </p:sp>
      <p:sp>
        <p:nvSpPr>
          <p:cNvPr id="6" name="Rectangle 2"/>
          <p:cNvSpPr>
            <a:spLocks noChangeArrowheads="1"/>
          </p:cNvSpPr>
          <p:nvPr/>
        </p:nvSpPr>
        <p:spPr bwMode="auto">
          <a:xfrm>
            <a:off x="4670424" y="1080197"/>
            <a:ext cx="7401333" cy="557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spAutoFit/>
          </a:bodyPr>
          <a:lstStyle/>
          <a:p>
            <a:pPr marL="285750" indent="-285750" algn="just" defTabSz="914400" eaLnBrk="0" fontAlgn="base" hangingPunct="0">
              <a:spcBef>
                <a:spcPct val="0"/>
              </a:spcBef>
              <a:spcAft>
                <a:spcPct val="0"/>
              </a:spcAft>
              <a:buFontTx/>
              <a:buChar char="-"/>
            </a:pPr>
            <a:r>
              <a:rPr lang="ru-RU" sz="1250" dirty="0" err="1">
                <a:latin typeface="Arial" panose="020B0604020202020204" pitchFamily="34" charset="0"/>
                <a:cs typeface="Arial" panose="020B0604020202020204" pitchFamily="34" charset="0"/>
              </a:rPr>
              <a:t>Тошкент</a:t>
            </a:r>
            <a:r>
              <a:rPr lang="ru-RU" sz="1250" dirty="0">
                <a:latin typeface="Arial" panose="020B0604020202020204" pitchFamily="34" charset="0"/>
                <a:cs typeface="Arial" panose="020B0604020202020204" pitchFamily="34" charset="0"/>
              </a:rPr>
              <a:t> Давлат </a:t>
            </a:r>
            <a:r>
              <a:rPr lang="ru-RU" sz="1250" dirty="0" err="1">
                <a:latin typeface="Arial" panose="020B0604020202020204" pitchFamily="34" charset="0"/>
                <a:cs typeface="Arial" panose="020B0604020202020204" pitchFamily="34" charset="0"/>
              </a:rPr>
              <a:t>университети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ҳозирги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Мирзо</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Улуғбек</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номидаги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Ўзбекистон</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Миллий</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университети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ҳамда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Тошкент</a:t>
            </a:r>
            <a:r>
              <a:rPr lang="ru-RU" sz="1250" dirty="0">
                <a:latin typeface="Arial" panose="020B0604020202020204" pitchFamily="34" charset="0"/>
                <a:cs typeface="Arial" panose="020B0604020202020204" pitchFamily="34" charset="0"/>
              </a:rPr>
              <a:t> ирригация </a:t>
            </a:r>
            <a:r>
              <a:rPr lang="ru-RU" sz="1250" dirty="0" err="1">
                <a:latin typeface="Arial" panose="020B0604020202020204" pitchFamily="34" charset="0"/>
                <a:cs typeface="Arial" panose="020B0604020202020204" pitchFamily="34" charset="0"/>
              </a:rPr>
              <a:t>ва</a:t>
            </a:r>
            <a:r>
              <a:rPr lang="ru-RU" sz="1250" dirty="0">
                <a:latin typeface="Arial" panose="020B0604020202020204" pitchFamily="34" charset="0"/>
                <a:cs typeface="Arial" panose="020B0604020202020204" pitchFamily="34" charset="0"/>
              </a:rPr>
              <a:t> мелиорация </a:t>
            </a:r>
            <a:r>
              <a:rPr lang="ru-RU" sz="1250" dirty="0" err="1">
                <a:latin typeface="Arial" panose="020B0604020202020204" pitchFamily="34" charset="0"/>
                <a:cs typeface="Arial" panose="020B0604020202020204" pitchFamily="34" charset="0"/>
              </a:rPr>
              <a:t>институтида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таҳсил</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олган</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иқтисодчи</a:t>
            </a:r>
            <a:r>
              <a:rPr lang="ru-RU" sz="1250" dirty="0">
                <a:latin typeface="Arial" panose="020B0604020202020204" pitchFamily="34" charset="0"/>
                <a:cs typeface="Arial" panose="020B0604020202020204" pitchFamily="34" charset="0"/>
              </a:rPr>
              <a:t> - </a:t>
            </a:r>
            <a:r>
              <a:rPr lang="ru-RU" sz="1250" dirty="0" err="1">
                <a:latin typeface="Arial" panose="020B0604020202020204" pitchFamily="34" charset="0"/>
                <a:cs typeface="Arial" panose="020B0604020202020204" pitchFamily="34" charset="0"/>
              </a:rPr>
              <a:t>муҳандис</a:t>
            </a:r>
            <a:r>
              <a:rPr lang="ru-RU" sz="1250" dirty="0">
                <a:latin typeface="Arial" panose="020B0604020202020204" pitchFamily="34" charset="0"/>
                <a:cs typeface="Arial" panose="020B0604020202020204" pitchFamily="34" charset="0"/>
              </a:rPr>
              <a:t>;</a:t>
            </a:r>
          </a:p>
          <a:p>
            <a:pPr marL="285750" indent="-285750" algn="just" defTabSz="914400" eaLnBrk="0" fontAlgn="base" hangingPunct="0">
              <a:spcBef>
                <a:spcPct val="0"/>
              </a:spcBef>
              <a:spcAft>
                <a:spcPct val="0"/>
              </a:spcAft>
              <a:buFontTx/>
              <a:buChar char="-"/>
            </a:pPr>
            <a:endParaRPr lang="uz-Cyrl-UZ" sz="1250" dirty="0">
              <a:latin typeface="Arial" panose="020B0604020202020204" pitchFamily="34" charset="0"/>
              <a:cs typeface="Arial" panose="020B0604020202020204" pitchFamily="34" charset="0"/>
            </a:endParaRPr>
          </a:p>
          <a:p>
            <a:pPr marL="285750" indent="-285750" algn="just" defTabSz="914400" eaLnBrk="0" fontAlgn="base" hangingPunct="0">
              <a:spcBef>
                <a:spcPct val="0"/>
              </a:spcBef>
              <a:spcAft>
                <a:spcPct val="0"/>
              </a:spcAft>
              <a:buFontTx/>
              <a:buChar char="-"/>
            </a:pPr>
            <a:r>
              <a:rPr lang="ru-RU" sz="1250" dirty="0">
                <a:latin typeface="Arial" panose="020B0604020202020204" pitchFamily="34" charset="0"/>
                <a:cs typeface="Arial" panose="020B0604020202020204" pitchFamily="34" charset="0"/>
              </a:rPr>
              <a:t>1980-1984 </a:t>
            </a:r>
            <a:r>
              <a:rPr lang="ru-RU" sz="1250" dirty="0" err="1">
                <a:latin typeface="Arial" panose="020B0604020202020204" pitchFamily="34" charset="0"/>
                <a:cs typeface="Arial" panose="020B0604020202020204" pitchFamily="34" charset="0"/>
              </a:rPr>
              <a:t>йилларда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Тошкент</a:t>
            </a:r>
            <a:r>
              <a:rPr lang="ru-RU" sz="1250" dirty="0">
                <a:latin typeface="Arial" panose="020B0604020202020204" pitchFamily="34" charset="0"/>
                <a:cs typeface="Arial" panose="020B0604020202020204" pitchFamily="34" charset="0"/>
              </a:rPr>
              <a:t> Давлат </a:t>
            </a:r>
            <a:r>
              <a:rPr lang="ru-RU" sz="1250" dirty="0" err="1">
                <a:latin typeface="Arial" panose="020B0604020202020204" pitchFamily="34" charset="0"/>
                <a:cs typeface="Arial" panose="020B0604020202020204" pitchFamily="34" charset="0"/>
              </a:rPr>
              <a:t>университетида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Ёшлар</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ташкилоти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рахбари</a:t>
            </a:r>
            <a:r>
              <a:rPr lang="ru-RU" sz="1250" dirty="0">
                <a:latin typeface="Arial" panose="020B0604020202020204" pitchFamily="34" charset="0"/>
                <a:cs typeface="Arial" panose="020B0604020202020204" pitchFamily="34" charset="0"/>
              </a:rPr>
              <a:t>;</a:t>
            </a:r>
            <a:endParaRPr lang="en-US" sz="1250" dirty="0">
              <a:latin typeface="Arial" panose="020B0604020202020204" pitchFamily="34" charset="0"/>
              <a:cs typeface="Arial" panose="020B0604020202020204" pitchFamily="34" charset="0"/>
            </a:endParaRPr>
          </a:p>
          <a:p>
            <a:pPr marL="285750" indent="-285750" algn="just" defTabSz="914400" eaLnBrk="0" fontAlgn="base" hangingPunct="0">
              <a:spcBef>
                <a:spcPct val="0"/>
              </a:spcBef>
              <a:spcAft>
                <a:spcPct val="0"/>
              </a:spcAft>
              <a:buFontTx/>
              <a:buChar char="-"/>
            </a:pPr>
            <a:endParaRPr lang="en-US" sz="1250" dirty="0">
              <a:latin typeface="Arial" panose="020B0604020202020204" pitchFamily="34" charset="0"/>
              <a:cs typeface="Arial" panose="020B0604020202020204" pitchFamily="34" charset="0"/>
            </a:endParaRPr>
          </a:p>
          <a:p>
            <a:pPr marL="285750" indent="-285750" algn="just" defTabSz="914400" eaLnBrk="0" fontAlgn="base" hangingPunct="0">
              <a:spcBef>
                <a:spcPct val="0"/>
              </a:spcBef>
              <a:spcAft>
                <a:spcPct val="0"/>
              </a:spcAft>
              <a:buFontTx/>
              <a:buChar char="-"/>
            </a:pPr>
            <a:r>
              <a:rPr lang="ru-RU" sz="1250" dirty="0">
                <a:latin typeface="Arial" panose="020B0604020202020204" pitchFamily="34" charset="0"/>
                <a:cs typeface="Arial" panose="020B0604020202020204" pitchFamily="34" charset="0"/>
              </a:rPr>
              <a:t>1984-йилда </a:t>
            </a:r>
            <a:r>
              <a:rPr lang="ru-RU" sz="1250" dirty="0" err="1">
                <a:latin typeface="Arial" panose="020B0604020202020204" pitchFamily="34" charset="0"/>
                <a:cs typeface="Arial" panose="020B0604020202020204" pitchFamily="34" charset="0"/>
              </a:rPr>
              <a:t>Тошкент</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халқ</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хўжалиги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институтида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иқтисод</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фанлари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номзоди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илмий</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даражасини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олиш</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учун</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номзодлик</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диссертациясини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ҳимоя</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қилган</a:t>
            </a:r>
            <a:r>
              <a:rPr lang="ru-RU" sz="1250" dirty="0">
                <a:latin typeface="Arial" panose="020B0604020202020204" pitchFamily="34" charset="0"/>
                <a:cs typeface="Arial" panose="020B0604020202020204" pitchFamily="34" charset="0"/>
              </a:rPr>
              <a:t>;</a:t>
            </a:r>
          </a:p>
          <a:p>
            <a:pPr marL="285750" indent="-285750" algn="just" defTabSz="914400" eaLnBrk="0" fontAlgn="base" hangingPunct="0">
              <a:spcBef>
                <a:spcPct val="0"/>
              </a:spcBef>
              <a:spcAft>
                <a:spcPct val="0"/>
              </a:spcAft>
              <a:buFontTx/>
              <a:buChar char="-"/>
            </a:pPr>
            <a:endParaRPr lang="uz-Cyrl-UZ" sz="1250" dirty="0">
              <a:latin typeface="Arial" panose="020B0604020202020204" pitchFamily="34" charset="0"/>
              <a:cs typeface="Arial" panose="020B0604020202020204" pitchFamily="34" charset="0"/>
            </a:endParaRPr>
          </a:p>
          <a:p>
            <a:pPr marL="285750" indent="-285750" algn="just" defTabSz="914400" eaLnBrk="0" fontAlgn="base" hangingPunct="0">
              <a:spcBef>
                <a:spcPct val="0"/>
              </a:spcBef>
              <a:spcAft>
                <a:spcPct val="0"/>
              </a:spcAft>
              <a:buFontTx/>
              <a:buChar char="-"/>
            </a:pPr>
            <a:r>
              <a:rPr lang="ru-RU" sz="1250" dirty="0">
                <a:latin typeface="Arial" panose="020B0604020202020204" pitchFamily="34" charset="0"/>
                <a:cs typeface="Arial" panose="020B0604020202020204" pitchFamily="34" charset="0"/>
              </a:rPr>
              <a:t>1984-1988 </a:t>
            </a:r>
            <a:r>
              <a:rPr lang="ru-RU" sz="1250" dirty="0" err="1">
                <a:latin typeface="Arial" panose="020B0604020202020204" pitchFamily="34" charset="0"/>
                <a:cs typeface="Arial" panose="020B0604020202020204" pitchFamily="34" charset="0"/>
              </a:rPr>
              <a:t>йилларда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Жиззах</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вилояти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Арнасой</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ва</a:t>
            </a:r>
            <a:r>
              <a:rPr lang="ru-RU" sz="1250" dirty="0">
                <a:latin typeface="Arial" panose="020B0604020202020204" pitchFamily="34" charset="0"/>
                <a:cs typeface="Arial" panose="020B0604020202020204" pitchFamily="34" charset="0"/>
              </a:rPr>
              <a:t> Пахтакор </a:t>
            </a:r>
            <a:r>
              <a:rPr lang="ru-RU" sz="1250" dirty="0" err="1">
                <a:latin typeface="Arial" panose="020B0604020202020204" pitchFamily="34" charset="0"/>
                <a:cs typeface="Arial" panose="020B0604020202020204" pitchFamily="34" charset="0"/>
              </a:rPr>
              <a:t>туманларидаги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қишлоқ</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хўжалиги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корхоналарида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иқтисодчи</a:t>
            </a:r>
            <a:r>
              <a:rPr lang="ru-RU" sz="1250" dirty="0">
                <a:latin typeface="Arial" panose="020B0604020202020204" pitchFamily="34" charset="0"/>
                <a:cs typeface="Arial" panose="020B0604020202020204" pitchFamily="34" charset="0"/>
              </a:rPr>
              <a:t>, бош </a:t>
            </a:r>
            <a:r>
              <a:rPr lang="ru-RU" sz="1250" dirty="0" err="1">
                <a:latin typeface="Arial" panose="020B0604020202020204" pitchFamily="34" charset="0"/>
                <a:cs typeface="Arial" panose="020B0604020202020204" pitchFamily="34" charset="0"/>
              </a:rPr>
              <a:t>иқтисодчи</a:t>
            </a:r>
            <a:r>
              <a:rPr lang="ru-RU" sz="1250" dirty="0">
                <a:latin typeface="Arial" panose="020B0604020202020204" pitchFamily="34" charset="0"/>
                <a:cs typeface="Arial" panose="020B0604020202020204" pitchFamily="34" charset="0"/>
              </a:rPr>
              <a:t>;</a:t>
            </a:r>
          </a:p>
          <a:p>
            <a:pPr marL="285750" indent="-285750" algn="just" defTabSz="914400" eaLnBrk="0" fontAlgn="base" hangingPunct="0">
              <a:spcBef>
                <a:spcPct val="0"/>
              </a:spcBef>
              <a:spcAft>
                <a:spcPct val="0"/>
              </a:spcAft>
              <a:buFontTx/>
              <a:buChar char="-"/>
            </a:pPr>
            <a:endParaRPr lang="uz-Cyrl-UZ" sz="1250" dirty="0">
              <a:latin typeface="Arial" panose="020B0604020202020204" pitchFamily="34" charset="0"/>
              <a:cs typeface="Arial" panose="020B0604020202020204" pitchFamily="34" charset="0"/>
            </a:endParaRPr>
          </a:p>
          <a:p>
            <a:pPr marL="285750" indent="-285750" algn="just" defTabSz="914400" eaLnBrk="0" fontAlgn="base" hangingPunct="0">
              <a:spcBef>
                <a:spcPct val="0"/>
              </a:spcBef>
              <a:spcAft>
                <a:spcPct val="0"/>
              </a:spcAft>
              <a:buFontTx/>
              <a:buChar char="-"/>
            </a:pPr>
            <a:r>
              <a:rPr lang="ru-RU" sz="1250" dirty="0">
                <a:latin typeface="Arial" panose="020B0604020202020204" pitchFamily="34" charset="0"/>
                <a:cs typeface="Arial" panose="020B0604020202020204" pitchFamily="34" charset="0"/>
              </a:rPr>
              <a:t>1988-1990 </a:t>
            </a:r>
            <a:r>
              <a:rPr lang="ru-RU" sz="1250" dirty="0" err="1">
                <a:latin typeface="Arial" panose="020B0604020202020204" pitchFamily="34" charset="0"/>
                <a:cs typeface="Arial" panose="020B0604020202020204" pitchFamily="34" charset="0"/>
              </a:rPr>
              <a:t>йилларда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Олий</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ўқув</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юртларида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иқтисодиёт</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фанидан</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дарс</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берган</a:t>
            </a:r>
            <a:r>
              <a:rPr lang="ru-RU" sz="1250" dirty="0">
                <a:latin typeface="Arial" panose="020B0604020202020204" pitchFamily="34" charset="0"/>
                <a:cs typeface="Arial" panose="020B0604020202020204" pitchFamily="34" charset="0"/>
              </a:rPr>
              <a:t>;</a:t>
            </a:r>
            <a:endParaRPr lang="uz-Cyrl-UZ" sz="1250" dirty="0">
              <a:latin typeface="Arial" panose="020B0604020202020204" pitchFamily="34" charset="0"/>
              <a:cs typeface="Arial" panose="020B0604020202020204" pitchFamily="34" charset="0"/>
            </a:endParaRPr>
          </a:p>
          <a:p>
            <a:pPr marL="285750" indent="-285750" algn="just" defTabSz="914400" eaLnBrk="0" fontAlgn="base" hangingPunct="0">
              <a:spcBef>
                <a:spcPct val="0"/>
              </a:spcBef>
              <a:spcAft>
                <a:spcPct val="0"/>
              </a:spcAft>
              <a:buFontTx/>
              <a:buChar char="-"/>
            </a:pPr>
            <a:endParaRPr lang="ru-RU" sz="1250" dirty="0">
              <a:latin typeface="Arial" panose="020B0604020202020204" pitchFamily="34" charset="0"/>
              <a:cs typeface="Arial" panose="020B0604020202020204" pitchFamily="34" charset="0"/>
            </a:endParaRPr>
          </a:p>
          <a:p>
            <a:pPr marL="285750" indent="-285750" algn="just" defTabSz="914400" eaLnBrk="0" fontAlgn="base" hangingPunct="0">
              <a:spcBef>
                <a:spcPct val="0"/>
              </a:spcBef>
              <a:spcAft>
                <a:spcPct val="0"/>
              </a:spcAft>
              <a:buFontTx/>
              <a:buChar char="-"/>
            </a:pPr>
            <a:r>
              <a:rPr lang="ru-RU" sz="1250" dirty="0">
                <a:latin typeface="Arial" panose="020B0604020202020204" pitchFamily="34" charset="0"/>
                <a:cs typeface="Arial" panose="020B0604020202020204" pitchFamily="34" charset="0"/>
              </a:rPr>
              <a:t>1990-</a:t>
            </a:r>
            <a:r>
              <a:rPr lang="en-US" sz="1250" dirty="0">
                <a:latin typeface="Arial" panose="020B0604020202020204" pitchFamily="34" charset="0"/>
                <a:cs typeface="Arial" panose="020B0604020202020204" pitchFamily="34" charset="0"/>
              </a:rPr>
              <a:t>1991 </a:t>
            </a:r>
            <a:r>
              <a:rPr lang="ru-RU" sz="1250" dirty="0" err="1">
                <a:latin typeface="Arial" panose="020B0604020202020204" pitchFamily="34" charset="0"/>
                <a:cs typeface="Arial" panose="020B0604020202020204" pitchFamily="34" charset="0"/>
              </a:rPr>
              <a:t>йил</a:t>
            </a:r>
            <a:r>
              <a:rPr lang="uz-Cyrl-UZ" sz="1250" dirty="0">
                <a:latin typeface="Arial" panose="020B0604020202020204" pitchFamily="34" charset="0"/>
                <a:cs typeface="Arial" panose="020B0604020202020204" pitchFamily="34" charset="0"/>
              </a:rPr>
              <a:t>лар</a:t>
            </a:r>
            <a:r>
              <a:rPr lang="ru-RU" sz="1250" dirty="0">
                <a:latin typeface="Arial" panose="020B0604020202020204" pitchFamily="34" charset="0"/>
                <a:cs typeface="Arial" panose="020B0604020202020204" pitchFamily="34" charset="0"/>
              </a:rPr>
              <a:t>да </a:t>
            </a:r>
            <a:r>
              <a:rPr lang="ru-RU" sz="1250" dirty="0" err="1">
                <a:latin typeface="Arial" panose="020B0604020202020204" pitchFamily="34" charset="0"/>
                <a:cs typeface="Arial" panose="020B0604020202020204" pitchFamily="34" charset="0"/>
              </a:rPr>
              <a:t>янги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ташкил</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этилган</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Ипак</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йўли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банкининг</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асосчиси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ва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Бошқарув</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раиси</a:t>
            </a:r>
            <a:r>
              <a:rPr lang="ru-RU" sz="1250" dirty="0">
                <a:latin typeface="Arial" panose="020B0604020202020204" pitchFamily="34" charset="0"/>
                <a:cs typeface="Arial" panose="020B0604020202020204" pitchFamily="34" charset="0"/>
              </a:rPr>
              <a:t>;</a:t>
            </a:r>
          </a:p>
          <a:p>
            <a:pPr marL="285750" indent="-285750" algn="just" defTabSz="914400" eaLnBrk="0" fontAlgn="base" hangingPunct="0">
              <a:spcBef>
                <a:spcPct val="0"/>
              </a:spcBef>
              <a:spcAft>
                <a:spcPct val="0"/>
              </a:spcAft>
              <a:buFontTx/>
              <a:buChar char="-"/>
            </a:pPr>
            <a:endParaRPr lang="ru-RU" sz="1250" dirty="0">
              <a:latin typeface="Arial" panose="020B0604020202020204" pitchFamily="34" charset="0"/>
              <a:cs typeface="Arial" panose="020B0604020202020204" pitchFamily="34" charset="0"/>
            </a:endParaRPr>
          </a:p>
          <a:p>
            <a:pPr marL="285750" indent="-285750" algn="just" defTabSz="914400" eaLnBrk="0" fontAlgn="base" hangingPunct="0">
              <a:spcBef>
                <a:spcPct val="0"/>
              </a:spcBef>
              <a:spcAft>
                <a:spcPct val="0"/>
              </a:spcAft>
              <a:buFontTx/>
              <a:buChar char="-"/>
            </a:pPr>
            <a:r>
              <a:rPr lang="ru-RU" sz="1250" dirty="0">
                <a:latin typeface="Arial" panose="020B0604020202020204" pitchFamily="34" charset="0"/>
                <a:cs typeface="Arial" panose="020B0604020202020204" pitchFamily="34" charset="0"/>
              </a:rPr>
              <a:t>1991-1998 </a:t>
            </a:r>
            <a:r>
              <a:rPr lang="ru-RU" sz="1250" dirty="0" err="1">
                <a:latin typeface="Arial" panose="020B0604020202020204" pitchFamily="34" charset="0"/>
                <a:cs typeface="Arial" panose="020B0604020202020204" pitchFamily="34" charset="0"/>
              </a:rPr>
              <a:t>йилларда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янги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ташкил</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этилган</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Ўзбекистон</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Республикаси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Ташқи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иқтисодий</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фаолият</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Миллий</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банкида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Бошқарув</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раиси</a:t>
            </a:r>
            <a:r>
              <a:rPr lang="ru-RU" sz="1250" dirty="0">
                <a:latin typeface="Arial" panose="020B0604020202020204" pitchFamily="34" charset="0"/>
                <a:cs typeface="Arial" panose="020B0604020202020204" pitchFamily="34" charset="0"/>
              </a:rPr>
              <a:t>;</a:t>
            </a:r>
          </a:p>
          <a:p>
            <a:pPr marL="285750" indent="-285750" algn="just" defTabSz="914400" eaLnBrk="0" fontAlgn="base" hangingPunct="0">
              <a:spcBef>
                <a:spcPct val="0"/>
              </a:spcBef>
              <a:spcAft>
                <a:spcPct val="0"/>
              </a:spcAft>
              <a:buFontTx/>
              <a:buChar char="-"/>
            </a:pPr>
            <a:endParaRPr lang="ru-RU" sz="1250" dirty="0">
              <a:latin typeface="Arial" panose="020B0604020202020204" pitchFamily="34" charset="0"/>
              <a:cs typeface="Arial" panose="020B0604020202020204" pitchFamily="34" charset="0"/>
            </a:endParaRPr>
          </a:p>
          <a:p>
            <a:pPr marL="285750" indent="-285750" algn="just" defTabSz="914400" eaLnBrk="0" fontAlgn="base" hangingPunct="0">
              <a:spcBef>
                <a:spcPct val="0"/>
              </a:spcBef>
              <a:spcAft>
                <a:spcPct val="0"/>
              </a:spcAft>
              <a:buFontTx/>
              <a:buChar char="-"/>
            </a:pPr>
            <a:r>
              <a:rPr lang="ru-RU" sz="1250" dirty="0">
                <a:latin typeface="Arial" panose="020B0604020202020204" pitchFamily="34" charset="0"/>
                <a:cs typeface="Arial" panose="020B0604020202020204" pitchFamily="34" charset="0"/>
              </a:rPr>
              <a:t>1998-2017 </a:t>
            </a:r>
            <a:r>
              <a:rPr lang="ru-RU" sz="1250" dirty="0" err="1">
                <a:latin typeface="Arial" panose="020B0604020202020204" pitchFamily="34" charset="0"/>
                <a:cs typeface="Arial" panose="020B0604020202020204" pitchFamily="34" charset="0"/>
              </a:rPr>
              <a:t>йилларда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Ўзбекистон</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Республикаси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Молия</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вазири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Иқтисодиёт</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вазири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Ташқи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иқтисодий</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алоқалар</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ва</a:t>
            </a:r>
            <a:r>
              <a:rPr lang="ru-RU" sz="1250" dirty="0">
                <a:latin typeface="Arial" panose="020B0604020202020204" pitchFamily="34" charset="0"/>
                <a:cs typeface="Arial" panose="020B0604020202020204" pitchFamily="34" charset="0"/>
              </a:rPr>
              <a:t> инвестиция </a:t>
            </a:r>
            <a:r>
              <a:rPr lang="ru-RU" sz="1250" dirty="0" err="1">
                <a:latin typeface="Arial" panose="020B0604020202020204" pitchFamily="34" charset="0"/>
                <a:cs typeface="Arial" panose="020B0604020202020204" pitchFamily="34" charset="0"/>
              </a:rPr>
              <a:t>вазири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ва</a:t>
            </a:r>
            <a:r>
              <a:rPr lang="ru-RU" sz="1250" dirty="0">
                <a:latin typeface="Arial" panose="020B0604020202020204" pitchFamily="34" charset="0"/>
                <a:cs typeface="Arial" panose="020B0604020202020204" pitchFamily="34" charset="0"/>
              </a:rPr>
              <a:t> шу </a:t>
            </a:r>
            <a:r>
              <a:rPr lang="ru-RU" sz="1250" dirty="0" err="1">
                <a:latin typeface="Arial" panose="020B0604020202020204" pitchFamily="34" charset="0"/>
                <a:cs typeface="Arial" panose="020B0604020202020204" pitchFamily="34" charset="0"/>
              </a:rPr>
              <a:t>билан</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бирга</a:t>
            </a:r>
            <a:r>
              <a:rPr lang="ru-RU" sz="1250" dirty="0">
                <a:latin typeface="Arial" panose="020B0604020202020204" pitchFamily="34" charset="0"/>
                <a:cs typeface="Arial" panose="020B0604020202020204" pitchFamily="34" charset="0"/>
              </a:rPr>
              <a:t> Бош </a:t>
            </a:r>
            <a:r>
              <a:rPr lang="ru-RU" sz="1250" dirty="0" err="1">
                <a:latin typeface="Arial" panose="020B0604020202020204" pitchFamily="34" charset="0"/>
                <a:cs typeface="Arial" panose="020B0604020202020204" pitchFamily="34" charset="0"/>
              </a:rPr>
              <a:t>вазирнинг</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ўринбосари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Биринчи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ўринбосари</a:t>
            </a:r>
            <a:r>
              <a:rPr lang="ru-RU" sz="1250" dirty="0">
                <a:latin typeface="Arial" panose="020B0604020202020204" pitchFamily="34" charset="0"/>
                <a:cs typeface="Arial" panose="020B0604020202020204" pitchFamily="34" charset="0"/>
              </a:rPr>
              <a:t>;</a:t>
            </a:r>
          </a:p>
          <a:p>
            <a:pPr algn="just" defTabSz="914400" eaLnBrk="0" fontAlgn="base" hangingPunct="0">
              <a:spcBef>
                <a:spcPct val="0"/>
              </a:spcBef>
              <a:spcAft>
                <a:spcPct val="0"/>
              </a:spcAft>
            </a:pPr>
            <a:endParaRPr lang="ru-RU" sz="1250" dirty="0">
              <a:latin typeface="Arial" panose="020B0604020202020204" pitchFamily="34" charset="0"/>
              <a:cs typeface="Arial" panose="020B0604020202020204" pitchFamily="34" charset="0"/>
            </a:endParaRPr>
          </a:p>
          <a:p>
            <a:pPr marL="285750" indent="-285750" algn="just" defTabSz="914400" eaLnBrk="0" fontAlgn="base" hangingPunct="0">
              <a:spcBef>
                <a:spcPct val="0"/>
              </a:spcBef>
              <a:spcAft>
                <a:spcPct val="0"/>
              </a:spcAft>
              <a:buFontTx/>
              <a:buChar char="-"/>
            </a:pPr>
            <a:r>
              <a:rPr lang="ru-RU" sz="1250" dirty="0">
                <a:latin typeface="Arial" panose="020B0604020202020204" pitchFamily="34" charset="0"/>
                <a:cs typeface="Arial" panose="020B0604020202020204" pitchFamily="34" charset="0"/>
              </a:rPr>
              <a:t>1992-201</a:t>
            </a:r>
            <a:r>
              <a:rPr lang="en-US" sz="1250" dirty="0">
                <a:latin typeface="Arial" panose="020B0604020202020204" pitchFamily="34" charset="0"/>
                <a:cs typeface="Arial" panose="020B0604020202020204" pitchFamily="34" charset="0"/>
              </a:rPr>
              <a:t>7</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йилларда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Ўзбекистон</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номидан</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Халқаро</a:t>
            </a:r>
            <a:r>
              <a:rPr lang="ru-RU" sz="1250" dirty="0">
                <a:latin typeface="Arial" panose="020B0604020202020204" pitchFamily="34" charset="0"/>
                <a:cs typeface="Arial" panose="020B0604020202020204" pitchFamily="34" charset="0"/>
              </a:rPr>
              <a:t> валюта </a:t>
            </a:r>
            <a:r>
              <a:rPr lang="ru-RU" sz="1250" dirty="0" err="1">
                <a:latin typeface="Arial" panose="020B0604020202020204" pitchFamily="34" charset="0"/>
                <a:cs typeface="Arial" panose="020B0604020202020204" pitchFamily="34" charset="0"/>
              </a:rPr>
              <a:t>фонди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Жаҳон</a:t>
            </a:r>
            <a:r>
              <a:rPr lang="ru-RU" sz="1250" dirty="0">
                <a:latin typeface="Arial" panose="020B0604020202020204" pitchFamily="34" charset="0"/>
                <a:cs typeface="Arial" panose="020B0604020202020204" pitchFamily="34" charset="0"/>
              </a:rPr>
              <a:t> банки, </a:t>
            </a:r>
            <a:r>
              <a:rPr lang="ru-RU" sz="1250" dirty="0" err="1">
                <a:latin typeface="Arial" panose="020B0604020202020204" pitchFamily="34" charset="0"/>
                <a:cs typeface="Arial" panose="020B0604020202020204" pitchFamily="34" charset="0"/>
              </a:rPr>
              <a:t>Осиё</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тараққиёт</a:t>
            </a:r>
            <a:r>
              <a:rPr lang="ru-RU" sz="1250" dirty="0">
                <a:latin typeface="Arial" panose="020B0604020202020204" pitchFamily="34" charset="0"/>
                <a:cs typeface="Arial" panose="020B0604020202020204" pitchFamily="34" charset="0"/>
              </a:rPr>
              <a:t> банки </a:t>
            </a:r>
            <a:r>
              <a:rPr lang="ru-RU" sz="1250" dirty="0" err="1">
                <a:latin typeface="Arial" panose="020B0604020202020204" pitchFamily="34" charset="0"/>
                <a:cs typeface="Arial" panose="020B0604020202020204" pitchFamily="34" charset="0"/>
              </a:rPr>
              <a:t>ҳамда</a:t>
            </a:r>
            <a:r>
              <a:rPr lang="ru-RU" sz="1250" dirty="0">
                <a:latin typeface="Arial" panose="020B0604020202020204" pitchFamily="34" charset="0"/>
                <a:cs typeface="Arial" panose="020B0604020202020204" pitchFamily="34" charset="0"/>
              </a:rPr>
              <a:t> Европа </a:t>
            </a:r>
            <a:r>
              <a:rPr lang="ru-RU" sz="1250" dirty="0" err="1">
                <a:latin typeface="Arial" panose="020B0604020202020204" pitchFamily="34" charset="0"/>
                <a:cs typeface="Arial" panose="020B0604020202020204" pitchFamily="34" charset="0"/>
              </a:rPr>
              <a:t>тикланиш</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ва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тараққиёт</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банкларида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Бошқарувчилар</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кенгаши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аъзоси</a:t>
            </a:r>
            <a:r>
              <a:rPr lang="ru-RU" sz="1250" dirty="0">
                <a:latin typeface="Arial" panose="020B0604020202020204" pitchFamily="34" charset="0"/>
                <a:cs typeface="Arial" panose="020B0604020202020204" pitchFamily="34" charset="0"/>
              </a:rPr>
              <a:t>;</a:t>
            </a:r>
          </a:p>
          <a:p>
            <a:pPr marL="285750" indent="-285750" algn="just" defTabSz="914400" eaLnBrk="0" fontAlgn="base" hangingPunct="0">
              <a:spcBef>
                <a:spcPct val="0"/>
              </a:spcBef>
              <a:spcAft>
                <a:spcPct val="0"/>
              </a:spcAft>
              <a:buFontTx/>
              <a:buChar char="-"/>
            </a:pPr>
            <a:endParaRPr lang="ru-RU" sz="1250" dirty="0">
              <a:latin typeface="Arial" panose="020B0604020202020204" pitchFamily="34" charset="0"/>
              <a:cs typeface="Arial" panose="020B0604020202020204" pitchFamily="34" charset="0"/>
            </a:endParaRPr>
          </a:p>
          <a:p>
            <a:pPr marL="285750" indent="-285750" algn="just" defTabSz="914400" eaLnBrk="0" fontAlgn="base" hangingPunct="0">
              <a:spcBef>
                <a:spcPct val="0"/>
              </a:spcBef>
              <a:spcAft>
                <a:spcPct val="0"/>
              </a:spcAft>
              <a:buFontTx/>
              <a:buChar char="-"/>
            </a:pPr>
            <a:r>
              <a:rPr lang="ru-RU" sz="1250" dirty="0">
                <a:latin typeface="Arial" panose="020B0604020202020204" pitchFamily="34" charset="0"/>
                <a:cs typeface="Arial" panose="020B0604020202020204" pitchFamily="34" charset="0"/>
              </a:rPr>
              <a:t>2017-йилдан </a:t>
            </a:r>
            <a:r>
              <a:rPr lang="ru-RU" sz="1250" dirty="0" err="1">
                <a:latin typeface="Arial" panose="020B0604020202020204" pitchFamily="34" charset="0"/>
                <a:cs typeface="Arial" panose="020B0604020202020204" pitchFamily="34" charset="0"/>
              </a:rPr>
              <a:t>ҳозирги</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вақтга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қадар</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Ўзбекинвест</a:t>
            </a:r>
            <a:r>
              <a:rPr lang="ru-RU" sz="1250" dirty="0">
                <a:latin typeface="Arial" panose="020B0604020202020204" pitchFamily="34" charset="0"/>
                <a:cs typeface="Arial" panose="020B0604020202020204" pitchFamily="34" charset="0"/>
              </a:rPr>
              <a:t>” экспорт-импорт </a:t>
            </a:r>
            <a:r>
              <a:rPr lang="ru-RU" sz="1250" dirty="0" err="1">
                <a:latin typeface="Arial" panose="020B0604020202020204" pitchFamily="34" charset="0"/>
                <a:cs typeface="Arial" panose="020B0604020202020204" pitchFamily="34" charset="0"/>
              </a:rPr>
              <a:t>суғурта</a:t>
            </a:r>
            <a:r>
              <a:rPr lang="ru-RU" sz="1250" dirty="0">
                <a:latin typeface="Arial" panose="020B0604020202020204" pitchFamily="34" charset="0"/>
                <a:cs typeface="Arial" panose="020B0604020202020204" pitchFamily="34" charset="0"/>
              </a:rPr>
              <a:t> </a:t>
            </a:r>
            <a:r>
              <a:rPr lang="ru-RU" sz="1250" dirty="0" err="1">
                <a:latin typeface="Arial" panose="020B0604020202020204" pitchFamily="34" charset="0"/>
                <a:cs typeface="Arial" panose="020B0604020202020204" pitchFamily="34" charset="0"/>
              </a:rPr>
              <a:t>компанияси</a:t>
            </a:r>
            <a:r>
              <a:rPr lang="en-US" sz="1250" dirty="0">
                <a:latin typeface="Arial" panose="020B0604020202020204" pitchFamily="34" charset="0"/>
                <a:cs typeface="Arial" panose="020B0604020202020204" pitchFamily="34" charset="0"/>
              </a:rPr>
              <a:t>” акциадорлик жамияти</a:t>
            </a:r>
            <a:r>
              <a:rPr lang="ru-RU" sz="1250" dirty="0">
                <a:latin typeface="Arial" panose="020B0604020202020204" pitchFamily="34" charset="0"/>
                <a:cs typeface="Arial" panose="020B0604020202020204" pitchFamily="34" charset="0"/>
              </a:rPr>
              <a:t> Бош </a:t>
            </a:r>
            <a:r>
              <a:rPr lang="ru-RU" sz="1250" dirty="0" err="1">
                <a:latin typeface="Arial" panose="020B0604020202020204" pitchFamily="34" charset="0"/>
                <a:cs typeface="Arial" panose="020B0604020202020204" pitchFamily="34" charset="0"/>
              </a:rPr>
              <a:t>директори</a:t>
            </a:r>
            <a:r>
              <a:rPr lang="ru-RU" sz="1250" dirty="0">
                <a:latin typeface="Arial" panose="020B0604020202020204" pitchFamily="34" charset="0"/>
                <a:cs typeface="Arial" panose="020B0604020202020204" pitchFamily="34" charset="0"/>
              </a:rPr>
              <a:t>.</a:t>
            </a:r>
          </a:p>
        </p:txBody>
      </p:sp>
      <p:sp>
        <p:nvSpPr>
          <p:cNvPr id="3" name="TextBox 2"/>
          <p:cNvSpPr txBox="1"/>
          <p:nvPr/>
        </p:nvSpPr>
        <p:spPr>
          <a:xfrm>
            <a:off x="11759952" y="6452606"/>
            <a:ext cx="432048" cy="369332"/>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2</a:t>
            </a:r>
            <a:endParaRPr lang="ru-RU" b="1" dirty="0">
              <a:solidFill>
                <a:srgbClr val="C00000"/>
              </a:solidFill>
              <a:latin typeface="Arial" panose="020B0604020202020204" pitchFamily="34" charset="0"/>
              <a:cs typeface="Arial" panose="020B0604020202020204" pitchFamily="34" charset="0"/>
            </a:endParaRPr>
          </a:p>
        </p:txBody>
      </p:sp>
      <p:sp>
        <p:nvSpPr>
          <p:cNvPr id="7" name="TextBox 6"/>
          <p:cNvSpPr txBox="1"/>
          <p:nvPr/>
        </p:nvSpPr>
        <p:spPr>
          <a:xfrm>
            <a:off x="5045944" y="9987"/>
            <a:ext cx="6776913" cy="1077218"/>
          </a:xfrm>
          <a:prstGeom prst="rect">
            <a:avLst/>
          </a:prstGeom>
          <a:noFill/>
        </p:spPr>
        <p:txBody>
          <a:bodyPr wrap="square" rtlCol="0">
            <a:spAutoFit/>
          </a:bodyPr>
          <a:lstStyle/>
          <a:p>
            <a:pPr algn="ctr"/>
            <a:r>
              <a:rPr lang="ru-RU" sz="3200" b="1" dirty="0">
                <a:solidFill>
                  <a:srgbClr val="318B3E"/>
                </a:solidFill>
                <a:latin typeface="Arial" panose="020B0604020202020204" pitchFamily="34" charset="0"/>
                <a:cs typeface="Arial" panose="020B0604020202020204" pitchFamily="34" charset="0"/>
              </a:rPr>
              <a:t>Азимов Рустам </a:t>
            </a:r>
            <a:r>
              <a:rPr lang="ru-RU" sz="3200" b="1" dirty="0" err="1">
                <a:solidFill>
                  <a:srgbClr val="318B3E"/>
                </a:solidFill>
                <a:latin typeface="Arial" panose="020B0604020202020204" pitchFamily="34" charset="0"/>
                <a:cs typeface="Arial" panose="020B0604020202020204" pitchFamily="34" charset="0"/>
              </a:rPr>
              <a:t>Содиқович</a:t>
            </a:r>
            <a:endParaRPr lang="ru-RU" sz="3200" b="1" dirty="0">
              <a:solidFill>
                <a:srgbClr val="318B3E"/>
              </a:solidFill>
              <a:latin typeface="Arial" panose="020B0604020202020204" pitchFamily="34" charset="0"/>
              <a:cs typeface="Arial" panose="020B0604020202020204" pitchFamily="34" charset="0"/>
            </a:endParaRPr>
          </a:p>
          <a:p>
            <a:pPr algn="ctr"/>
            <a:r>
              <a:rPr lang="ru-RU" sz="3200" dirty="0" err="1">
                <a:latin typeface="Arial" panose="020B0604020202020204" pitchFamily="34" charset="0"/>
                <a:cs typeface="Arial" panose="020B0604020202020204" pitchFamily="34" charset="0"/>
              </a:rPr>
              <a:t>Иқтисодиёт</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фанлари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доктори</a:t>
            </a:r>
            <a:endParaRPr lang="ru-RU" sz="3200" dirty="0">
              <a:latin typeface="Arial" panose="020B0604020202020204" pitchFamily="34" charset="0"/>
              <a:cs typeface="Arial" panose="020B0604020202020204" pitchFamily="34"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626"/>
            <a:ext cx="4580389" cy="6862006"/>
          </a:xfrm>
          <a:prstGeom prst="rect">
            <a:avLst/>
          </a:prstGeom>
        </p:spPr>
      </p:pic>
      <p:grpSp>
        <p:nvGrpSpPr>
          <p:cNvPr id="9" name="Group 9"/>
          <p:cNvGrpSpPr/>
          <p:nvPr/>
        </p:nvGrpSpPr>
        <p:grpSpPr>
          <a:xfrm rot="5400000">
            <a:off x="8701000" y="3367000"/>
            <a:ext cx="124000" cy="6858000"/>
            <a:chOff x="0" y="0"/>
            <a:chExt cx="248000" cy="13716000"/>
          </a:xfrm>
        </p:grpSpPr>
        <p:sp>
          <p:nvSpPr>
            <p:cNvPr id="10"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11" name="Group 11"/>
          <p:cNvGrpSpPr/>
          <p:nvPr/>
        </p:nvGrpSpPr>
        <p:grpSpPr>
          <a:xfrm rot="5400000">
            <a:off x="5954300" y="5600400"/>
            <a:ext cx="124000" cy="2302800"/>
            <a:chOff x="0" y="0"/>
            <a:chExt cx="248000" cy="4605600"/>
          </a:xfrm>
        </p:grpSpPr>
        <p:sp>
          <p:nvSpPr>
            <p:cNvPr id="12"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3" name="Group 13"/>
          <p:cNvGrpSpPr/>
          <p:nvPr/>
        </p:nvGrpSpPr>
        <p:grpSpPr>
          <a:xfrm>
            <a:off x="0" y="0"/>
            <a:ext cx="4670400" cy="203600"/>
            <a:chOff x="0" y="0"/>
            <a:chExt cx="9340800" cy="407200"/>
          </a:xfrm>
        </p:grpSpPr>
        <p:sp>
          <p:nvSpPr>
            <p:cNvPr id="14"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sp>
      </p:grpSp>
      <p:grpSp>
        <p:nvGrpSpPr>
          <p:cNvPr id="15" name="Group 15"/>
          <p:cNvGrpSpPr/>
          <p:nvPr/>
        </p:nvGrpSpPr>
        <p:grpSpPr>
          <a:xfrm>
            <a:off x="0" y="101800"/>
            <a:ext cx="2343200" cy="203600"/>
            <a:chOff x="0" y="0"/>
            <a:chExt cx="4686400" cy="407200"/>
          </a:xfrm>
        </p:grpSpPr>
        <p:sp>
          <p:nvSpPr>
            <p:cNvPr id="16"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08"/>
          <p:cNvGraphicFramePr>
            <a:graphicFrameLocks noGrp="1"/>
          </p:cNvGraphicFramePr>
          <p:nvPr>
            <p:ph idx="1"/>
            <p:extLst>
              <p:ext uri="{D42A27DB-BD31-4B8C-83A1-F6EECF244321}">
                <p14:modId xmlns:p14="http://schemas.microsoft.com/office/powerpoint/2010/main" val="524890465"/>
              </p:ext>
            </p:extLst>
          </p:nvPr>
        </p:nvGraphicFramePr>
        <p:xfrm>
          <a:off x="579639" y="1691639"/>
          <a:ext cx="11032722" cy="4801206"/>
        </p:xfrm>
        <a:graphic>
          <a:graphicData uri="http://schemas.openxmlformats.org/drawingml/2006/table">
            <a:tbl>
              <a:tblPr/>
              <a:tblGrid>
                <a:gridCol w="3338020">
                  <a:extLst>
                    <a:ext uri="{9D8B030D-6E8A-4147-A177-3AD203B41FA5}">
                      <a16:colId xmlns:a16="http://schemas.microsoft.com/office/drawing/2014/main" val="20000"/>
                    </a:ext>
                  </a:extLst>
                </a:gridCol>
                <a:gridCol w="302003">
                  <a:extLst>
                    <a:ext uri="{9D8B030D-6E8A-4147-A177-3AD203B41FA5}">
                      <a16:colId xmlns:a16="http://schemas.microsoft.com/office/drawing/2014/main" val="20001"/>
                    </a:ext>
                  </a:extLst>
                </a:gridCol>
                <a:gridCol w="7392699">
                  <a:extLst>
                    <a:ext uri="{9D8B030D-6E8A-4147-A177-3AD203B41FA5}">
                      <a16:colId xmlns:a16="http://schemas.microsoft.com/office/drawing/2014/main" val="20002"/>
                    </a:ext>
                  </a:extLst>
                </a:gridCol>
              </a:tblGrid>
              <a:tr h="2276354">
                <a:tc>
                  <a:txBody>
                    <a:bodyPr/>
                    <a:lstStyle/>
                    <a:p>
                      <a:pPr marL="342900" marR="0" lvl="0" indent="-342900" algn="ctr" defTabSz="914400" rtl="0" eaLnBrk="0" fontAlgn="base" latinLnBrk="0" hangingPunct="0">
                        <a:lnSpc>
                          <a:spcPct val="100000"/>
                        </a:lnSpc>
                        <a:spcBef>
                          <a:spcPct val="0"/>
                        </a:spcBef>
                        <a:spcAft>
                          <a:spcPct val="0"/>
                        </a:spcAft>
                        <a:buClrTx/>
                        <a:buSzTx/>
                        <a:buFontTx/>
                        <a:buNone/>
                      </a:pPr>
                      <a:r>
                        <a:rPr lang="ru-RU" sz="3200" b="1" kern="1200" dirty="0" err="1">
                          <a:solidFill>
                            <a:schemeClr val="bg1"/>
                          </a:solidFill>
                          <a:effectLst/>
                          <a:latin typeface="Arial" panose="020B0604020202020204" pitchFamily="34" charset="0"/>
                          <a:ea typeface="+mn-ea"/>
                          <a:cs typeface="Arial" panose="020B0604020202020204" pitchFamily="34" charset="0"/>
                        </a:rPr>
                        <a:t>Суғурталовчи</a:t>
                      </a:r>
                      <a:endParaRPr kumimoji="0" lang="ru-RU" sz="32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36" marR="91436" marT="45728" marB="45728" anchor="ctr" horzOverflow="overflow">
                    <a:lnL w="38100" cap="flat" cmpd="sng" algn="ctr">
                      <a:solidFill>
                        <a:srgbClr val="318B3E"/>
                      </a:solidFill>
                      <a:prstDash val="solid"/>
                      <a:round/>
                      <a:headEnd type="none" w="med" len="med"/>
                      <a:tailEnd type="none" w="med" len="med"/>
                    </a:lnL>
                    <a:lnR w="38100" cap="flat" cmpd="sng" algn="ctr">
                      <a:solidFill>
                        <a:srgbClr val="318B3E"/>
                      </a:solidFill>
                      <a:prstDash val="solid"/>
                      <a:round/>
                      <a:headEnd type="none" w="med" len="med"/>
                      <a:tailEnd type="none" w="med" len="med"/>
                    </a:lnR>
                    <a:lnT w="38100" cap="flat" cmpd="sng" algn="ctr">
                      <a:solidFill>
                        <a:srgbClr val="318B3E"/>
                      </a:solidFill>
                      <a:prstDash val="solid"/>
                      <a:round/>
                      <a:headEnd type="none" w="med" len="med"/>
                      <a:tailEnd type="none" w="med" len="med"/>
                    </a:lnT>
                    <a:lnB w="38100" cap="flat" cmpd="sng" algn="ctr">
                      <a:solidFill>
                        <a:srgbClr val="318B3E"/>
                      </a:solidFill>
                      <a:prstDash val="solid"/>
                      <a:round/>
                      <a:headEnd type="none" w="med" len="med"/>
                      <a:tailEnd type="none" w="med" len="med"/>
                    </a:lnB>
                    <a:lnTlToBr>
                      <a:noFill/>
                    </a:lnTlToBr>
                    <a:lnBlToTr>
                      <a:noFill/>
                    </a:lnBlToTr>
                    <a:solidFill>
                      <a:srgbClr val="318B3E"/>
                    </a:solidFill>
                  </a:tcPr>
                </a:tc>
                <a:tc rowSpan="3">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ru-RU" sz="28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91436" marR="91436" marT="45728" marB="45728" horzOverflow="overflow">
                    <a:lnL w="38100" cap="flat" cmpd="sng" algn="ctr">
                      <a:solidFill>
                        <a:srgbClr val="318B3E"/>
                      </a:solidFill>
                      <a:prstDash val="solid"/>
                      <a:round/>
                      <a:headEnd type="none" w="med" len="med"/>
                      <a:tailEnd type="none" w="med" len="med"/>
                    </a:lnL>
                    <a:lnR w="28575" cap="flat" cmpd="sng" algn="ctr">
                      <a:solidFill>
                        <a:srgbClr val="00763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indent="354330" algn="just"/>
                      <a:r>
                        <a:rPr lang="ru-RU" sz="1800" kern="1200" dirty="0" err="1">
                          <a:solidFill>
                            <a:schemeClr val="tx1"/>
                          </a:solidFill>
                          <a:effectLst/>
                          <a:latin typeface="Arial" panose="020B0604020202020204" pitchFamily="34" charset="0"/>
                          <a:ea typeface="+mn-ea"/>
                          <a:cs typeface="Arial" panose="020B0604020202020204" pitchFamily="34" charset="0"/>
                        </a:rPr>
                        <a:t>Тегишли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турдаги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суғуртани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амалга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ошириш</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учун</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лицензияга</a:t>
                      </a:r>
                      <a:r>
                        <a:rPr lang="ru-RU" sz="1800" kern="1200" dirty="0">
                          <a:solidFill>
                            <a:schemeClr val="tx1"/>
                          </a:solidFill>
                          <a:effectLst/>
                          <a:latin typeface="Arial" panose="020B0604020202020204" pitchFamily="34" charset="0"/>
                          <a:ea typeface="+mn-ea"/>
                          <a:cs typeface="Arial" panose="020B0604020202020204" pitchFamily="34" charset="0"/>
                        </a:rPr>
                        <a:t> </a:t>
                      </a:r>
                      <a:br>
                        <a:rPr lang="ru-RU" sz="1800" kern="1200" dirty="0">
                          <a:solidFill>
                            <a:schemeClr val="tx1"/>
                          </a:solidFill>
                          <a:effectLst/>
                          <a:latin typeface="Arial" panose="020B0604020202020204" pitchFamily="34" charset="0"/>
                          <a:ea typeface="+mn-ea"/>
                          <a:cs typeface="Arial" panose="020B0604020202020204" pitchFamily="34" charset="0"/>
                        </a:rPr>
                      </a:br>
                      <a:r>
                        <a:rPr lang="ru-RU" sz="1800" kern="1200" dirty="0" err="1">
                          <a:solidFill>
                            <a:schemeClr val="tx1"/>
                          </a:solidFill>
                          <a:effectLst/>
                          <a:latin typeface="Arial" panose="020B0604020202020204" pitchFamily="34" charset="0"/>
                          <a:ea typeface="+mn-ea"/>
                          <a:cs typeface="Arial" panose="020B0604020202020204" pitchFamily="34" charset="0"/>
                        </a:rPr>
                        <a:t>эга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бўлган</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ва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суғурта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шартномасига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мувофиқ</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суғурта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товони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суғурта</a:t>
                      </a:r>
                      <a:r>
                        <a:rPr lang="ru-RU" sz="1800" kern="1200" dirty="0">
                          <a:solidFill>
                            <a:schemeClr val="tx1"/>
                          </a:solidFill>
                          <a:effectLst/>
                          <a:latin typeface="Arial" panose="020B0604020202020204" pitchFamily="34" charset="0"/>
                          <a:ea typeface="+mn-ea"/>
                          <a:cs typeface="Arial" panose="020B0604020202020204" pitchFamily="34" charset="0"/>
                        </a:rPr>
                        <a:t> пули) </a:t>
                      </a:r>
                      <a:r>
                        <a:rPr lang="ru-RU" sz="1800" kern="1200" dirty="0" err="1">
                          <a:solidFill>
                            <a:schemeClr val="tx1"/>
                          </a:solidFill>
                          <a:effectLst/>
                          <a:latin typeface="Arial" panose="020B0604020202020204" pitchFamily="34" charset="0"/>
                          <a:ea typeface="+mn-ea"/>
                          <a:cs typeface="Arial" panose="020B0604020202020204" pitchFamily="34" charset="0"/>
                        </a:rPr>
                        <a:t>тўловини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амалга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ошириш</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мажбуриятини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олувчи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тижорат</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ташкилоти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бўлган</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юридик</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шахс</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суғурталовчи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деб</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эътироф</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этилади</a:t>
                      </a:r>
                      <a:r>
                        <a:rPr lang="ru-RU" sz="1800" kern="1200" dirty="0">
                          <a:solidFill>
                            <a:schemeClr val="tx1"/>
                          </a:solidFill>
                          <a:effectLst/>
                          <a:latin typeface="Arial" panose="020B0604020202020204" pitchFamily="34" charset="0"/>
                          <a:ea typeface="+mn-ea"/>
                          <a:cs typeface="Arial" panose="020B0604020202020204" pitchFamily="34" charset="0"/>
                        </a:rPr>
                        <a:t>.</a:t>
                      </a:r>
                    </a:p>
                    <a:p>
                      <a:pPr marL="0" indent="354330" algn="just"/>
                      <a:r>
                        <a:rPr lang="ru-RU" sz="1800" kern="1200" dirty="0" err="1">
                          <a:solidFill>
                            <a:schemeClr val="tx1"/>
                          </a:solidFill>
                          <a:effectLst/>
                          <a:latin typeface="Arial" panose="020B0604020202020204" pitchFamily="34" charset="0"/>
                          <a:ea typeface="+mn-ea"/>
                          <a:cs typeface="Arial" panose="020B0604020202020204" pitchFamily="34" charset="0"/>
                        </a:rPr>
                        <a:t>Суғурталовчилар</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суғуртани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амалга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оширишга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бевосита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боғлиқ</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бўлмаган</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тадбиркорлик</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фаолияти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билан</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шуғулланишлари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мумкин</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эмас</a:t>
                      </a:r>
                      <a:r>
                        <a:rPr lang="ru-RU" sz="1800" kern="1200" dirty="0">
                          <a:solidFill>
                            <a:schemeClr val="tx1"/>
                          </a:solidFill>
                          <a:effectLst/>
                          <a:latin typeface="Arial" panose="020B0604020202020204" pitchFamily="34" charset="0"/>
                          <a:ea typeface="+mn-ea"/>
                          <a:cs typeface="Arial" panose="020B0604020202020204" pitchFamily="34" charset="0"/>
                        </a:rPr>
                        <a:t>.</a:t>
                      </a:r>
                      <a:endParaRPr kumimoji="0" lang="ru-RU"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6" marR="91436" marT="45728" marB="45728" horzOverflow="overflow">
                    <a:lnL w="28575" cap="flat" cmpd="sng" algn="ctr">
                      <a:solidFill>
                        <a:srgbClr val="007635"/>
                      </a:solidFill>
                      <a:prstDash val="solid"/>
                      <a:round/>
                      <a:headEnd type="none" w="med" len="med"/>
                      <a:tailEnd type="none" w="med" len="med"/>
                    </a:lnL>
                    <a:lnR w="28575" cap="flat" cmpd="sng" algn="ctr">
                      <a:solidFill>
                        <a:srgbClr val="007635"/>
                      </a:solidFill>
                      <a:prstDash val="solid"/>
                      <a:round/>
                      <a:headEnd type="none" w="med" len="med"/>
                      <a:tailEnd type="none" w="med" len="med"/>
                    </a:lnR>
                    <a:lnT w="28575" cap="flat" cmpd="sng" algn="ctr">
                      <a:solidFill>
                        <a:srgbClr val="007635"/>
                      </a:solidFill>
                      <a:prstDash val="solid"/>
                      <a:round/>
                      <a:headEnd type="none" w="med" len="med"/>
                      <a:tailEnd type="none" w="med" len="med"/>
                    </a:lnT>
                    <a:lnB w="28575" cap="flat" cmpd="sng" algn="ctr">
                      <a:solidFill>
                        <a:srgbClr val="0076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4620">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ru-RU"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91436" marR="91436"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18B3E"/>
                      </a:solidFill>
                      <a:prstDash val="solid"/>
                      <a:round/>
                      <a:headEnd type="none" w="med" len="med"/>
                      <a:tailEnd type="none" w="med" len="med"/>
                    </a:lnT>
                    <a:lnB w="38100" cap="flat" cmpd="sng" algn="ctr">
                      <a:solidFill>
                        <a:srgbClr val="318B3E"/>
                      </a:solidFill>
                      <a:prstDash val="solid"/>
                      <a:round/>
                      <a:headEnd type="none" w="med" len="med"/>
                      <a:tailEnd type="none" w="med" len="med"/>
                    </a:lnB>
                    <a:lnTlToBr>
                      <a:noFill/>
                    </a:lnTlToBr>
                    <a:lnBlToTr>
                      <a:noFill/>
                    </a:lnBlToTr>
                    <a:solidFill>
                      <a:schemeClr val="bg1"/>
                    </a:solidFill>
                  </a:tcPr>
                </a:tc>
                <a:tc vMerge="1">
                  <a:txBody>
                    <a:bodyPr/>
                    <a:lstStyle/>
                    <a:p>
                      <a:endParaRPr lang="ru-RU"/>
                    </a:p>
                  </a:txBody>
                  <a:tcPr/>
                </a:tc>
                <a:tc>
                  <a:txBody>
                    <a:bodyPr/>
                    <a:lstStyle/>
                    <a:p>
                      <a:endParaRPr lang="ru-RU" dirty="0">
                        <a:latin typeface="Arial" panose="020B0604020202020204" pitchFamily="34" charset="0"/>
                        <a:cs typeface="Arial" panose="020B0604020202020204" pitchFamily="34" charset="0"/>
                      </a:endParaRPr>
                    </a:p>
                  </a:txBody>
                  <a:tcPr marL="91436" marR="91436"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635"/>
                      </a:solidFill>
                      <a:prstDash val="solid"/>
                      <a:round/>
                      <a:headEnd type="none" w="med" len="med"/>
                      <a:tailEnd type="none" w="med" len="med"/>
                    </a:lnT>
                    <a:lnB w="38100" cap="flat" cmpd="sng" algn="ctr">
                      <a:solidFill>
                        <a:srgbClr val="318B3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36054">
                <a:tc>
                  <a:txBody>
                    <a:bodyPr/>
                    <a:lstStyle/>
                    <a:p>
                      <a:pPr marL="0" marR="0" lvl="0" indent="0" algn="ctr" defTabSz="914400" rtl="0" eaLnBrk="0" fontAlgn="base" latinLnBrk="0" hangingPunct="0">
                        <a:lnSpc>
                          <a:spcPct val="100000"/>
                        </a:lnSpc>
                        <a:spcBef>
                          <a:spcPct val="0"/>
                        </a:spcBef>
                        <a:spcAft>
                          <a:spcPct val="0"/>
                        </a:spcAft>
                        <a:buClrTx/>
                        <a:buSzTx/>
                        <a:buFontTx/>
                        <a:buNone/>
                      </a:pPr>
                      <a:r>
                        <a:rPr lang="ru-RU" sz="3200" b="1" dirty="0" err="1">
                          <a:solidFill>
                            <a:schemeClr val="bg1"/>
                          </a:solidFill>
                          <a:latin typeface="Arial" panose="020B0604020202020204" pitchFamily="34" charset="0"/>
                          <a:cs typeface="Arial" panose="020B0604020202020204" pitchFamily="34" charset="0"/>
                        </a:rPr>
                        <a:t>Суғурта</a:t>
                      </a:r>
                      <a:r>
                        <a:rPr lang="ru-RU" sz="3200" b="1" dirty="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агенти</a:t>
                      </a:r>
                      <a:endParaRPr kumimoji="0" lang="ru-RU" sz="32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36" marR="91436" marT="45728" marB="45728" anchor="ctr" horzOverflow="overflow">
                    <a:lnL w="38100" cap="flat" cmpd="sng" algn="ctr">
                      <a:solidFill>
                        <a:srgbClr val="318B3E"/>
                      </a:solidFill>
                      <a:prstDash val="solid"/>
                      <a:round/>
                      <a:headEnd type="none" w="med" len="med"/>
                      <a:tailEnd type="none" w="med" len="med"/>
                    </a:lnL>
                    <a:lnR w="38100" cap="flat" cmpd="sng" algn="ctr">
                      <a:solidFill>
                        <a:srgbClr val="318B3E"/>
                      </a:solidFill>
                      <a:prstDash val="solid"/>
                      <a:round/>
                      <a:headEnd type="none" w="med" len="med"/>
                      <a:tailEnd type="none" w="med" len="med"/>
                    </a:lnR>
                    <a:lnT w="38100" cap="flat" cmpd="sng" algn="ctr">
                      <a:solidFill>
                        <a:srgbClr val="318B3E"/>
                      </a:solidFill>
                      <a:prstDash val="solid"/>
                      <a:round/>
                      <a:headEnd type="none" w="med" len="med"/>
                      <a:tailEnd type="none" w="med" len="med"/>
                    </a:lnT>
                    <a:lnB w="38100" cap="flat" cmpd="sng" algn="ctr">
                      <a:solidFill>
                        <a:srgbClr val="318B3E"/>
                      </a:solidFill>
                      <a:prstDash val="solid"/>
                      <a:round/>
                      <a:headEnd type="none" w="med" len="med"/>
                      <a:tailEnd type="none" w="med" len="med"/>
                    </a:lnB>
                    <a:lnTlToBr>
                      <a:noFill/>
                    </a:lnTlToBr>
                    <a:lnBlToTr>
                      <a:noFill/>
                    </a:lnBlToTr>
                    <a:solidFill>
                      <a:srgbClr val="318B3E"/>
                    </a:solidFill>
                  </a:tcPr>
                </a:tc>
                <a:tc vMerge="1">
                  <a:txBody>
                    <a:bodyPr/>
                    <a:lstStyle/>
                    <a:p>
                      <a:endParaRPr lang="ru-RU"/>
                    </a:p>
                  </a:txBody>
                  <a:tcPr/>
                </a:tc>
                <a:tc>
                  <a:txBody>
                    <a:bodyPr/>
                    <a:lstStyle/>
                    <a:p>
                      <a:pPr marL="6350" marR="0" lvl="0" indent="268605" algn="just" defTabSz="914400" rtl="0" eaLnBrk="0" fontAlgn="base" latinLnBrk="0" hangingPunct="0">
                        <a:lnSpc>
                          <a:spcPct val="100000"/>
                        </a:lnSpc>
                        <a:spcBef>
                          <a:spcPct val="0"/>
                        </a:spcBef>
                        <a:spcAft>
                          <a:spcPct val="0"/>
                        </a:spcAft>
                        <a:buClrTx/>
                        <a:buSzTx/>
                        <a:buFontTx/>
                        <a:buNone/>
                      </a:pPr>
                      <a:endParaRPr lang="ru-RU" sz="1800" kern="1200" dirty="0">
                        <a:solidFill>
                          <a:srgbClr val="003E1C"/>
                        </a:solidFill>
                        <a:effectLst/>
                        <a:latin typeface="Arial" panose="020B0604020202020204" pitchFamily="34" charset="0"/>
                        <a:ea typeface="+mn-ea"/>
                        <a:cs typeface="Arial" panose="020B0604020202020204" pitchFamily="34" charset="0"/>
                      </a:endParaRPr>
                    </a:p>
                    <a:p>
                      <a:pPr marL="6350" marR="0" lvl="0" indent="268605" algn="just" defTabSz="914400" rtl="0" eaLnBrk="0" fontAlgn="base" latinLnBrk="0" hangingPunct="0">
                        <a:lnSpc>
                          <a:spcPct val="100000"/>
                        </a:lnSpc>
                        <a:spcBef>
                          <a:spcPct val="0"/>
                        </a:spcBef>
                        <a:spcAft>
                          <a:spcPct val="0"/>
                        </a:spcAft>
                        <a:buClrTx/>
                        <a:buSzTx/>
                        <a:buFontTx/>
                        <a:buNone/>
                      </a:pPr>
                      <a:endParaRPr lang="ru-RU" sz="1000" kern="1200" dirty="0">
                        <a:solidFill>
                          <a:srgbClr val="003E1C"/>
                        </a:solidFill>
                        <a:effectLst/>
                        <a:latin typeface="Arial" panose="020B0604020202020204" pitchFamily="34" charset="0"/>
                        <a:ea typeface="+mn-ea"/>
                        <a:cs typeface="Arial" panose="020B0604020202020204" pitchFamily="34" charset="0"/>
                      </a:endParaRPr>
                    </a:p>
                    <a:p>
                      <a:pPr marL="6350" marR="0" lvl="0" indent="268605" algn="just" defTabSz="914400" rtl="0" eaLnBrk="0" fontAlgn="base" latinLnBrk="0" hangingPunct="0">
                        <a:lnSpc>
                          <a:spcPct val="100000"/>
                        </a:lnSpc>
                        <a:spcBef>
                          <a:spcPct val="0"/>
                        </a:spcBef>
                        <a:spcAft>
                          <a:spcPct val="0"/>
                        </a:spcAft>
                        <a:buClrTx/>
                        <a:buSzTx/>
                        <a:buFontTx/>
                        <a:buNone/>
                      </a:pPr>
                      <a:r>
                        <a:rPr lang="ru-RU" sz="1800" kern="1200" dirty="0" err="1">
                          <a:solidFill>
                            <a:schemeClr val="tx1"/>
                          </a:solidFill>
                          <a:effectLst/>
                          <a:latin typeface="Arial" panose="020B0604020202020204" pitchFamily="34" charset="0"/>
                          <a:ea typeface="+mn-ea"/>
                          <a:cs typeface="Arial" panose="020B0604020202020204" pitchFamily="34" charset="0"/>
                        </a:rPr>
                        <a:t>Суғурталовчининг</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номидан</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ва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топшириғига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биноан</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суғурта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шартномасининг</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тузилиши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ва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ижро</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этилишини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ташкил</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қилиш</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бўйича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фаолият</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юритувчи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юридик</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ёки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жисмоний</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шахс</a:t>
                      </a:r>
                      <a:r>
                        <a:rPr kumimoji="0" lang="ru-RU"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lang="ru-RU" dirty="0">
                        <a:solidFill>
                          <a:schemeClr val="tx1"/>
                        </a:solidFill>
                        <a:latin typeface="Arial" panose="020B0604020202020204" pitchFamily="34" charset="0"/>
                        <a:cs typeface="Arial" panose="020B0604020202020204" pitchFamily="34" charset="0"/>
                      </a:endParaRPr>
                    </a:p>
                  </a:txBody>
                  <a:tcPr marL="91436" marR="91436" marT="45728" marB="45728" horzOverflow="overflow">
                    <a:lnL w="38100" cap="flat" cmpd="sng" algn="ctr">
                      <a:solidFill>
                        <a:srgbClr val="318B3E"/>
                      </a:solidFill>
                      <a:prstDash val="solid"/>
                      <a:round/>
                      <a:headEnd type="none" w="med" len="med"/>
                      <a:tailEnd type="none" w="med" len="med"/>
                    </a:lnL>
                    <a:lnR w="38100" cap="flat" cmpd="sng" algn="ctr">
                      <a:solidFill>
                        <a:srgbClr val="318B3E"/>
                      </a:solidFill>
                      <a:prstDash val="solid"/>
                      <a:round/>
                      <a:headEnd type="none" w="med" len="med"/>
                      <a:tailEnd type="none" w="med" len="med"/>
                    </a:lnR>
                    <a:lnT w="38100" cap="flat" cmpd="sng" algn="ctr">
                      <a:solidFill>
                        <a:srgbClr val="318B3E"/>
                      </a:solidFill>
                      <a:prstDash val="solid"/>
                      <a:round/>
                      <a:headEnd type="none" w="med" len="med"/>
                      <a:tailEnd type="none" w="med" len="med"/>
                    </a:lnT>
                    <a:lnB w="38100" cap="flat" cmpd="sng" algn="ctr">
                      <a:solidFill>
                        <a:srgbClr val="318B3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Прямоугольник 1"/>
          <p:cNvSpPr/>
          <p:nvPr/>
        </p:nvSpPr>
        <p:spPr>
          <a:xfrm>
            <a:off x="3010403" y="786199"/>
            <a:ext cx="7550093" cy="553998"/>
          </a:xfrm>
          <a:prstGeom prst="rect">
            <a:avLst/>
          </a:prstGeom>
        </p:spPr>
        <p:txBody>
          <a:bodyPr wrap="square">
            <a:spAutoFit/>
          </a:bodyPr>
          <a:lstStyle/>
          <a:p>
            <a:pPr indent="363855">
              <a:defRPr/>
            </a:pPr>
            <a:r>
              <a:rPr lang="ru-RU" sz="3000" b="1" dirty="0" err="1">
                <a:solidFill>
                  <a:srgbClr val="C00000"/>
                </a:solidFill>
                <a:latin typeface="Arial" panose="020B0604020202020204" pitchFamily="34" charset="0"/>
                <a:cs typeface="Arial" panose="020B0604020202020204" pitchFamily="34" charset="0"/>
              </a:rPr>
              <a:t>Суғурта</a:t>
            </a:r>
            <a:r>
              <a:rPr lang="ru-RU" sz="3000" b="1" dirty="0">
                <a:solidFill>
                  <a:srgbClr val="C00000"/>
                </a:solidFill>
                <a:latin typeface="Arial" panose="020B0604020202020204" pitchFamily="34" charset="0"/>
                <a:cs typeface="Arial" panose="020B0604020202020204" pitchFamily="34" charset="0"/>
              </a:rPr>
              <a:t> </a:t>
            </a:r>
            <a:r>
              <a:rPr lang="ru-RU" sz="3000" b="1" dirty="0" err="1">
                <a:solidFill>
                  <a:srgbClr val="C00000"/>
                </a:solidFill>
                <a:latin typeface="Arial" panose="020B0604020202020204" pitchFamily="34" charset="0"/>
                <a:cs typeface="Arial" panose="020B0604020202020204" pitchFamily="34" charset="0"/>
              </a:rPr>
              <a:t>фаолияти</a:t>
            </a:r>
            <a:r>
              <a:rPr lang="ru-RU" sz="3000" b="1" dirty="0">
                <a:solidFill>
                  <a:srgbClr val="C00000"/>
                </a:solidFill>
                <a:latin typeface="Arial" panose="020B0604020202020204" pitchFamily="34" charset="0"/>
                <a:cs typeface="Arial" panose="020B0604020202020204" pitchFamily="34" charset="0"/>
              </a:rPr>
              <a:t> </a:t>
            </a:r>
            <a:r>
              <a:rPr lang="ru-RU" sz="3000" b="1" dirty="0" err="1">
                <a:solidFill>
                  <a:srgbClr val="C00000"/>
                </a:solidFill>
                <a:latin typeface="Arial" panose="020B0604020202020204" pitchFamily="34" charset="0"/>
                <a:cs typeface="Arial" panose="020B0604020202020204" pitchFamily="34" charset="0"/>
              </a:rPr>
              <a:t>субъектлари</a:t>
            </a:r>
            <a:endParaRPr lang="ru-RU" sz="3000" b="1" dirty="0">
              <a:solidFill>
                <a:srgbClr val="C00000"/>
              </a:solidFill>
              <a:latin typeface="Arial" panose="020B0604020202020204" pitchFamily="34" charset="0"/>
              <a:cs typeface="Arial" panose="020B0604020202020204" pitchFamily="34" charset="0"/>
            </a:endParaRPr>
          </a:p>
        </p:txBody>
      </p:sp>
      <p:grpSp>
        <p:nvGrpSpPr>
          <p:cNvPr id="6" name="Group 9"/>
          <p:cNvGrpSpPr/>
          <p:nvPr/>
        </p:nvGrpSpPr>
        <p:grpSpPr>
          <a:xfrm rot="5400000">
            <a:off x="8701000" y="3367000"/>
            <a:ext cx="124000" cy="6858000"/>
            <a:chOff x="0" y="0"/>
            <a:chExt cx="248000" cy="13716000"/>
          </a:xfrm>
        </p:grpSpPr>
        <p:sp>
          <p:nvSpPr>
            <p:cNvPr id="7"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8" name="Group 11"/>
          <p:cNvGrpSpPr/>
          <p:nvPr/>
        </p:nvGrpSpPr>
        <p:grpSpPr>
          <a:xfrm rot="5400000">
            <a:off x="5954300" y="5600400"/>
            <a:ext cx="124000" cy="2302800"/>
            <a:chOff x="0" y="0"/>
            <a:chExt cx="248000" cy="4605600"/>
          </a:xfrm>
        </p:grpSpPr>
        <p:sp>
          <p:nvSpPr>
            <p:cNvPr id="9"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0" name="Group 13"/>
          <p:cNvGrpSpPr/>
          <p:nvPr/>
        </p:nvGrpSpPr>
        <p:grpSpPr>
          <a:xfrm>
            <a:off x="0" y="0"/>
            <a:ext cx="4670400" cy="203600"/>
            <a:chOff x="0" y="0"/>
            <a:chExt cx="9340800" cy="407200"/>
          </a:xfrm>
        </p:grpSpPr>
        <p:sp>
          <p:nvSpPr>
            <p:cNvPr id="11"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2" name="Group 15"/>
          <p:cNvGrpSpPr/>
          <p:nvPr/>
        </p:nvGrpSpPr>
        <p:grpSpPr>
          <a:xfrm>
            <a:off x="0" y="101800"/>
            <a:ext cx="2343200" cy="203600"/>
            <a:chOff x="0" y="0"/>
            <a:chExt cx="4686400" cy="407200"/>
          </a:xfrm>
        </p:grpSpPr>
        <p:sp>
          <p:nvSpPr>
            <p:cNvPr id="13"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sp>
        <p:nvSpPr>
          <p:cNvPr id="15" name="TextBox 14">
            <a:extLst>
              <a:ext uri="{FF2B5EF4-FFF2-40B4-BE49-F238E27FC236}">
                <a16:creationId xmlns:a16="http://schemas.microsoft.com/office/drawing/2014/main" id="{134B9632-F515-4B80-917F-49388BC6C976}"/>
              </a:ext>
            </a:extLst>
          </p:cNvPr>
          <p:cNvSpPr txBox="1"/>
          <p:nvPr/>
        </p:nvSpPr>
        <p:spPr>
          <a:xfrm>
            <a:off x="11601450" y="6447935"/>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20</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3"/>
          <p:cNvGraphicFramePr>
            <a:graphicFrameLocks noGrp="1"/>
          </p:cNvGraphicFramePr>
          <p:nvPr>
            <p:ph sz="half" idx="1"/>
            <p:extLst>
              <p:ext uri="{D42A27DB-BD31-4B8C-83A1-F6EECF244321}">
                <p14:modId xmlns:p14="http://schemas.microsoft.com/office/powerpoint/2010/main" val="2889772967"/>
              </p:ext>
            </p:extLst>
          </p:nvPr>
        </p:nvGraphicFramePr>
        <p:xfrm>
          <a:off x="1002644" y="2494502"/>
          <a:ext cx="10027285" cy="3785277"/>
        </p:xfrm>
        <a:graphic>
          <a:graphicData uri="http://schemas.openxmlformats.org/drawingml/2006/table">
            <a:tbl>
              <a:tblPr/>
              <a:tblGrid>
                <a:gridCol w="2640330">
                  <a:extLst>
                    <a:ext uri="{9D8B030D-6E8A-4147-A177-3AD203B41FA5}">
                      <a16:colId xmlns:a16="http://schemas.microsoft.com/office/drawing/2014/main" val="20000"/>
                    </a:ext>
                  </a:extLst>
                </a:gridCol>
                <a:gridCol w="348615">
                  <a:extLst>
                    <a:ext uri="{9D8B030D-6E8A-4147-A177-3AD203B41FA5}">
                      <a16:colId xmlns:a16="http://schemas.microsoft.com/office/drawing/2014/main" val="20001"/>
                    </a:ext>
                  </a:extLst>
                </a:gridCol>
                <a:gridCol w="7038340">
                  <a:extLst>
                    <a:ext uri="{9D8B030D-6E8A-4147-A177-3AD203B41FA5}">
                      <a16:colId xmlns:a16="http://schemas.microsoft.com/office/drawing/2014/main" val="20002"/>
                    </a:ext>
                  </a:extLst>
                </a:gridCol>
              </a:tblGrid>
              <a:tr h="828348">
                <a:tc>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sz="3200" b="1" dirty="0">
                          <a:solidFill>
                            <a:schemeClr val="bg1"/>
                          </a:solidFill>
                          <a:latin typeface="Arial" panose="020B0604020202020204" pitchFamily="34" charset="0"/>
                          <a:cs typeface="Arial" panose="020B0604020202020204" pitchFamily="34" charset="0"/>
                        </a:rPr>
                        <a:t>Суғурта брокери</a:t>
                      </a:r>
                      <a:endParaRPr lang="ru-RU" sz="3200" b="1" dirty="0">
                        <a:solidFill>
                          <a:schemeClr val="bg1"/>
                        </a:solidFill>
                        <a:latin typeface="Arial" panose="020B0604020202020204" pitchFamily="34" charset="0"/>
                        <a:cs typeface="Arial" panose="020B0604020202020204" pitchFamily="34" charset="0"/>
                      </a:endParaRPr>
                    </a:p>
                  </a:txBody>
                  <a:tcPr anchor="ctr" horzOverflow="overflow">
                    <a:lnL w="38100" cap="flat" cmpd="sng" algn="ctr">
                      <a:solidFill>
                        <a:srgbClr val="318B3E"/>
                      </a:solidFill>
                      <a:prstDash val="solid"/>
                      <a:round/>
                      <a:headEnd type="none" w="med" len="med"/>
                      <a:tailEnd type="none" w="med" len="med"/>
                    </a:lnL>
                    <a:lnR w="38100" cap="flat" cmpd="sng" algn="ctr">
                      <a:solidFill>
                        <a:srgbClr val="318B3E"/>
                      </a:solidFill>
                      <a:prstDash val="solid"/>
                      <a:round/>
                      <a:headEnd type="none" w="med" len="med"/>
                      <a:tailEnd type="none" w="med" len="med"/>
                    </a:lnR>
                    <a:lnT w="38100" cap="flat" cmpd="sng" algn="ctr">
                      <a:solidFill>
                        <a:srgbClr val="318B3E"/>
                      </a:solidFill>
                      <a:prstDash val="solid"/>
                      <a:round/>
                      <a:headEnd type="none" w="med" len="med"/>
                      <a:tailEnd type="none" w="med" len="med"/>
                    </a:lnT>
                    <a:lnB w="38100" cap="flat" cmpd="sng" algn="ctr">
                      <a:solidFill>
                        <a:srgbClr val="318B3E"/>
                      </a:solidFill>
                      <a:prstDash val="solid"/>
                      <a:round/>
                      <a:headEnd type="none" w="med" len="med"/>
                      <a:tailEnd type="none" w="med" len="med"/>
                    </a:lnB>
                    <a:lnTlToBr>
                      <a:noFill/>
                    </a:lnTlToBr>
                    <a:lnBlToTr>
                      <a:noFill/>
                    </a:lnBlToTr>
                    <a:solidFill>
                      <a:srgbClr val="318B3E"/>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ru-RU" sz="32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horzOverflow="overflow">
                    <a:lnL w="38100" cap="flat" cmpd="sng" algn="ctr">
                      <a:solidFill>
                        <a:srgbClr val="318B3E"/>
                      </a:solidFill>
                      <a:prstDash val="solid"/>
                      <a:round/>
                      <a:headEnd type="none" w="med" len="med"/>
                      <a:tailEnd type="none" w="med" len="med"/>
                    </a:lnL>
                    <a:lnR w="28575" cap="flat" cmpd="sng" algn="ctr">
                      <a:solidFill>
                        <a:srgbClr val="007635"/>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318B3E"/>
                      </a:solidFill>
                      <a:prstDash val="solid"/>
                      <a:round/>
                      <a:headEnd type="none" w="med" len="med"/>
                      <a:tailEnd type="none" w="med" len="med"/>
                    </a:lnB>
                    <a:lnTlToBr>
                      <a:noFill/>
                    </a:lnTlToBr>
                    <a:lnBlToTr>
                      <a:noFill/>
                    </a:lnBlToTr>
                    <a:noFill/>
                  </a:tcPr>
                </a:tc>
                <a:tc>
                  <a:txBody>
                    <a:bodyPr/>
                    <a:lstStyle/>
                    <a:p>
                      <a:pPr marL="6350" marR="0" lvl="0" indent="268605" algn="just" defTabSz="914400" rtl="0" eaLnBrk="1" fontAlgn="base" latinLnBrk="0" hangingPunct="1">
                        <a:lnSpc>
                          <a:spcPct val="100000"/>
                        </a:lnSpc>
                        <a:spcBef>
                          <a:spcPct val="0"/>
                        </a:spcBef>
                        <a:spcAft>
                          <a:spcPct val="0"/>
                        </a:spcAft>
                        <a:buClrTx/>
                        <a:buSzTx/>
                        <a:buFontTx/>
                        <a:buNone/>
                      </a:pPr>
                      <a:r>
                        <a:rPr lang="en-US" sz="2000" dirty="0">
                          <a:solidFill>
                            <a:schemeClr val="tx1"/>
                          </a:solidFill>
                          <a:latin typeface="Arial" panose="020B0604020202020204" pitchFamily="34" charset="0"/>
                          <a:cs typeface="Arial" panose="020B0604020202020204" pitchFamily="34" charset="0"/>
                        </a:rPr>
                        <a:t>Суғурта қилдирувчининг номидан ва топшириғига биноан суғурта шартномаси тузилиши ва ижро этилишини ташкил қилиш бўйича фаолиятни амалга оширувчи </a:t>
                      </a:r>
                      <a:r>
                        <a:rPr lang="en-US" sz="2000" dirty="0" err="1">
                          <a:solidFill>
                            <a:schemeClr val="tx1"/>
                          </a:solidFill>
                          <a:latin typeface="Arial" panose="020B0604020202020204" pitchFamily="34" charset="0"/>
                          <a:cs typeface="Arial" panose="020B0604020202020204" pitchFamily="34" charset="0"/>
                        </a:rPr>
                        <a:t>юридик</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шахс</a:t>
                      </a:r>
                      <a:r>
                        <a:rPr lang="ru-RU" sz="2000" dirty="0">
                          <a:solidFill>
                            <a:schemeClr val="tx1"/>
                          </a:solidFill>
                          <a:latin typeface="Arial" panose="020B0604020202020204" pitchFamily="34" charset="0"/>
                          <a:cs typeface="Arial" panose="020B0604020202020204" pitchFamily="34" charset="0"/>
                        </a:rPr>
                        <a:t>.</a:t>
                      </a:r>
                    </a:p>
                  </a:txBody>
                  <a:tcPr horzOverflow="overflow">
                    <a:lnL w="28575" cap="flat" cmpd="sng" algn="ctr">
                      <a:solidFill>
                        <a:srgbClr val="007635"/>
                      </a:solidFill>
                      <a:prstDash val="solid"/>
                      <a:round/>
                      <a:headEnd type="none" w="med" len="med"/>
                      <a:tailEnd type="none" w="med" len="med"/>
                    </a:lnL>
                    <a:lnR w="28575" cap="flat" cmpd="sng" algn="ctr">
                      <a:solidFill>
                        <a:srgbClr val="007635"/>
                      </a:solidFill>
                      <a:prstDash val="solid"/>
                      <a:round/>
                      <a:headEnd type="none" w="med" len="med"/>
                      <a:tailEnd type="none" w="med" len="med"/>
                    </a:lnR>
                    <a:lnT w="28575" cap="flat" cmpd="sng" algn="ctr">
                      <a:solidFill>
                        <a:srgbClr val="007635"/>
                      </a:solidFill>
                      <a:prstDash val="solid"/>
                      <a:round/>
                      <a:headEnd type="none" w="med" len="med"/>
                      <a:tailEnd type="none" w="med" len="med"/>
                    </a:lnT>
                    <a:lnB w="28575" cap="flat" cmpd="sng" algn="ctr">
                      <a:solidFill>
                        <a:srgbClr val="0076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ru-RU" sz="3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18B3E"/>
                      </a:solidFill>
                      <a:prstDash val="solid"/>
                      <a:round/>
                      <a:headEnd type="none" w="med" len="med"/>
                      <a:tailEnd type="none" w="med" len="med"/>
                    </a:lnT>
                    <a:lnB w="38100" cap="flat" cmpd="sng" algn="ctr">
                      <a:solidFill>
                        <a:srgbClr val="318B3E"/>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ru-RU" sz="3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635"/>
                      </a:solidFill>
                      <a:prstDash val="solid"/>
                      <a:round/>
                      <a:headEnd type="none" w="med" len="med"/>
                      <a:tailEnd type="none" w="med" len="med"/>
                    </a:lnT>
                    <a:lnB w="38100" cap="flat" cmpd="sng" algn="ctr">
                      <a:solidFill>
                        <a:srgbClr val="318B3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1791">
                <a:tc>
                  <a:txBody>
                    <a:bodyPr/>
                    <a:lstStyle/>
                    <a:p>
                      <a:pPr marL="0" marR="0" lvl="0" indent="0" algn="ctr" defTabSz="914400" rtl="0" eaLnBrk="1" fontAlgn="base" latinLnBrk="0" hangingPunct="1">
                        <a:lnSpc>
                          <a:spcPct val="100000"/>
                        </a:lnSpc>
                        <a:spcBef>
                          <a:spcPct val="0"/>
                        </a:spcBef>
                        <a:spcAft>
                          <a:spcPct val="0"/>
                        </a:spcAft>
                        <a:buClrTx/>
                        <a:buSzTx/>
                        <a:buFontTx/>
                        <a:buNone/>
                      </a:pPr>
                      <a:r>
                        <a:rPr lang="ru-RU" sz="3200" b="1" dirty="0" err="1">
                          <a:solidFill>
                            <a:schemeClr val="bg1"/>
                          </a:solidFill>
                          <a:latin typeface="Arial" panose="020B0604020202020204" pitchFamily="34" charset="0"/>
                          <a:cs typeface="Arial" panose="020B0604020202020204" pitchFamily="34" charset="0"/>
                        </a:rPr>
                        <a:t>Қайта</a:t>
                      </a:r>
                      <a:r>
                        <a:rPr lang="ru-RU" sz="3200" b="1" dirty="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суғурта</a:t>
                      </a:r>
                      <a:r>
                        <a:rPr lang="ru-RU" sz="3200" b="1" dirty="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брокери</a:t>
                      </a:r>
                      <a:endParaRPr lang="ru-RU" sz="3200" b="1" dirty="0">
                        <a:solidFill>
                          <a:schemeClr val="bg1"/>
                        </a:solidFill>
                        <a:latin typeface="Arial" panose="020B0604020202020204" pitchFamily="34" charset="0"/>
                        <a:cs typeface="Arial" panose="020B0604020202020204" pitchFamily="34" charset="0"/>
                      </a:endParaRPr>
                    </a:p>
                  </a:txBody>
                  <a:tcPr anchor="ctr" horzOverflow="overflow">
                    <a:lnL w="38100" cap="flat" cmpd="sng" algn="ctr">
                      <a:solidFill>
                        <a:srgbClr val="318B3E"/>
                      </a:solidFill>
                      <a:prstDash val="solid"/>
                      <a:round/>
                      <a:headEnd type="none" w="med" len="med"/>
                      <a:tailEnd type="none" w="med" len="med"/>
                    </a:lnL>
                    <a:lnR w="38100" cap="flat" cmpd="sng" algn="ctr">
                      <a:solidFill>
                        <a:srgbClr val="318B3E"/>
                      </a:solidFill>
                      <a:prstDash val="solid"/>
                      <a:round/>
                      <a:headEnd type="none" w="med" len="med"/>
                      <a:tailEnd type="none" w="med" len="med"/>
                    </a:lnR>
                    <a:lnT w="38100" cap="flat" cmpd="sng" algn="ctr">
                      <a:solidFill>
                        <a:srgbClr val="318B3E"/>
                      </a:solidFill>
                      <a:prstDash val="solid"/>
                      <a:round/>
                      <a:headEnd type="none" w="med" len="med"/>
                      <a:tailEnd type="none" w="med" len="med"/>
                    </a:lnT>
                    <a:lnB w="38100" cap="flat" cmpd="sng" algn="ctr">
                      <a:solidFill>
                        <a:srgbClr val="318B3E"/>
                      </a:solidFill>
                      <a:prstDash val="solid"/>
                      <a:round/>
                      <a:headEnd type="none" w="med" len="med"/>
                      <a:tailEnd type="none" w="med" len="med"/>
                    </a:lnB>
                    <a:lnTlToBr>
                      <a:noFill/>
                    </a:lnTlToBr>
                    <a:lnBlToTr>
                      <a:noFill/>
                    </a:lnBlToTr>
                    <a:solidFill>
                      <a:srgbClr val="318B3E"/>
                    </a:solidFill>
                  </a:tcPr>
                </a:tc>
                <a:tc rowSpan="2">
                  <a:txBody>
                    <a:bodyPr/>
                    <a:lstStyle/>
                    <a:p>
                      <a:endParaRPr lang="ru-RU" sz="2000" dirty="0"/>
                    </a:p>
                  </a:txBody>
                  <a:tcPr horzOverflow="overflow">
                    <a:lnL w="38100" cap="flat" cmpd="sng" algn="ctr">
                      <a:solidFill>
                        <a:srgbClr val="318B3E"/>
                      </a:solidFill>
                      <a:prstDash val="solid"/>
                      <a:round/>
                      <a:headEnd type="none" w="med" len="med"/>
                      <a:tailEnd type="none" w="med" len="med"/>
                    </a:lnL>
                    <a:lnR w="28575" cap="flat" cmpd="sng" algn="ctr">
                      <a:solidFill>
                        <a:srgbClr val="007635"/>
                      </a:solidFill>
                      <a:prstDash val="solid"/>
                      <a:round/>
                      <a:headEnd type="none" w="med" len="med"/>
                      <a:tailEnd type="none" w="med" len="med"/>
                    </a:lnR>
                    <a:lnT w="38100" cap="flat" cmpd="sng" algn="ctr">
                      <a:solidFill>
                        <a:srgbClr val="318B3E"/>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p>
                      <a:pPr algn="just"/>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Ўз</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номидан</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ва</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қайта</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суғурта</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қилиш</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шартномаси</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бўйича</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суғурта</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қилдирувчи</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тариқасида</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иштирок</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этувчи</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суғурталовчининг</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топшириғига</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биноан</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қайта</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суғурта</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қилиш</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шартномаси</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тузилишини</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ва</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ижро</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этилишини</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ташкил</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қилиш</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бўйича</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фаолият</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юритувчи</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юридик</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шахс</a:t>
                      </a:r>
                      <a:r>
                        <a:rPr lang="ru-RU" sz="2000" dirty="0">
                          <a:solidFill>
                            <a:schemeClr val="tx1"/>
                          </a:solidFill>
                          <a:latin typeface="Arial" panose="020B0604020202020204" pitchFamily="34" charset="0"/>
                          <a:cs typeface="Arial" panose="020B0604020202020204" pitchFamily="34" charset="0"/>
                        </a:rPr>
                        <a:t>.</a:t>
                      </a:r>
                      <a:endParaRPr lang="ru-RU" sz="2000" dirty="0"/>
                    </a:p>
                  </a:txBody>
                  <a:tcPr horzOverflow="overflow">
                    <a:lnL w="28575" cap="flat" cmpd="sng" algn="ctr">
                      <a:solidFill>
                        <a:srgbClr val="007635"/>
                      </a:solidFill>
                      <a:prstDash val="solid"/>
                      <a:round/>
                      <a:headEnd type="none" w="med" len="med"/>
                      <a:tailEnd type="none" w="med" len="med"/>
                    </a:lnL>
                    <a:lnR w="28575" cap="flat" cmpd="sng" algn="ctr">
                      <a:solidFill>
                        <a:srgbClr val="007635"/>
                      </a:solidFill>
                      <a:prstDash val="solid"/>
                      <a:round/>
                      <a:headEnd type="none" w="med" len="med"/>
                      <a:tailEnd type="none" w="med" len="med"/>
                    </a:lnR>
                    <a:lnT w="38100" cap="flat" cmpd="sng" algn="ctr">
                      <a:solidFill>
                        <a:srgbClr val="318B3E"/>
                      </a:solidFill>
                      <a:prstDash val="solid"/>
                      <a:round/>
                      <a:headEnd type="none" w="med" len="med"/>
                      <a:tailEnd type="none" w="med" len="med"/>
                    </a:lnT>
                    <a:lnB w="28575" cap="flat" cmpd="sng" algn="ctr">
                      <a:solidFill>
                        <a:srgbClr val="0076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2997">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ru-RU" sz="3600" b="0" i="0" u="none" strike="noStrike" cap="none" normalizeH="0" baseline="0" dirty="0">
                        <a:ln>
                          <a:noFill/>
                        </a:ln>
                        <a:solidFill>
                          <a:srgbClr val="331900"/>
                        </a:solidFill>
                        <a:effectLst>
                          <a:outerShdw blurRad="38100" dist="38100" dir="2700000" algn="tl">
                            <a:srgbClr val="C0C0C0"/>
                          </a:outerShdw>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18B3E"/>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3"/>
                  </a:ext>
                </a:extLst>
              </a:tr>
            </a:tbl>
          </a:graphicData>
        </a:graphic>
      </p:graphicFrame>
      <p:sp>
        <p:nvSpPr>
          <p:cNvPr id="6" name="Прямоугольник 5"/>
          <p:cNvSpPr/>
          <p:nvPr/>
        </p:nvSpPr>
        <p:spPr>
          <a:xfrm>
            <a:off x="3624475" y="970966"/>
            <a:ext cx="8352928" cy="553998"/>
          </a:xfrm>
          <a:prstGeom prst="rect">
            <a:avLst/>
          </a:prstGeom>
        </p:spPr>
        <p:txBody>
          <a:bodyPr wrap="square">
            <a:spAutoFit/>
          </a:bodyPr>
          <a:lstStyle/>
          <a:p>
            <a:pPr indent="363855"/>
            <a:r>
              <a:rPr lang="ru-RU" sz="3000" b="1" dirty="0" err="1">
                <a:solidFill>
                  <a:srgbClr val="C00000"/>
                </a:solidFill>
                <a:latin typeface="Arial" panose="020B0604020202020204" pitchFamily="34" charset="0"/>
                <a:cs typeface="Arial" panose="020B0604020202020204" pitchFamily="34" charset="0"/>
              </a:rPr>
              <a:t>Суғурта</a:t>
            </a:r>
            <a:r>
              <a:rPr lang="ru-RU" sz="3000" b="1" dirty="0">
                <a:solidFill>
                  <a:srgbClr val="C00000"/>
                </a:solidFill>
                <a:latin typeface="Arial" panose="020B0604020202020204" pitchFamily="34" charset="0"/>
                <a:cs typeface="Arial" panose="020B0604020202020204" pitchFamily="34" charset="0"/>
              </a:rPr>
              <a:t> </a:t>
            </a:r>
            <a:r>
              <a:rPr lang="ru-RU" sz="3000" b="1" dirty="0" err="1">
                <a:solidFill>
                  <a:srgbClr val="C00000"/>
                </a:solidFill>
                <a:latin typeface="Arial" panose="020B0604020202020204" pitchFamily="34" charset="0"/>
                <a:cs typeface="Arial" panose="020B0604020202020204" pitchFamily="34" charset="0"/>
              </a:rPr>
              <a:t>фаолияти</a:t>
            </a:r>
            <a:r>
              <a:rPr lang="ru-RU" sz="3000" b="1" dirty="0">
                <a:solidFill>
                  <a:srgbClr val="C00000"/>
                </a:solidFill>
                <a:latin typeface="Arial" panose="020B0604020202020204" pitchFamily="34" charset="0"/>
                <a:cs typeface="Arial" panose="020B0604020202020204" pitchFamily="34" charset="0"/>
              </a:rPr>
              <a:t> </a:t>
            </a:r>
            <a:r>
              <a:rPr lang="ru-RU" sz="3000" b="1" dirty="0" err="1">
                <a:solidFill>
                  <a:srgbClr val="C00000"/>
                </a:solidFill>
                <a:latin typeface="Arial" panose="020B0604020202020204" pitchFamily="34" charset="0"/>
                <a:cs typeface="Arial" panose="020B0604020202020204" pitchFamily="34" charset="0"/>
              </a:rPr>
              <a:t>субъектлари</a:t>
            </a:r>
            <a:endParaRPr lang="ru-RU" sz="3000" b="1" dirty="0">
              <a:solidFill>
                <a:srgbClr val="C00000"/>
              </a:solidFill>
              <a:latin typeface="Arial" panose="020B0604020202020204" pitchFamily="34" charset="0"/>
              <a:cs typeface="Arial" panose="020B0604020202020204" pitchFamily="34" charset="0"/>
            </a:endParaRPr>
          </a:p>
        </p:txBody>
      </p:sp>
      <p:grpSp>
        <p:nvGrpSpPr>
          <p:cNvPr id="7" name="Group 9"/>
          <p:cNvGrpSpPr/>
          <p:nvPr/>
        </p:nvGrpSpPr>
        <p:grpSpPr>
          <a:xfrm rot="5400000">
            <a:off x="8701000" y="3367000"/>
            <a:ext cx="124000" cy="6858000"/>
            <a:chOff x="0" y="0"/>
            <a:chExt cx="248000" cy="13716000"/>
          </a:xfrm>
        </p:grpSpPr>
        <p:sp>
          <p:nvSpPr>
            <p:cNvPr id="8"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9" name="Group 11"/>
          <p:cNvGrpSpPr/>
          <p:nvPr/>
        </p:nvGrpSpPr>
        <p:grpSpPr>
          <a:xfrm rot="5400000">
            <a:off x="5954300" y="5600400"/>
            <a:ext cx="124000" cy="2302800"/>
            <a:chOff x="0" y="0"/>
            <a:chExt cx="248000" cy="4605600"/>
          </a:xfrm>
        </p:grpSpPr>
        <p:sp>
          <p:nvSpPr>
            <p:cNvPr id="10"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1" name="Group 13"/>
          <p:cNvGrpSpPr/>
          <p:nvPr/>
        </p:nvGrpSpPr>
        <p:grpSpPr>
          <a:xfrm>
            <a:off x="0" y="0"/>
            <a:ext cx="4670400" cy="203600"/>
            <a:chOff x="0" y="0"/>
            <a:chExt cx="9340800" cy="407200"/>
          </a:xfrm>
        </p:grpSpPr>
        <p:sp>
          <p:nvSpPr>
            <p:cNvPr id="12"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3" name="Group 15"/>
          <p:cNvGrpSpPr/>
          <p:nvPr/>
        </p:nvGrpSpPr>
        <p:grpSpPr>
          <a:xfrm>
            <a:off x="0" y="101800"/>
            <a:ext cx="2343200" cy="203600"/>
            <a:chOff x="0" y="0"/>
            <a:chExt cx="4686400" cy="407200"/>
          </a:xfrm>
        </p:grpSpPr>
        <p:sp>
          <p:nvSpPr>
            <p:cNvPr id="14"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pic>
        <p:nvPicPr>
          <p:cNvPr id="17" name="Объект 16"/>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artisticPhotocopy detail="2"/>
                    </a14:imgEffect>
                  </a14:imgLayer>
                </a14:imgProps>
              </a:ext>
              <a:ext uri="{28A0092B-C50C-407E-A947-70E740481C1C}">
                <a14:useLocalDpi xmlns:a14="http://schemas.microsoft.com/office/drawing/2010/main" val="0"/>
              </a:ext>
            </a:extLst>
          </a:blip>
          <a:stretch>
            <a:fillRect/>
          </a:stretch>
        </p:blipFill>
        <p:spPr>
          <a:xfrm>
            <a:off x="1470660" y="297815"/>
            <a:ext cx="1951355" cy="1951355"/>
          </a:xfrm>
          <a:prstGeom prst="rect">
            <a:avLst/>
          </a:prstGeom>
        </p:spPr>
      </p:pic>
      <p:sp>
        <p:nvSpPr>
          <p:cNvPr id="16" name="TextBox 15">
            <a:extLst>
              <a:ext uri="{FF2B5EF4-FFF2-40B4-BE49-F238E27FC236}">
                <a16:creationId xmlns:a16="http://schemas.microsoft.com/office/drawing/2014/main" id="{933B72EF-02CD-4A62-A749-234A51B8322C}"/>
              </a:ext>
            </a:extLst>
          </p:cNvPr>
          <p:cNvSpPr txBox="1"/>
          <p:nvPr/>
        </p:nvSpPr>
        <p:spPr>
          <a:xfrm>
            <a:off x="11601450" y="6447935"/>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21</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366295" y="946360"/>
            <a:ext cx="8352928" cy="553998"/>
          </a:xfrm>
          <a:prstGeom prst="rect">
            <a:avLst/>
          </a:prstGeom>
        </p:spPr>
        <p:txBody>
          <a:bodyPr wrap="square">
            <a:spAutoFit/>
          </a:bodyPr>
          <a:lstStyle/>
          <a:p>
            <a:pPr indent="363855"/>
            <a:r>
              <a:rPr lang="ru-RU" sz="3000" b="1" dirty="0" err="1">
                <a:solidFill>
                  <a:srgbClr val="C00000"/>
                </a:solidFill>
                <a:latin typeface="Arial" panose="020B0604020202020204" pitchFamily="34" charset="0"/>
                <a:cs typeface="Arial" panose="020B0604020202020204" pitchFamily="34" charset="0"/>
              </a:rPr>
              <a:t>Суғурта</a:t>
            </a:r>
            <a:r>
              <a:rPr lang="ru-RU" sz="3000" b="1" dirty="0">
                <a:solidFill>
                  <a:srgbClr val="C00000"/>
                </a:solidFill>
                <a:latin typeface="Arial" panose="020B0604020202020204" pitchFamily="34" charset="0"/>
                <a:cs typeface="Arial" panose="020B0604020202020204" pitchFamily="34" charset="0"/>
              </a:rPr>
              <a:t> </a:t>
            </a:r>
            <a:r>
              <a:rPr lang="ru-RU" sz="3000" b="1" dirty="0" err="1">
                <a:solidFill>
                  <a:srgbClr val="C00000"/>
                </a:solidFill>
                <a:latin typeface="Arial" panose="020B0604020202020204" pitchFamily="34" charset="0"/>
                <a:cs typeface="Arial" panose="020B0604020202020204" pitchFamily="34" charset="0"/>
              </a:rPr>
              <a:t>фаолияти</a:t>
            </a:r>
            <a:r>
              <a:rPr lang="ru-RU" sz="3000" b="1" dirty="0">
                <a:solidFill>
                  <a:srgbClr val="C00000"/>
                </a:solidFill>
                <a:latin typeface="Arial" panose="020B0604020202020204" pitchFamily="34" charset="0"/>
                <a:cs typeface="Arial" panose="020B0604020202020204" pitchFamily="34" charset="0"/>
              </a:rPr>
              <a:t> </a:t>
            </a:r>
            <a:r>
              <a:rPr lang="ru-RU" sz="3000" b="1" dirty="0" err="1">
                <a:solidFill>
                  <a:srgbClr val="C00000"/>
                </a:solidFill>
                <a:latin typeface="Arial" panose="020B0604020202020204" pitchFamily="34" charset="0"/>
                <a:cs typeface="Arial" panose="020B0604020202020204" pitchFamily="34" charset="0"/>
              </a:rPr>
              <a:t>субъектлари</a:t>
            </a:r>
            <a:endParaRPr lang="ru-RU" sz="3000" b="1" dirty="0">
              <a:solidFill>
                <a:srgbClr val="C00000"/>
              </a:solidFill>
              <a:latin typeface="Arial" panose="020B0604020202020204" pitchFamily="34" charset="0"/>
              <a:cs typeface="Arial" panose="020B0604020202020204" pitchFamily="34" charset="0"/>
            </a:endParaRPr>
          </a:p>
        </p:txBody>
      </p:sp>
      <p:graphicFrame>
        <p:nvGraphicFramePr>
          <p:cNvPr id="6" name="Group 31"/>
          <p:cNvGraphicFramePr>
            <a:graphicFrameLocks noGrp="1"/>
          </p:cNvGraphicFramePr>
          <p:nvPr>
            <p:ph idx="1"/>
            <p:extLst>
              <p:ext uri="{D42A27DB-BD31-4B8C-83A1-F6EECF244321}">
                <p14:modId xmlns:p14="http://schemas.microsoft.com/office/powerpoint/2010/main" val="1678962199"/>
              </p:ext>
            </p:extLst>
          </p:nvPr>
        </p:nvGraphicFramePr>
        <p:xfrm>
          <a:off x="1420436" y="2243137"/>
          <a:ext cx="9583531" cy="4104959"/>
        </p:xfrm>
        <a:graphic>
          <a:graphicData uri="http://schemas.openxmlformats.org/drawingml/2006/table">
            <a:tbl>
              <a:tblPr/>
              <a:tblGrid>
                <a:gridCol w="3132398">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6242853">
                  <a:extLst>
                    <a:ext uri="{9D8B030D-6E8A-4147-A177-3AD203B41FA5}">
                      <a16:colId xmlns:a16="http://schemas.microsoft.com/office/drawing/2014/main" val="20002"/>
                    </a:ext>
                  </a:extLst>
                </a:gridCol>
              </a:tblGrid>
              <a:tr h="1439863">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ru-RU" sz="3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Аджастер</a:t>
                      </a:r>
                    </a:p>
                  </a:txBody>
                  <a:tcPr anchor="ctr" horzOverflow="overflow">
                    <a:lnL w="38100" cap="flat" cmpd="sng" algn="ctr">
                      <a:solidFill>
                        <a:srgbClr val="318B3E"/>
                      </a:solidFill>
                      <a:prstDash val="solid"/>
                      <a:round/>
                      <a:headEnd type="none" w="med" len="med"/>
                      <a:tailEnd type="none" w="med" len="med"/>
                    </a:lnL>
                    <a:lnR w="38100" cap="flat" cmpd="sng" algn="ctr">
                      <a:solidFill>
                        <a:srgbClr val="318B3E"/>
                      </a:solidFill>
                      <a:prstDash val="solid"/>
                      <a:round/>
                      <a:headEnd type="none" w="med" len="med"/>
                      <a:tailEnd type="none" w="med" len="med"/>
                    </a:lnR>
                    <a:lnT w="38100" cap="flat" cmpd="sng" algn="ctr">
                      <a:solidFill>
                        <a:srgbClr val="318B3E"/>
                      </a:solidFill>
                      <a:prstDash val="solid"/>
                      <a:round/>
                      <a:headEnd type="none" w="med" len="med"/>
                      <a:tailEnd type="none" w="med" len="med"/>
                    </a:lnT>
                    <a:lnB w="38100" cap="flat" cmpd="sng" algn="ctr">
                      <a:solidFill>
                        <a:srgbClr val="318B3E"/>
                      </a:solidFill>
                      <a:prstDash val="solid"/>
                      <a:round/>
                      <a:headEnd type="none" w="med" len="med"/>
                      <a:tailEnd type="none" w="med" len="med"/>
                    </a:lnB>
                    <a:lnTlToBr>
                      <a:noFill/>
                    </a:lnTlToBr>
                    <a:lnBlToTr>
                      <a:noFill/>
                    </a:lnBlToTr>
                    <a:solidFill>
                      <a:srgbClr val="318B3E"/>
                    </a:solidFill>
                  </a:tcPr>
                </a:tc>
                <a:tc rowSpan="5">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ru-RU" sz="28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horzOverflow="overflow">
                    <a:lnL w="38100" cap="flat" cmpd="sng" algn="ctr">
                      <a:solidFill>
                        <a:srgbClr val="318B3E"/>
                      </a:solidFill>
                      <a:prstDash val="solid"/>
                      <a:round/>
                      <a:headEnd type="none" w="med" len="med"/>
                      <a:tailEnd type="none" w="med" len="med"/>
                    </a:lnL>
                    <a:lnR w="28575" cap="flat" cmpd="sng" algn="ctr">
                      <a:solidFill>
                        <a:srgbClr val="00763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pPr>
                      <a:r>
                        <a:rPr lang="ru-RU"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Cуғурта</a:t>
                      </a:r>
                      <a:r>
                        <a:rPr lang="en-US" sz="1800" kern="1200" baseline="0" dirty="0">
                          <a:solidFill>
                            <a:schemeClr val="tx1"/>
                          </a:solidFill>
                          <a:effectLst/>
                          <a:latin typeface="Arial" panose="020B0604020202020204" pitchFamily="34" charset="0"/>
                          <a:ea typeface="+mn-ea"/>
                          <a:cs typeface="Arial" panose="020B0604020202020204" pitchFamily="34" charset="0"/>
                        </a:rPr>
                        <a:t> </a:t>
                      </a:r>
                      <a:r>
                        <a:rPr lang="en-US" sz="1800" kern="1200" dirty="0">
                          <a:solidFill>
                            <a:schemeClr val="tx1"/>
                          </a:solidFill>
                          <a:effectLst/>
                          <a:latin typeface="Arial" panose="020B0604020202020204" pitchFamily="34" charset="0"/>
                          <a:ea typeface="+mn-ea"/>
                          <a:cs typeface="Arial" panose="020B0604020202020204" pitchFamily="34" charset="0"/>
                        </a:rPr>
                        <a:t>ҳодисаси содир бўлгандан сўнг с</a:t>
                      </a:r>
                      <a:r>
                        <a:rPr lang="ru-RU" sz="1800" kern="1200" dirty="0" err="1">
                          <a:solidFill>
                            <a:schemeClr val="tx1"/>
                          </a:solidFill>
                          <a:effectLst/>
                          <a:latin typeface="Arial" panose="020B0604020202020204" pitchFamily="34" charset="0"/>
                          <a:ea typeface="+mn-ea"/>
                          <a:cs typeface="Arial" panose="020B0604020202020204" pitchFamily="34" charset="0"/>
                        </a:rPr>
                        <a:t>уғурталовчининг</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суғурта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қилдирувчининг</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ва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бошқа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буюртмачининг</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топшириғи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бўйича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ўз</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хизматларини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кўрсатадиган</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ўз</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штатида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тегишли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мутахассисларга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эга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бўлган</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юридик</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шахс</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ёки</a:t>
                      </a:r>
                      <a:r>
                        <a:rPr lang="ru-RU" sz="1800" kern="1200" dirty="0">
                          <a:solidFill>
                            <a:schemeClr val="tx1"/>
                          </a:solidFill>
                          <a:effectLst/>
                          <a:latin typeface="Arial" panose="020B0604020202020204" pitchFamily="34" charset="0"/>
                          <a:ea typeface="+mn-ea"/>
                          <a:cs typeface="Arial" panose="020B0604020202020204" pitchFamily="34" charset="0"/>
                        </a:rPr>
                        <a:t> профессионал </a:t>
                      </a:r>
                      <a:r>
                        <a:rPr lang="ru-RU" sz="1800" kern="1200" dirty="0" err="1">
                          <a:solidFill>
                            <a:schemeClr val="tx1"/>
                          </a:solidFill>
                          <a:effectLst/>
                          <a:latin typeface="Arial" panose="020B0604020202020204" pitchFamily="34" charset="0"/>
                          <a:ea typeface="+mn-ea"/>
                          <a:cs typeface="Arial" panose="020B0604020202020204" pitchFamily="34" charset="0"/>
                        </a:rPr>
                        <a:t>билим</a:t>
                      </a:r>
                      <a:r>
                        <a:rPr lang="ru-RU" sz="1800" kern="1200" dirty="0">
                          <a:solidFill>
                            <a:schemeClr val="tx1"/>
                          </a:solidFill>
                          <a:effectLst/>
                          <a:latin typeface="Arial" panose="020B0604020202020204" pitchFamily="34" charset="0"/>
                          <a:ea typeface="+mn-ea"/>
                          <a:cs typeface="Arial" panose="020B0604020202020204" pitchFamily="34" charset="0"/>
                        </a:rPr>
                        <a:t> </a:t>
                      </a:r>
                      <a:br>
                        <a:rPr lang="ru-RU" sz="1800" kern="1200" dirty="0">
                          <a:solidFill>
                            <a:schemeClr val="tx1"/>
                          </a:solidFill>
                          <a:effectLst/>
                          <a:latin typeface="Arial" panose="020B0604020202020204" pitchFamily="34" charset="0"/>
                          <a:ea typeface="+mn-ea"/>
                          <a:cs typeface="Arial" panose="020B0604020202020204" pitchFamily="34" charset="0"/>
                        </a:rPr>
                      </a:br>
                      <a:r>
                        <a:rPr lang="ru-RU" sz="1800" kern="1200" dirty="0" err="1">
                          <a:solidFill>
                            <a:schemeClr val="tx1"/>
                          </a:solidFill>
                          <a:effectLst/>
                          <a:latin typeface="Arial" panose="020B0604020202020204" pitchFamily="34" charset="0"/>
                          <a:ea typeface="+mn-ea"/>
                          <a:cs typeface="Arial" panose="020B0604020202020204" pitchFamily="34" charset="0"/>
                        </a:rPr>
                        <a:t>ва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малакага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эга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бўлган</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жисмоний</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шахс</a:t>
                      </a:r>
                      <a:r>
                        <a:rPr lang="ru-RU" sz="1800" kern="1200" dirty="0">
                          <a:solidFill>
                            <a:schemeClr val="tx1"/>
                          </a:solidFill>
                          <a:effectLst/>
                          <a:latin typeface="Arial" panose="020B0604020202020204" pitchFamily="34" charset="0"/>
                          <a:ea typeface="+mn-ea"/>
                          <a:cs typeface="Arial" panose="020B0604020202020204" pitchFamily="34" charset="0"/>
                        </a:rPr>
                        <a:t>.</a:t>
                      </a:r>
                      <a:endParaRPr kumimoji="0" lang="ru-RU"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rgbClr val="007635"/>
                      </a:solidFill>
                      <a:prstDash val="solid"/>
                      <a:round/>
                      <a:headEnd type="none" w="med" len="med"/>
                      <a:tailEnd type="none" w="med" len="med"/>
                    </a:lnL>
                    <a:lnR w="28575" cap="flat" cmpd="sng" algn="ctr">
                      <a:solidFill>
                        <a:srgbClr val="007635"/>
                      </a:solidFill>
                      <a:prstDash val="solid"/>
                      <a:round/>
                      <a:headEnd type="none" w="med" len="med"/>
                      <a:tailEnd type="none" w="med" len="med"/>
                    </a:lnR>
                    <a:lnT w="28575" cap="flat" cmpd="sng" algn="ctr">
                      <a:solidFill>
                        <a:srgbClr val="007635"/>
                      </a:solidFill>
                      <a:prstDash val="solid"/>
                      <a:round/>
                      <a:headEnd type="none" w="med" len="med"/>
                      <a:tailEnd type="none" w="med" len="med"/>
                    </a:lnT>
                    <a:lnB w="28575" cap="flat" cmpd="sng" algn="ctr">
                      <a:solidFill>
                        <a:srgbClr val="0076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rowSpan="2">
                  <a:txBody>
                    <a:bodyPr/>
                    <a:lstStyle/>
                    <a:p>
                      <a:pPr marL="0" marR="0" lvl="0" indent="0" algn="ctr" defTabSz="914400" rtl="0" eaLnBrk="0" fontAlgn="base" latinLnBrk="0" hangingPunct="0">
                        <a:lnSpc>
                          <a:spcPct val="100000"/>
                        </a:lnSpc>
                        <a:spcBef>
                          <a:spcPct val="0"/>
                        </a:spcBef>
                        <a:spcAft>
                          <a:spcPct val="0"/>
                        </a:spcAft>
                        <a:buClrTx/>
                        <a:buSzTx/>
                        <a:buFontTx/>
                        <a:buNone/>
                      </a:pPr>
                      <a:endParaRPr kumimoji="0" lang="ru-RU" sz="3200" b="0" i="0" u="none" strike="noStrike" cap="none" normalizeH="0" baseline="0" dirty="0">
                        <a:ln>
                          <a:noFill/>
                        </a:ln>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18B3E"/>
                      </a:solidFill>
                      <a:prstDash val="solid"/>
                      <a:round/>
                      <a:headEnd type="none" w="med" len="med"/>
                      <a:tailEnd type="none" w="med" len="med"/>
                    </a:lnT>
                    <a:lnB w="38100" cap="flat" cmpd="sng" algn="ctr">
                      <a:solidFill>
                        <a:srgbClr val="318B3E"/>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1"/>
                  </a:ext>
                </a:extLst>
              </a:tr>
              <a:tr h="217488">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ru-RU" sz="2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635"/>
                      </a:solidFill>
                      <a:prstDash val="solid"/>
                      <a:round/>
                      <a:headEnd type="none" w="med" len="med"/>
                      <a:tailEnd type="none" w="med" len="med"/>
                    </a:lnT>
                    <a:lnB w="28575" cap="flat" cmpd="sng" algn="ctr">
                      <a:solidFill>
                        <a:srgbClr val="0076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6688">
                <a:tc>
                  <a:txBody>
                    <a:bodyPr/>
                    <a:lstStyle/>
                    <a:p>
                      <a:pPr marL="0" marR="0" lvl="0" indent="0" algn="ctr" defTabSz="914400" rtl="0" eaLnBrk="0" fontAlgn="base" latinLnBrk="0" hangingPunct="0">
                        <a:lnSpc>
                          <a:spcPct val="100000"/>
                        </a:lnSpc>
                        <a:spcBef>
                          <a:spcPct val="0"/>
                        </a:spcBef>
                        <a:spcAft>
                          <a:spcPct val="0"/>
                        </a:spcAft>
                        <a:buClrTx/>
                        <a:buSzTx/>
                        <a:buFontTx/>
                        <a:buNone/>
                      </a:pPr>
                      <a:r>
                        <a:rPr lang="ru-RU" sz="3200" b="1" dirty="0" err="1">
                          <a:solidFill>
                            <a:schemeClr val="bg1"/>
                          </a:solidFill>
                          <a:latin typeface="Arial" panose="020B0604020202020204" pitchFamily="34" charset="0"/>
                          <a:cs typeface="Arial" panose="020B0604020202020204" pitchFamily="34" charset="0"/>
                        </a:rPr>
                        <a:t>Суғурта</a:t>
                      </a:r>
                      <a:r>
                        <a:rPr lang="ru-RU" sz="3200" b="1" dirty="0">
                          <a:solidFill>
                            <a:schemeClr val="bg1"/>
                          </a:solidFill>
                          <a:latin typeface="Arial" panose="020B0604020202020204" pitchFamily="34" charset="0"/>
                          <a:cs typeface="Arial" panose="020B0604020202020204" pitchFamily="34" charset="0"/>
                        </a:rPr>
                        <a:t> </a:t>
                      </a:r>
                      <a:r>
                        <a:rPr lang="ru-RU" sz="3200" b="1" dirty="0" err="1">
                          <a:solidFill>
                            <a:schemeClr val="bg1"/>
                          </a:solidFill>
                          <a:latin typeface="Arial" panose="020B0604020202020204" pitchFamily="34" charset="0"/>
                          <a:cs typeface="Arial" panose="020B0604020202020204" pitchFamily="34" charset="0"/>
                        </a:rPr>
                        <a:t>сюрвейери</a:t>
                      </a:r>
                      <a:endParaRPr lang="ru-RU" sz="3200" b="1" dirty="0">
                        <a:solidFill>
                          <a:schemeClr val="bg1"/>
                        </a:solidFill>
                        <a:latin typeface="Arial" panose="020B0604020202020204" pitchFamily="34" charset="0"/>
                        <a:cs typeface="Arial" panose="020B0604020202020204" pitchFamily="34" charset="0"/>
                      </a:endParaRPr>
                    </a:p>
                  </a:txBody>
                  <a:tcPr anchor="ctr" horzOverflow="overflow">
                    <a:lnL w="38100" cap="flat" cmpd="sng" algn="ctr">
                      <a:solidFill>
                        <a:srgbClr val="318B3E"/>
                      </a:solidFill>
                      <a:prstDash val="solid"/>
                      <a:round/>
                      <a:headEnd type="none" w="med" len="med"/>
                      <a:tailEnd type="none" w="med" len="med"/>
                    </a:lnL>
                    <a:lnR w="38100" cap="flat" cmpd="sng" algn="ctr">
                      <a:solidFill>
                        <a:srgbClr val="318B3E"/>
                      </a:solidFill>
                      <a:prstDash val="solid"/>
                      <a:round/>
                      <a:headEnd type="none" w="med" len="med"/>
                      <a:tailEnd type="none" w="med" len="med"/>
                    </a:lnR>
                    <a:lnT w="38100" cap="flat" cmpd="sng" algn="ctr">
                      <a:solidFill>
                        <a:srgbClr val="318B3E"/>
                      </a:solidFill>
                      <a:prstDash val="solid"/>
                      <a:round/>
                      <a:headEnd type="none" w="med" len="med"/>
                      <a:tailEnd type="none" w="med" len="med"/>
                    </a:lnT>
                    <a:lnB w="38100" cap="flat" cmpd="sng" algn="ctr">
                      <a:solidFill>
                        <a:srgbClr val="318B3E"/>
                      </a:solidFill>
                      <a:prstDash val="solid"/>
                      <a:round/>
                      <a:headEnd type="none" w="med" len="med"/>
                      <a:tailEnd type="none" w="med" len="med"/>
                    </a:lnB>
                    <a:lnTlToBr>
                      <a:noFill/>
                    </a:lnTlToBr>
                    <a:lnBlToTr>
                      <a:noFill/>
                    </a:lnBlToTr>
                    <a:solidFill>
                      <a:srgbClr val="318B3E"/>
                    </a:solidFill>
                  </a:tcPr>
                </a:tc>
                <a:tc vMerge="1">
                  <a:txBody>
                    <a:bodyPr/>
                    <a:lstStyle/>
                    <a:p>
                      <a:endParaRPr lang="ru-RU"/>
                    </a:p>
                  </a:txBody>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pPr>
                      <a:r>
                        <a:rPr lang="ru-RU"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Cуғурта</a:t>
                      </a:r>
                      <a:r>
                        <a:rPr lang="en-US" sz="1800" kern="1200" baseline="0" dirty="0">
                          <a:solidFill>
                            <a:schemeClr val="tx1"/>
                          </a:solidFill>
                          <a:effectLst/>
                          <a:latin typeface="Arial" panose="020B0604020202020204" pitchFamily="34" charset="0"/>
                          <a:ea typeface="+mn-ea"/>
                          <a:cs typeface="Arial" panose="020B0604020202020204" pitchFamily="34" charset="0"/>
                        </a:rPr>
                        <a:t> </a:t>
                      </a:r>
                      <a:r>
                        <a:rPr lang="en-US" sz="1800" kern="1200" dirty="0">
                          <a:solidFill>
                            <a:schemeClr val="tx1"/>
                          </a:solidFill>
                          <a:effectLst/>
                          <a:latin typeface="Arial" panose="020B0604020202020204" pitchFamily="34" charset="0"/>
                          <a:ea typeface="+mn-ea"/>
                          <a:cs typeface="Arial" panose="020B0604020202020204" pitchFamily="34" charset="0"/>
                        </a:rPr>
                        <a:t>шартномаси тузилгунга кадар с</a:t>
                      </a:r>
                      <a:r>
                        <a:rPr lang="ru-RU" sz="1800" kern="1200" dirty="0" err="1">
                          <a:solidFill>
                            <a:schemeClr val="tx1"/>
                          </a:solidFill>
                          <a:effectLst/>
                          <a:latin typeface="Arial" panose="020B0604020202020204" pitchFamily="34" charset="0"/>
                          <a:ea typeface="+mn-ea"/>
                          <a:cs typeface="Arial" panose="020B0604020202020204" pitchFamily="34" charset="0"/>
                        </a:rPr>
                        <a:t>уғурталовчининг</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суғурта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қилдирувчининг</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топшириғи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бўйича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ўз</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хизматларини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кўрсатадиган</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ўз</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штатида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тегишли</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мутахассисларга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эга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бўлган</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юридик</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шахс</a:t>
                      </a:r>
                      <a:r>
                        <a:rPr lang="ru-RU" sz="1800" kern="1200" dirty="0">
                          <a:solidFill>
                            <a:schemeClr val="tx1"/>
                          </a:solidFill>
                          <a:effectLst/>
                          <a:latin typeface="Arial" panose="020B0604020202020204" pitchFamily="34" charset="0"/>
                          <a:ea typeface="+mn-ea"/>
                          <a:cs typeface="Arial" panose="020B0604020202020204" pitchFamily="34" charset="0"/>
                        </a:rPr>
                        <a:t> </a:t>
                      </a:r>
                      <a:br>
                        <a:rPr lang="ru-RU" sz="1800" kern="1200" dirty="0">
                          <a:solidFill>
                            <a:schemeClr val="tx1"/>
                          </a:solidFill>
                          <a:effectLst/>
                          <a:latin typeface="Arial" panose="020B0604020202020204" pitchFamily="34" charset="0"/>
                          <a:ea typeface="+mn-ea"/>
                          <a:cs typeface="Arial" panose="020B0604020202020204" pitchFamily="34" charset="0"/>
                        </a:rPr>
                      </a:br>
                      <a:r>
                        <a:rPr lang="ru-RU" sz="1800" kern="1200" dirty="0" err="1">
                          <a:solidFill>
                            <a:schemeClr val="tx1"/>
                          </a:solidFill>
                          <a:effectLst/>
                          <a:latin typeface="Arial" panose="020B0604020202020204" pitchFamily="34" charset="0"/>
                          <a:ea typeface="+mn-ea"/>
                          <a:cs typeface="Arial" panose="020B0604020202020204" pitchFamily="34" charset="0"/>
                        </a:rPr>
                        <a:t>ёки</a:t>
                      </a:r>
                      <a:r>
                        <a:rPr lang="ru-RU" sz="1800" kern="1200" dirty="0">
                          <a:solidFill>
                            <a:schemeClr val="tx1"/>
                          </a:solidFill>
                          <a:effectLst/>
                          <a:latin typeface="Arial" panose="020B0604020202020204" pitchFamily="34" charset="0"/>
                          <a:ea typeface="+mn-ea"/>
                          <a:cs typeface="Arial" panose="020B0604020202020204" pitchFamily="34" charset="0"/>
                        </a:rPr>
                        <a:t> профессионал </a:t>
                      </a:r>
                      <a:r>
                        <a:rPr lang="ru-RU" sz="1800" kern="1200" dirty="0" err="1">
                          <a:solidFill>
                            <a:schemeClr val="tx1"/>
                          </a:solidFill>
                          <a:effectLst/>
                          <a:latin typeface="Arial" panose="020B0604020202020204" pitchFamily="34" charset="0"/>
                          <a:ea typeface="+mn-ea"/>
                          <a:cs typeface="Arial" panose="020B0604020202020204" pitchFamily="34" charset="0"/>
                        </a:rPr>
                        <a:t>билим</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ва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малакага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эга</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бўлган</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жисмоний</a:t>
                      </a:r>
                      <a:r>
                        <a:rPr lang="ru-RU" sz="1800" kern="1200" dirty="0">
                          <a:solidFill>
                            <a:schemeClr val="tx1"/>
                          </a:solidFill>
                          <a:effectLst/>
                          <a:latin typeface="Arial" panose="020B0604020202020204" pitchFamily="34" charset="0"/>
                          <a:ea typeface="+mn-ea"/>
                          <a:cs typeface="Arial" panose="020B0604020202020204" pitchFamily="34" charset="0"/>
                        </a:rPr>
                        <a:t> </a:t>
                      </a:r>
                      <a:r>
                        <a:rPr lang="ru-RU" sz="1800" kern="1200" dirty="0" err="1">
                          <a:solidFill>
                            <a:schemeClr val="tx1"/>
                          </a:solidFill>
                          <a:effectLst/>
                          <a:latin typeface="Arial" panose="020B0604020202020204" pitchFamily="34" charset="0"/>
                          <a:ea typeface="+mn-ea"/>
                          <a:cs typeface="Arial" panose="020B0604020202020204" pitchFamily="34" charset="0"/>
                        </a:rPr>
                        <a:t>шахс</a:t>
                      </a:r>
                      <a:r>
                        <a:rPr lang="ru-RU" sz="1800" kern="1200" dirty="0">
                          <a:solidFill>
                            <a:schemeClr val="tx1"/>
                          </a:solidFill>
                          <a:effectLst/>
                          <a:latin typeface="Arial" panose="020B0604020202020204" pitchFamily="34" charset="0"/>
                          <a:ea typeface="+mn-ea"/>
                          <a:cs typeface="Arial" panose="020B0604020202020204" pitchFamily="34" charset="0"/>
                        </a:rPr>
                        <a:t>.</a:t>
                      </a:r>
                      <a:endParaRPr kumimoji="0" lang="ru-RU"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rgbClr val="007635"/>
                      </a:solidFill>
                      <a:prstDash val="solid"/>
                      <a:round/>
                      <a:headEnd type="none" w="med" len="med"/>
                      <a:tailEnd type="none" w="med" len="med"/>
                    </a:lnL>
                    <a:lnR w="28575" cap="flat" cmpd="sng" algn="ctr">
                      <a:solidFill>
                        <a:srgbClr val="007635"/>
                      </a:solidFill>
                      <a:prstDash val="solid"/>
                      <a:round/>
                      <a:headEnd type="none" w="med" len="med"/>
                      <a:tailEnd type="none" w="med" len="med"/>
                    </a:lnR>
                    <a:lnT w="28575" cap="flat" cmpd="sng" algn="ctr">
                      <a:solidFill>
                        <a:srgbClr val="007635"/>
                      </a:solidFill>
                      <a:prstDash val="solid"/>
                      <a:round/>
                      <a:headEnd type="none" w="med" len="med"/>
                      <a:tailEnd type="none" w="med" len="med"/>
                    </a:lnT>
                    <a:lnB w="28575" cap="flat" cmpd="sng" algn="ctr">
                      <a:solidFill>
                        <a:srgbClr val="0076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5913">
                <a:tc>
                  <a:txBody>
                    <a:bodyPr/>
                    <a:lstStyle/>
                    <a:p>
                      <a:pPr marL="0" marR="0" lvl="0" indent="0" algn="ctr" defTabSz="914400" rtl="0" eaLnBrk="0" fontAlgn="base" latinLnBrk="0" hangingPunct="0">
                        <a:lnSpc>
                          <a:spcPct val="100000"/>
                        </a:lnSpc>
                        <a:spcBef>
                          <a:spcPct val="0"/>
                        </a:spcBef>
                        <a:spcAft>
                          <a:spcPct val="0"/>
                        </a:spcAft>
                        <a:buClrTx/>
                        <a:buSzTx/>
                        <a:buFontTx/>
                        <a:buNone/>
                      </a:pPr>
                      <a:endParaRPr kumimoji="0" lang="ru-RU" sz="3200" b="0" i="0" u="none" strike="noStrike" cap="none" normalizeH="0" baseline="0" dirty="0">
                        <a:ln>
                          <a:noFill/>
                        </a:ln>
                        <a:solidFill>
                          <a:srgbClr val="331900"/>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18B3E"/>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4"/>
                  </a:ext>
                </a:extLst>
              </a:tr>
            </a:tbl>
          </a:graphicData>
        </a:graphic>
      </p:graphicFrame>
      <p:grpSp>
        <p:nvGrpSpPr>
          <p:cNvPr id="7" name="Group 9"/>
          <p:cNvGrpSpPr/>
          <p:nvPr/>
        </p:nvGrpSpPr>
        <p:grpSpPr>
          <a:xfrm rot="5400000">
            <a:off x="8701000" y="3367000"/>
            <a:ext cx="124000" cy="6858000"/>
            <a:chOff x="0" y="0"/>
            <a:chExt cx="248000" cy="13716000"/>
          </a:xfrm>
        </p:grpSpPr>
        <p:sp>
          <p:nvSpPr>
            <p:cNvPr id="8"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9" name="Group 11"/>
          <p:cNvGrpSpPr/>
          <p:nvPr/>
        </p:nvGrpSpPr>
        <p:grpSpPr>
          <a:xfrm rot="5400000">
            <a:off x="5954300" y="5600400"/>
            <a:ext cx="124000" cy="2302800"/>
            <a:chOff x="0" y="0"/>
            <a:chExt cx="248000" cy="4605600"/>
          </a:xfrm>
        </p:grpSpPr>
        <p:sp>
          <p:nvSpPr>
            <p:cNvPr id="10"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1" name="Group 13"/>
          <p:cNvGrpSpPr/>
          <p:nvPr/>
        </p:nvGrpSpPr>
        <p:grpSpPr>
          <a:xfrm>
            <a:off x="0" y="0"/>
            <a:ext cx="4670400" cy="203600"/>
            <a:chOff x="0" y="0"/>
            <a:chExt cx="9340800" cy="407200"/>
          </a:xfrm>
        </p:grpSpPr>
        <p:sp>
          <p:nvSpPr>
            <p:cNvPr id="12"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3" name="Group 15"/>
          <p:cNvGrpSpPr/>
          <p:nvPr/>
        </p:nvGrpSpPr>
        <p:grpSpPr>
          <a:xfrm>
            <a:off x="0" y="101800"/>
            <a:ext cx="2343200" cy="203600"/>
            <a:chOff x="0" y="0"/>
            <a:chExt cx="4686400" cy="407200"/>
          </a:xfrm>
        </p:grpSpPr>
        <p:sp>
          <p:nvSpPr>
            <p:cNvPr id="14"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pic>
        <p:nvPicPr>
          <p:cNvPr id="17" name="Объект 16"/>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artisticPhotocopy detail="2"/>
                    </a14:imgEffect>
                  </a14:imgLayer>
                </a14:imgProps>
              </a:ext>
              <a:ext uri="{28A0092B-C50C-407E-A947-70E740481C1C}">
                <a14:useLocalDpi xmlns:a14="http://schemas.microsoft.com/office/drawing/2010/main" val="0"/>
              </a:ext>
            </a:extLst>
          </a:blip>
          <a:stretch>
            <a:fillRect/>
          </a:stretch>
        </p:blipFill>
        <p:spPr>
          <a:xfrm>
            <a:off x="1447165" y="266065"/>
            <a:ext cx="1776095" cy="1776095"/>
          </a:xfrm>
          <a:prstGeom prst="rect">
            <a:avLst/>
          </a:prstGeom>
        </p:spPr>
      </p:pic>
      <p:sp>
        <p:nvSpPr>
          <p:cNvPr id="16" name="TextBox 15">
            <a:extLst>
              <a:ext uri="{FF2B5EF4-FFF2-40B4-BE49-F238E27FC236}">
                <a16:creationId xmlns:a16="http://schemas.microsoft.com/office/drawing/2014/main" id="{F7DAC32D-24C0-4530-A967-9E7BFDB742C6}"/>
              </a:ext>
            </a:extLst>
          </p:cNvPr>
          <p:cNvSpPr txBox="1"/>
          <p:nvPr/>
        </p:nvSpPr>
        <p:spPr>
          <a:xfrm>
            <a:off x="11601450" y="6447935"/>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22</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01"/>
          <p:cNvGraphicFramePr>
            <a:graphicFrameLocks noGrp="1"/>
          </p:cNvGraphicFramePr>
          <p:nvPr>
            <p:ph idx="1"/>
            <p:extLst>
              <p:ext uri="{D42A27DB-BD31-4B8C-83A1-F6EECF244321}">
                <p14:modId xmlns:p14="http://schemas.microsoft.com/office/powerpoint/2010/main" val="1902087514"/>
              </p:ext>
            </p:extLst>
          </p:nvPr>
        </p:nvGraphicFramePr>
        <p:xfrm>
          <a:off x="1129665" y="1919986"/>
          <a:ext cx="9932670" cy="3845079"/>
        </p:xfrm>
        <a:graphic>
          <a:graphicData uri="http://schemas.openxmlformats.org/drawingml/2006/table">
            <a:tbl>
              <a:tblPr/>
              <a:tblGrid>
                <a:gridCol w="3343275">
                  <a:extLst>
                    <a:ext uri="{9D8B030D-6E8A-4147-A177-3AD203B41FA5}">
                      <a16:colId xmlns:a16="http://schemas.microsoft.com/office/drawing/2014/main" val="20000"/>
                    </a:ext>
                  </a:extLst>
                </a:gridCol>
                <a:gridCol w="260350">
                  <a:extLst>
                    <a:ext uri="{9D8B030D-6E8A-4147-A177-3AD203B41FA5}">
                      <a16:colId xmlns:a16="http://schemas.microsoft.com/office/drawing/2014/main" val="20001"/>
                    </a:ext>
                  </a:extLst>
                </a:gridCol>
                <a:gridCol w="6329045">
                  <a:extLst>
                    <a:ext uri="{9D8B030D-6E8A-4147-A177-3AD203B41FA5}">
                      <a16:colId xmlns:a16="http://schemas.microsoft.com/office/drawing/2014/main" val="20002"/>
                    </a:ext>
                  </a:extLst>
                </a:gridCol>
              </a:tblGrid>
              <a:tr h="995417">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Актуарий</a:t>
                      </a:r>
                      <a:endParaRPr kumimoji="0" lang="ru-RU" sz="32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36" marR="91436" marT="45712" marB="45712" anchor="ctr" horzOverflow="overflow">
                    <a:lnL w="38100" cap="flat" cmpd="sng" algn="ctr">
                      <a:solidFill>
                        <a:srgbClr val="318B3E"/>
                      </a:solidFill>
                      <a:prstDash val="solid"/>
                      <a:round/>
                      <a:headEnd type="none" w="med" len="med"/>
                      <a:tailEnd type="none" w="med" len="med"/>
                    </a:lnL>
                    <a:lnR w="38100" cap="flat" cmpd="sng" algn="ctr">
                      <a:solidFill>
                        <a:srgbClr val="318B3E"/>
                      </a:solidFill>
                      <a:prstDash val="solid"/>
                      <a:round/>
                      <a:headEnd type="none" w="med" len="med"/>
                      <a:tailEnd type="none" w="med" len="med"/>
                    </a:lnR>
                    <a:lnT w="38100" cap="flat" cmpd="sng" algn="ctr">
                      <a:solidFill>
                        <a:srgbClr val="318B3E"/>
                      </a:solidFill>
                      <a:prstDash val="solid"/>
                      <a:round/>
                      <a:headEnd type="none" w="med" len="med"/>
                      <a:tailEnd type="none" w="med" len="med"/>
                    </a:lnT>
                    <a:lnB w="38100" cap="flat" cmpd="sng" algn="ctr">
                      <a:solidFill>
                        <a:srgbClr val="318B3E"/>
                      </a:solidFill>
                      <a:prstDash val="solid"/>
                      <a:round/>
                      <a:headEnd type="none" w="med" len="med"/>
                      <a:tailEnd type="none" w="med" len="med"/>
                    </a:lnB>
                    <a:lnTlToBr>
                      <a:noFill/>
                    </a:lnTlToBr>
                    <a:lnBlToTr>
                      <a:noFill/>
                    </a:lnBlToTr>
                    <a:solidFill>
                      <a:srgbClr val="318B3E"/>
                    </a:solidFill>
                  </a:tcPr>
                </a:tc>
                <a:tc rowSpan="5">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ru-RU" sz="8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91436" marR="91436" marT="45712" marB="45712" horzOverflow="overflow">
                    <a:lnL w="38100" cap="flat" cmpd="sng" algn="ctr">
                      <a:solidFill>
                        <a:srgbClr val="318B3E"/>
                      </a:solidFill>
                      <a:prstDash val="solid"/>
                      <a:round/>
                      <a:headEnd type="none" w="med" len="med"/>
                      <a:tailEnd type="none" w="med" len="med"/>
                    </a:lnL>
                    <a:lnR w="28575" cap="flat" cmpd="sng" algn="ctr">
                      <a:solidFill>
                        <a:srgbClr val="00763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6350" marR="0" lvl="0" indent="268605" algn="just" defTabSz="914400" rtl="0" eaLnBrk="1" fontAlgn="base" latinLnBrk="0" hangingPunct="1">
                        <a:lnSpc>
                          <a:spcPct val="100000"/>
                        </a:lnSpc>
                        <a:spcBef>
                          <a:spcPct val="0"/>
                        </a:spcBef>
                        <a:spcAft>
                          <a:spcPct val="0"/>
                        </a:spcAft>
                        <a:buClrTx/>
                        <a:buSzTx/>
                        <a:buFontTx/>
                        <a:buNone/>
                      </a:pPr>
                      <a:r>
                        <a:rPr lang="ru-RU" sz="2000" dirty="0" err="1">
                          <a:solidFill>
                            <a:schemeClr val="tx1"/>
                          </a:solidFill>
                          <a:latin typeface="Arial" panose="020B0604020202020204" pitchFamily="34" charset="0"/>
                          <a:cs typeface="Arial" panose="020B0604020202020204" pitchFamily="34" charset="0"/>
                        </a:rPr>
                        <a:t>Суғурталовчига</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актуар</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хизматларни</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кўрсатувчи</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юридик</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ёки</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жисмоний</a:t>
                      </a:r>
                      <a:r>
                        <a:rPr lang="ru-RU" sz="2000" dirty="0">
                          <a:solidFill>
                            <a:schemeClr val="tx1"/>
                          </a:solidFill>
                          <a:latin typeface="Arial" panose="020B0604020202020204" pitchFamily="34" charset="0"/>
                          <a:cs typeface="Arial" panose="020B0604020202020204" pitchFamily="34" charset="0"/>
                        </a:rPr>
                        <a:t> </a:t>
                      </a:r>
                      <a:r>
                        <a:rPr lang="ru-RU" sz="2000" dirty="0" err="1">
                          <a:solidFill>
                            <a:schemeClr val="tx1"/>
                          </a:solidFill>
                          <a:latin typeface="Arial" panose="020B0604020202020204" pitchFamily="34" charset="0"/>
                          <a:cs typeface="Arial" panose="020B0604020202020204" pitchFamily="34" charset="0"/>
                        </a:rPr>
                        <a:t>шахс</a:t>
                      </a:r>
                      <a:r>
                        <a:rPr lang="ru-RU" sz="2000" dirty="0">
                          <a:solidFill>
                            <a:schemeClr val="tx1"/>
                          </a:solidFill>
                          <a:latin typeface="Arial" panose="020B0604020202020204" pitchFamily="34" charset="0"/>
                          <a:cs typeface="Arial" panose="020B0604020202020204" pitchFamily="34" charset="0"/>
                        </a:rPr>
                        <a:t>.</a:t>
                      </a:r>
                    </a:p>
                  </a:txBody>
                  <a:tcPr marL="91436" marR="91436" marT="45712" marB="45712" anchor="ctr" horzOverflow="overflow">
                    <a:lnL w="28575" cap="flat" cmpd="sng" algn="ctr">
                      <a:solidFill>
                        <a:srgbClr val="007635"/>
                      </a:solidFill>
                      <a:prstDash val="solid"/>
                      <a:round/>
                      <a:headEnd type="none" w="med" len="med"/>
                      <a:tailEnd type="none" w="med" len="med"/>
                    </a:lnL>
                    <a:lnR w="28575" cap="flat" cmpd="sng" algn="ctr">
                      <a:solidFill>
                        <a:srgbClr val="007635"/>
                      </a:solidFill>
                      <a:prstDash val="solid"/>
                      <a:round/>
                      <a:headEnd type="none" w="med" len="med"/>
                      <a:tailEnd type="none" w="med" len="med"/>
                    </a:lnR>
                    <a:lnT w="28575" cap="flat" cmpd="sng" algn="ctr">
                      <a:solidFill>
                        <a:srgbClr val="007635"/>
                      </a:solidFill>
                      <a:prstDash val="solid"/>
                      <a:round/>
                      <a:headEnd type="none" w="med" len="med"/>
                      <a:tailEnd type="none" w="med" len="med"/>
                    </a:lnT>
                    <a:lnB w="28575" cap="flat" cmpd="sng" algn="ctr">
                      <a:solidFill>
                        <a:srgbClr val="00763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07104">
                <a:tc vMerge="1">
                  <a:txBody>
                    <a:bodyPr/>
                    <a:lstStyle/>
                    <a:p>
                      <a:endParaRPr lang="ru-RU"/>
                    </a:p>
                  </a:txBody>
                  <a:tcPr/>
                </a:tc>
                <a:tc vMerge="1">
                  <a:txBody>
                    <a:bodyPr/>
                    <a:lstStyle/>
                    <a:p>
                      <a:endParaRPr lang="ru-RU"/>
                    </a:p>
                  </a:txBody>
                  <a:tcPr/>
                </a:tc>
                <a:tc rowSpan="2">
                  <a:txBody>
                    <a:bodyPr/>
                    <a:lstStyle/>
                    <a:p>
                      <a:pPr marL="6350" marR="0" lvl="0" indent="268605" algn="just" defTabSz="914400" rtl="0" eaLnBrk="1" fontAlgn="base" latinLnBrk="0" hangingPunct="1">
                        <a:lnSpc>
                          <a:spcPct val="100000"/>
                        </a:lnSpc>
                        <a:spcBef>
                          <a:spcPct val="0"/>
                        </a:spcBef>
                        <a:spcAft>
                          <a:spcPct val="0"/>
                        </a:spcAft>
                        <a:buClrTx/>
                        <a:buSzTx/>
                        <a:buFontTx/>
                        <a:buNone/>
                      </a:pPr>
                      <a:endParaRPr kumimoji="0" lang="ru-RU" sz="8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91436" marR="91436" marT="45712" marB="4571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635"/>
                      </a:solidFill>
                      <a:prstDash val="solid"/>
                      <a:round/>
                      <a:headEnd type="none" w="med" len="med"/>
                      <a:tailEnd type="none" w="med" len="med"/>
                    </a:lnT>
                    <a:lnB w="28575" cap="flat" cmpd="sng" algn="ctr">
                      <a:solidFill>
                        <a:srgbClr val="00763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04907">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ru-RU" sz="8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91436" marR="91436" marT="45712" marB="4571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18B3E"/>
                      </a:solidFill>
                      <a:prstDash val="solid"/>
                      <a:round/>
                      <a:headEnd type="none" w="med" len="med"/>
                      <a:tailEnd type="none" w="med" len="med"/>
                    </a:lnT>
                    <a:lnB w="38100" cap="flat" cmpd="sng" algn="ctr">
                      <a:solidFill>
                        <a:srgbClr val="318B3E"/>
                      </a:solidFill>
                      <a:prstDash val="solid"/>
                      <a:round/>
                      <a:headEnd type="none" w="med" len="med"/>
                      <a:tailEnd type="none" w="med" len="med"/>
                    </a:lnB>
                    <a:lnTlToBr>
                      <a:noFill/>
                    </a:lnTlToBr>
                    <a:lnBlToTr>
                      <a:noFill/>
                    </a:lnBlToTr>
                    <a:solidFill>
                      <a:schemeClr val="bg1"/>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1316786">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ru-RU" sz="2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Ассистанс</a:t>
                      </a:r>
                    </a:p>
                  </a:txBody>
                  <a:tcPr marL="91436" marR="91436" marT="45712" marB="45712" anchor="ctr" horzOverflow="overflow">
                    <a:lnL w="38100" cap="flat" cmpd="sng" algn="ctr">
                      <a:solidFill>
                        <a:srgbClr val="318B3E"/>
                      </a:solidFill>
                      <a:prstDash val="solid"/>
                      <a:round/>
                      <a:headEnd type="none" w="med" len="med"/>
                      <a:tailEnd type="none" w="med" len="med"/>
                    </a:lnL>
                    <a:lnR w="38100" cap="flat" cmpd="sng" algn="ctr">
                      <a:solidFill>
                        <a:srgbClr val="318B3E"/>
                      </a:solidFill>
                      <a:prstDash val="solid"/>
                      <a:round/>
                      <a:headEnd type="none" w="med" len="med"/>
                      <a:tailEnd type="none" w="med" len="med"/>
                    </a:lnR>
                    <a:lnT w="38100" cap="flat" cmpd="sng" algn="ctr">
                      <a:solidFill>
                        <a:srgbClr val="318B3E"/>
                      </a:solidFill>
                      <a:prstDash val="solid"/>
                      <a:round/>
                      <a:headEnd type="none" w="med" len="med"/>
                      <a:tailEnd type="none" w="med" len="med"/>
                    </a:lnT>
                    <a:lnB w="38100" cap="flat" cmpd="sng" algn="ctr">
                      <a:solidFill>
                        <a:srgbClr val="318B3E"/>
                      </a:solidFill>
                      <a:prstDash val="solid"/>
                      <a:round/>
                      <a:headEnd type="none" w="med" len="med"/>
                      <a:tailEnd type="none" w="med" len="med"/>
                    </a:lnB>
                    <a:lnTlToBr>
                      <a:noFill/>
                    </a:lnTlToBr>
                    <a:lnBlToTr>
                      <a:noFill/>
                    </a:lnBlToTr>
                    <a:solidFill>
                      <a:srgbClr val="318B3E"/>
                    </a:solidFill>
                  </a:tcPr>
                </a:tc>
                <a:tc vMerge="1">
                  <a:txBody>
                    <a:bodyPr/>
                    <a:lstStyle/>
                    <a:p>
                      <a:endParaRPr lang="ru-RU"/>
                    </a:p>
                  </a:txBody>
                  <a:tcPr/>
                </a:tc>
                <a:tc rowSpan="2">
                  <a:txBody>
                    <a:bodyPr/>
                    <a:lstStyle/>
                    <a:p>
                      <a:pPr marL="6350" marR="0" lvl="0" indent="268605" algn="just" defTabSz="914400" rtl="0" eaLnBrk="1" fontAlgn="base" latinLnBrk="0" hangingPunct="1">
                        <a:lnSpc>
                          <a:spcPct val="100000"/>
                        </a:lnSpc>
                        <a:spcBef>
                          <a:spcPct val="0"/>
                        </a:spcBef>
                        <a:spcAft>
                          <a:spcPct val="0"/>
                        </a:spcAft>
                        <a:buClrTx/>
                        <a:buSzTx/>
                        <a:buFontTx/>
                        <a:buNone/>
                      </a:pPr>
                      <a:r>
                        <a:rPr lang="ru-RU" sz="2000" kern="1200" dirty="0" err="1">
                          <a:solidFill>
                            <a:schemeClr val="tx1"/>
                          </a:solidFill>
                          <a:effectLst/>
                          <a:latin typeface="Arial" panose="020B0604020202020204" pitchFamily="34" charset="0"/>
                          <a:ea typeface="+mn-ea"/>
                          <a:cs typeface="Arial" panose="020B0604020202020204" pitchFamily="34" charset="0"/>
                        </a:rPr>
                        <a:t>Суғурта</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қилдирувчиларга</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суғурталанган</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шахсларга</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наф</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олувчиларга</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ҳамда</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суғурталовчиларга</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суғурта</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шартномаси</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доирасида</a:t>
                      </a:r>
                      <a:r>
                        <a:rPr lang="ru-RU" sz="2000" kern="1200" dirty="0">
                          <a:solidFill>
                            <a:schemeClr val="tx1"/>
                          </a:solidFill>
                          <a:effectLst/>
                          <a:latin typeface="Arial" panose="020B0604020202020204" pitchFamily="34" charset="0"/>
                          <a:ea typeface="+mn-ea"/>
                          <a:cs typeface="Arial" panose="020B0604020202020204" pitchFamily="34" charset="0"/>
                        </a:rPr>
                        <a:t> ассистанс </a:t>
                      </a:r>
                      <a:r>
                        <a:rPr lang="ru-RU" sz="2000" kern="1200" dirty="0" err="1">
                          <a:solidFill>
                            <a:schemeClr val="tx1"/>
                          </a:solidFill>
                          <a:effectLst/>
                          <a:latin typeface="Arial" panose="020B0604020202020204" pitchFamily="34" charset="0"/>
                          <a:ea typeface="+mn-ea"/>
                          <a:cs typeface="Arial" panose="020B0604020202020204" pitchFamily="34" charset="0"/>
                        </a:rPr>
                        <a:t>хизматлари</a:t>
                      </a:r>
                      <a:r>
                        <a:rPr lang="ru-RU" sz="2000" kern="1200" dirty="0">
                          <a:solidFill>
                            <a:schemeClr val="tx1"/>
                          </a:solidFill>
                          <a:effectLst/>
                          <a:latin typeface="Arial" panose="020B0604020202020204" pitchFamily="34" charset="0"/>
                          <a:ea typeface="+mn-ea"/>
                          <a:cs typeface="Arial" panose="020B0604020202020204" pitchFamily="34" charset="0"/>
                        </a:rPr>
                        <a:t> (техник, </a:t>
                      </a:r>
                      <a:r>
                        <a:rPr lang="ru-RU" sz="2000" kern="1200" dirty="0" err="1">
                          <a:solidFill>
                            <a:schemeClr val="tx1"/>
                          </a:solidFill>
                          <a:effectLst/>
                          <a:latin typeface="Arial" panose="020B0604020202020204" pitchFamily="34" charset="0"/>
                          <a:ea typeface="+mn-ea"/>
                          <a:cs typeface="Arial" panose="020B0604020202020204" pitchFamily="34" charset="0"/>
                        </a:rPr>
                        <a:t>тиббий</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ва</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бошқа</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хизматлар</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кўрсатувчи</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шунингдек</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уларга</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молиявий</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кўмак</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берувчи</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юридик</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ёки</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жисмоний</a:t>
                      </a:r>
                      <a:r>
                        <a:rPr lang="ru-RU" sz="2000" kern="1200" dirty="0">
                          <a:solidFill>
                            <a:schemeClr val="tx1"/>
                          </a:solidFill>
                          <a:effectLst/>
                          <a:latin typeface="Arial" panose="020B0604020202020204" pitchFamily="34" charset="0"/>
                          <a:ea typeface="+mn-ea"/>
                          <a:cs typeface="Arial" panose="020B0604020202020204" pitchFamily="34" charset="0"/>
                        </a:rPr>
                        <a:t> </a:t>
                      </a:r>
                      <a:r>
                        <a:rPr lang="ru-RU" sz="2000" kern="1200" dirty="0" err="1">
                          <a:solidFill>
                            <a:schemeClr val="tx1"/>
                          </a:solidFill>
                          <a:effectLst/>
                          <a:latin typeface="Arial" panose="020B0604020202020204" pitchFamily="34" charset="0"/>
                          <a:ea typeface="+mn-ea"/>
                          <a:cs typeface="Arial" panose="020B0604020202020204" pitchFamily="34" charset="0"/>
                        </a:rPr>
                        <a:t>шахс</a:t>
                      </a:r>
                      <a:r>
                        <a:rPr lang="ru-RU" sz="2000" kern="1200" dirty="0">
                          <a:solidFill>
                            <a:schemeClr val="tx1"/>
                          </a:solidFill>
                          <a:effectLst/>
                          <a:latin typeface="Arial" panose="020B0604020202020204" pitchFamily="34" charset="0"/>
                          <a:ea typeface="+mn-ea"/>
                          <a:cs typeface="Arial" panose="020B0604020202020204" pitchFamily="34" charset="0"/>
                        </a:rPr>
                        <a:t>.</a:t>
                      </a:r>
                      <a:endParaRPr kumimoji="0" lang="ru-RU"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6" marR="91436" marT="45712" marB="45712" horzOverflow="overflow">
                    <a:lnL w="28575" cap="flat" cmpd="sng" algn="ctr">
                      <a:solidFill>
                        <a:srgbClr val="007635"/>
                      </a:solidFill>
                      <a:prstDash val="solid"/>
                      <a:round/>
                      <a:headEnd type="none" w="med" len="med"/>
                      <a:tailEnd type="none" w="med" len="med"/>
                    </a:lnL>
                    <a:lnR w="28575" cap="flat" cmpd="sng" algn="ctr">
                      <a:solidFill>
                        <a:srgbClr val="007635"/>
                      </a:solidFill>
                      <a:prstDash val="solid"/>
                      <a:round/>
                      <a:headEnd type="none" w="med" len="med"/>
                      <a:tailEnd type="none" w="med" len="med"/>
                    </a:lnR>
                    <a:lnT w="28575" cap="flat" cmpd="sng" algn="ctr">
                      <a:solidFill>
                        <a:srgbClr val="007635"/>
                      </a:solidFill>
                      <a:prstDash val="solid"/>
                      <a:round/>
                      <a:headEnd type="none" w="med" len="med"/>
                      <a:tailEnd type="none" w="med" len="med"/>
                    </a:lnT>
                    <a:lnB w="28575" cap="flat" cmpd="sng" algn="ctr">
                      <a:solidFill>
                        <a:srgbClr val="00763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112428">
                <a:tc>
                  <a:txBody>
                    <a:bodyPr/>
                    <a:lstStyle/>
                    <a:p>
                      <a:pPr marL="0" marR="0" lvl="0" indent="0" algn="ctr" defTabSz="914400" rtl="0" eaLnBrk="0" fontAlgn="base" latinLnBrk="0" hangingPunct="0">
                        <a:lnSpc>
                          <a:spcPct val="100000"/>
                        </a:lnSpc>
                        <a:spcBef>
                          <a:spcPct val="0"/>
                        </a:spcBef>
                        <a:spcAft>
                          <a:spcPct val="0"/>
                        </a:spcAft>
                        <a:buClrTx/>
                        <a:buSzTx/>
                        <a:buFontTx/>
                        <a:buNone/>
                      </a:pPr>
                      <a:endParaRPr kumimoji="0" lang="ru-RU" sz="28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91436" marR="91436" marT="45712" marB="4571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18B3E"/>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4"/>
                  </a:ext>
                </a:extLst>
              </a:tr>
            </a:tbl>
          </a:graphicData>
        </a:graphic>
      </p:graphicFrame>
      <p:sp>
        <p:nvSpPr>
          <p:cNvPr id="6" name="Прямоугольник 5"/>
          <p:cNvSpPr/>
          <p:nvPr/>
        </p:nvSpPr>
        <p:spPr>
          <a:xfrm>
            <a:off x="2711302" y="786336"/>
            <a:ext cx="8352928" cy="553998"/>
          </a:xfrm>
          <a:prstGeom prst="rect">
            <a:avLst/>
          </a:prstGeom>
        </p:spPr>
        <p:txBody>
          <a:bodyPr wrap="square">
            <a:spAutoFit/>
          </a:bodyPr>
          <a:lstStyle/>
          <a:p>
            <a:pPr indent="363855"/>
            <a:r>
              <a:rPr lang="ru-RU" sz="3000" b="1" dirty="0" err="1">
                <a:solidFill>
                  <a:srgbClr val="C00000"/>
                </a:solidFill>
                <a:latin typeface="Arial" panose="020B0604020202020204" pitchFamily="34" charset="0"/>
                <a:cs typeface="Arial" panose="020B0604020202020204" pitchFamily="34" charset="0"/>
              </a:rPr>
              <a:t>Суғурта</a:t>
            </a:r>
            <a:r>
              <a:rPr lang="ru-RU" sz="3000" b="1" dirty="0">
                <a:solidFill>
                  <a:srgbClr val="C00000"/>
                </a:solidFill>
                <a:latin typeface="Arial" panose="020B0604020202020204" pitchFamily="34" charset="0"/>
                <a:cs typeface="Arial" panose="020B0604020202020204" pitchFamily="34" charset="0"/>
              </a:rPr>
              <a:t> </a:t>
            </a:r>
            <a:r>
              <a:rPr lang="ru-RU" sz="3000" b="1" dirty="0" err="1">
                <a:solidFill>
                  <a:srgbClr val="C00000"/>
                </a:solidFill>
                <a:latin typeface="Arial" panose="020B0604020202020204" pitchFamily="34" charset="0"/>
                <a:cs typeface="Arial" panose="020B0604020202020204" pitchFamily="34" charset="0"/>
              </a:rPr>
              <a:t>фаолияти</a:t>
            </a:r>
            <a:r>
              <a:rPr lang="ru-RU" sz="3000" b="1" dirty="0">
                <a:solidFill>
                  <a:srgbClr val="C00000"/>
                </a:solidFill>
                <a:latin typeface="Arial" panose="020B0604020202020204" pitchFamily="34" charset="0"/>
                <a:cs typeface="Arial" panose="020B0604020202020204" pitchFamily="34" charset="0"/>
              </a:rPr>
              <a:t> </a:t>
            </a:r>
            <a:r>
              <a:rPr lang="ru-RU" sz="3000" b="1" dirty="0" err="1">
                <a:solidFill>
                  <a:srgbClr val="C00000"/>
                </a:solidFill>
                <a:latin typeface="Arial" panose="020B0604020202020204" pitchFamily="34" charset="0"/>
                <a:cs typeface="Arial" panose="020B0604020202020204" pitchFamily="34" charset="0"/>
              </a:rPr>
              <a:t>субъектлари</a:t>
            </a:r>
            <a:endParaRPr lang="ru-RU" sz="3000" b="1" dirty="0">
              <a:solidFill>
                <a:srgbClr val="C00000"/>
              </a:solidFill>
              <a:latin typeface="Arial" panose="020B0604020202020204" pitchFamily="34" charset="0"/>
              <a:cs typeface="Arial" panose="020B0604020202020204" pitchFamily="34" charset="0"/>
            </a:endParaRPr>
          </a:p>
        </p:txBody>
      </p:sp>
      <p:grpSp>
        <p:nvGrpSpPr>
          <p:cNvPr id="7" name="Group 9"/>
          <p:cNvGrpSpPr/>
          <p:nvPr/>
        </p:nvGrpSpPr>
        <p:grpSpPr>
          <a:xfrm rot="5400000">
            <a:off x="8701000" y="3367000"/>
            <a:ext cx="124000" cy="6858000"/>
            <a:chOff x="0" y="0"/>
            <a:chExt cx="248000" cy="13716000"/>
          </a:xfrm>
        </p:grpSpPr>
        <p:sp>
          <p:nvSpPr>
            <p:cNvPr id="8"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9" name="Group 11"/>
          <p:cNvGrpSpPr/>
          <p:nvPr/>
        </p:nvGrpSpPr>
        <p:grpSpPr>
          <a:xfrm rot="5400000">
            <a:off x="5954300" y="5600400"/>
            <a:ext cx="124000" cy="2302800"/>
            <a:chOff x="0" y="0"/>
            <a:chExt cx="248000" cy="4605600"/>
          </a:xfrm>
        </p:grpSpPr>
        <p:sp>
          <p:nvSpPr>
            <p:cNvPr id="10"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1" name="Group 13"/>
          <p:cNvGrpSpPr/>
          <p:nvPr/>
        </p:nvGrpSpPr>
        <p:grpSpPr>
          <a:xfrm>
            <a:off x="0" y="0"/>
            <a:ext cx="4670400" cy="203600"/>
            <a:chOff x="0" y="0"/>
            <a:chExt cx="9340800" cy="407200"/>
          </a:xfrm>
        </p:grpSpPr>
        <p:sp>
          <p:nvSpPr>
            <p:cNvPr id="12"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3" name="Group 15"/>
          <p:cNvGrpSpPr/>
          <p:nvPr/>
        </p:nvGrpSpPr>
        <p:grpSpPr>
          <a:xfrm>
            <a:off x="0" y="101800"/>
            <a:ext cx="2343200" cy="203600"/>
            <a:chOff x="0" y="0"/>
            <a:chExt cx="4686400" cy="407200"/>
          </a:xfrm>
        </p:grpSpPr>
        <p:sp>
          <p:nvSpPr>
            <p:cNvPr id="14"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sp>
        <p:nvSpPr>
          <p:cNvPr id="16" name="TextBox 15">
            <a:extLst>
              <a:ext uri="{FF2B5EF4-FFF2-40B4-BE49-F238E27FC236}">
                <a16:creationId xmlns:a16="http://schemas.microsoft.com/office/drawing/2014/main" id="{06930172-3F70-4B58-BFFF-62B514CD3D1E}"/>
              </a:ext>
            </a:extLst>
          </p:cNvPr>
          <p:cNvSpPr txBox="1"/>
          <p:nvPr/>
        </p:nvSpPr>
        <p:spPr>
          <a:xfrm>
            <a:off x="11601450" y="6447935"/>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23</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0"/>
          <p:cNvSpPr/>
          <p:nvPr/>
        </p:nvSpPr>
        <p:spPr>
          <a:xfrm>
            <a:off x="4273839" y="632040"/>
            <a:ext cx="3826566" cy="39747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75000"/>
            </a:srgbClr>
          </a:solidFill>
        </p:spPr>
        <p:txBody>
          <a:bodyPr/>
          <a:lstStyle/>
          <a:p>
            <a:pPr algn="ctr"/>
            <a:r>
              <a:rPr lang="ru-RU" sz="1800" b="1" dirty="0">
                <a:solidFill>
                  <a:schemeClr val="bg1"/>
                </a:solidFill>
                <a:latin typeface="Arial" panose="020B0604020202020204" pitchFamily="34" charset="0"/>
                <a:cs typeface="Arial" panose="020B0604020202020204" pitchFamily="34" charset="0"/>
              </a:rPr>
              <a:t>СУҒУРТА ВОСИТАЧИЛАРИ</a:t>
            </a:r>
          </a:p>
        </p:txBody>
      </p:sp>
      <p:sp>
        <p:nvSpPr>
          <p:cNvPr id="7" name="TextBox 6"/>
          <p:cNvSpPr txBox="1"/>
          <p:nvPr/>
        </p:nvSpPr>
        <p:spPr>
          <a:xfrm>
            <a:off x="711219" y="2449217"/>
            <a:ext cx="11119353" cy="3754874"/>
          </a:xfrm>
          <a:prstGeom prst="rect">
            <a:avLst/>
          </a:prstGeom>
          <a:noFill/>
        </p:spPr>
        <p:txBody>
          <a:bodyPr wrap="square">
            <a:spAutoFit/>
          </a:bodyPr>
          <a:lstStyle/>
          <a:p>
            <a:pPr indent="254000" algn="just"/>
            <a:endParaRPr lang="ru-RU" sz="1700" b="1" dirty="0">
              <a:latin typeface="Arial" panose="020B0604020202020204" pitchFamily="34" charset="0"/>
              <a:ea typeface="Times New Roman" panose="02020603050405020304" pitchFamily="18" charset="0"/>
              <a:cs typeface="Arial" panose="020B0604020202020204" pitchFamily="34" charset="0"/>
            </a:endParaRPr>
          </a:p>
          <a:p>
            <a:pPr indent="254000" algn="just"/>
            <a:r>
              <a:rPr lang="ru-RU" sz="1700" dirty="0" err="1">
                <a:latin typeface="Arial" panose="020B0604020202020204" pitchFamily="34" charset="0"/>
                <a:ea typeface="Times New Roman" panose="02020603050405020304" pitchFamily="18" charset="0"/>
                <a:cs typeface="Arial" panose="020B0604020202020204" pitchFamily="34" charset="0"/>
              </a:rPr>
              <a:t>Суғурталовчининг</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бошқарув</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органлари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раҳбарлари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ва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ходимлари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суғурта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агенти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сифатида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иш</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юритиши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мумкин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эмас</a:t>
            </a:r>
            <a:r>
              <a:rPr lang="ru-RU" sz="1700" dirty="0">
                <a:latin typeface="Arial" panose="020B0604020202020204" pitchFamily="34" charset="0"/>
                <a:ea typeface="Times New Roman" panose="02020603050405020304" pitchFamily="18" charset="0"/>
                <a:cs typeface="Arial" panose="020B0604020202020204" pitchFamily="34" charset="0"/>
              </a:rPr>
              <a:t>.</a:t>
            </a:r>
          </a:p>
          <a:p>
            <a:pPr indent="254000" algn="just"/>
            <a:r>
              <a:rPr lang="ru-RU" sz="1700" dirty="0" err="1">
                <a:latin typeface="Arial" panose="020B0604020202020204" pitchFamily="34" charset="0"/>
                <a:ea typeface="Times New Roman" panose="02020603050405020304" pitchFamily="18" charset="0"/>
                <a:cs typeface="Arial" panose="020B0604020202020204" pitchFamily="34" charset="0"/>
              </a:rPr>
              <a:t>Суғурта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агенти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ўз</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фаолиятини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суғурталовчилар</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билан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тузилган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топшириқ</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шартномалари</a:t>
            </a:r>
            <a:r>
              <a:rPr lang="ru-RU" sz="1700" dirty="0">
                <a:latin typeface="Arial" panose="020B0604020202020204" pitchFamily="34" charset="0"/>
                <a:ea typeface="Times New Roman" panose="02020603050405020304" pitchFamily="18" charset="0"/>
                <a:cs typeface="Arial" panose="020B0604020202020204" pitchFamily="34" charset="0"/>
              </a:rPr>
              <a:t> </a:t>
            </a:r>
            <a:br>
              <a:rPr lang="ru-RU" sz="1700" dirty="0">
                <a:latin typeface="Arial" panose="020B0604020202020204" pitchFamily="34" charset="0"/>
                <a:ea typeface="Times New Roman" panose="02020603050405020304" pitchFamily="18" charset="0"/>
                <a:cs typeface="Arial" panose="020B0604020202020204" pitchFamily="34" charset="0"/>
              </a:rPr>
            </a:br>
            <a:r>
              <a:rPr lang="ru-RU" sz="1700" dirty="0">
                <a:latin typeface="Arial" panose="020B0604020202020204" pitchFamily="34" charset="0"/>
                <a:ea typeface="Times New Roman" panose="02020603050405020304" pitchFamily="18" charset="0"/>
                <a:cs typeface="Arial" panose="020B0604020202020204" pitchFamily="34" charset="0"/>
              </a:rPr>
              <a:t>(агент </a:t>
            </a:r>
            <a:r>
              <a:rPr lang="ru-RU" sz="1700" dirty="0" err="1">
                <a:latin typeface="Arial" panose="020B0604020202020204" pitchFamily="34" charset="0"/>
                <a:ea typeface="Times New Roman" panose="02020603050405020304" pitchFamily="18" charset="0"/>
                <a:cs typeface="Arial" panose="020B0604020202020204" pitchFamily="34" charset="0"/>
              </a:rPr>
              <a:t>битимлари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асосида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амалга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оширади</a:t>
            </a:r>
            <a:r>
              <a:rPr lang="ru-RU" sz="1700" dirty="0">
                <a:latin typeface="Arial" panose="020B0604020202020204" pitchFamily="34" charset="0"/>
                <a:ea typeface="Times New Roman" panose="02020603050405020304" pitchFamily="18" charset="0"/>
                <a:cs typeface="Arial" panose="020B0604020202020204" pitchFamily="34" charset="0"/>
              </a:rPr>
              <a:t>.</a:t>
            </a:r>
          </a:p>
          <a:p>
            <a:pPr indent="254000" algn="just"/>
            <a:r>
              <a:rPr lang="ru-RU" sz="1700" dirty="0" err="1">
                <a:latin typeface="Arial" panose="020B0604020202020204" pitchFamily="34" charset="0"/>
                <a:ea typeface="Times New Roman" panose="02020603050405020304" pitchFamily="18" charset="0"/>
                <a:cs typeface="Arial" panose="020B0604020202020204" pitchFamily="34" charset="0"/>
              </a:rPr>
              <a:t>Суғурта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агенти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фақат</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ўзи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билан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топшириқ</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шартномаси</a:t>
            </a:r>
            <a:r>
              <a:rPr lang="ru-RU" sz="1700" dirty="0">
                <a:latin typeface="Arial" panose="020B0604020202020204" pitchFamily="34" charset="0"/>
                <a:ea typeface="Times New Roman" panose="02020603050405020304" pitchFamily="18" charset="0"/>
                <a:cs typeface="Arial" panose="020B0604020202020204" pitchFamily="34" charset="0"/>
              </a:rPr>
              <a:t> (агент </a:t>
            </a:r>
            <a:r>
              <a:rPr lang="ru-RU" sz="1700" dirty="0" err="1">
                <a:latin typeface="Arial" panose="020B0604020202020204" pitchFamily="34" charset="0"/>
                <a:ea typeface="Times New Roman" panose="02020603050405020304" pitchFamily="18" charset="0"/>
                <a:cs typeface="Arial" panose="020B0604020202020204" pitchFamily="34" charset="0"/>
              </a:rPr>
              <a:t>битими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тузган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суғурталовчининг</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реестрига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киритилганидан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кейин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ўз</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фаолиятини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амалга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ошириши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мумкин</a:t>
            </a:r>
            <a:r>
              <a:rPr lang="ru-RU" sz="1700" dirty="0">
                <a:effectLst/>
                <a:latin typeface="Arial" panose="020B0604020202020204" pitchFamily="34" charset="0"/>
                <a:ea typeface="Times New Roman" panose="02020603050405020304" pitchFamily="18" charset="0"/>
                <a:cs typeface="Arial" panose="020B0604020202020204" pitchFamily="34" charset="0"/>
              </a:rPr>
              <a:t>.</a:t>
            </a:r>
          </a:p>
          <a:p>
            <a:pPr indent="254000" algn="just"/>
            <a:r>
              <a:rPr lang="ru-RU" sz="17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Қуйидагиларга </a:t>
            </a:r>
            <a:r>
              <a:rPr lang="ru-RU" sz="1700" b="1" dirty="0" err="1">
                <a:solidFill>
                  <a:srgbClr val="C00000"/>
                </a:solidFill>
                <a:latin typeface="Arial" panose="020B0604020202020204" pitchFamily="34" charset="0"/>
                <a:ea typeface="Times New Roman" panose="02020603050405020304" pitchFamily="18" charset="0"/>
                <a:cs typeface="Arial" panose="020B0604020202020204" pitchFamily="34" charset="0"/>
                <a:sym typeface="+mn-ea"/>
              </a:rPr>
              <a:t>йўл</a:t>
            </a:r>
            <a:r>
              <a:rPr lang="ru-RU" sz="1700" b="1" dirty="0">
                <a:solidFill>
                  <a:srgbClr val="C00000"/>
                </a:solidFill>
                <a:latin typeface="Arial" panose="020B0604020202020204" pitchFamily="34" charset="0"/>
                <a:ea typeface="Times New Roman" panose="02020603050405020304" pitchFamily="18" charset="0"/>
                <a:cs typeface="Arial" panose="020B0604020202020204" pitchFamily="34" charset="0"/>
                <a:sym typeface="+mn-ea"/>
              </a:rPr>
              <a:t> </a:t>
            </a:r>
            <a:r>
              <a:rPr lang="ru-RU" sz="1700" b="1" dirty="0" err="1">
                <a:solidFill>
                  <a:srgbClr val="C00000"/>
                </a:solidFill>
                <a:latin typeface="Arial" panose="020B0604020202020204" pitchFamily="34" charset="0"/>
                <a:ea typeface="Times New Roman" panose="02020603050405020304" pitchFamily="18" charset="0"/>
                <a:cs typeface="Arial" panose="020B0604020202020204" pitchFamily="34" charset="0"/>
                <a:sym typeface="+mn-ea"/>
              </a:rPr>
              <a:t>қўйилмайди</a:t>
            </a:r>
            <a:r>
              <a:rPr lang="ru-RU" sz="1700" b="1"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p>
          <a:p>
            <a:pPr indent="254000" algn="just"/>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суғурта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агентининг</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тегишли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турдаги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суғуртани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амалга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ошириш</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учун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лицензияга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эга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бўлмаган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суғурталовчилар</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номидан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суғурта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шартномалари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тузишига</a:t>
            </a:r>
            <a:r>
              <a:rPr lang="ru-RU" sz="1700" dirty="0">
                <a:latin typeface="Arial" panose="020B0604020202020204" pitchFamily="34" charset="0"/>
                <a:ea typeface="Times New Roman" panose="02020603050405020304" pitchFamily="18" charset="0"/>
                <a:cs typeface="Arial" panose="020B0604020202020204" pitchFamily="34" charset="0"/>
              </a:rPr>
              <a:t>;</a:t>
            </a:r>
          </a:p>
          <a:p>
            <a:pPr indent="254000" algn="just"/>
            <a:r>
              <a:rPr lang="ru-RU" sz="1700" dirty="0">
                <a:latin typeface="Arial" panose="020B0604020202020204" pitchFamily="34" charset="0"/>
                <a:ea typeface="Times New Roman" panose="02020603050405020304" pitchFamily="18" charset="0"/>
                <a:cs typeface="Arial" panose="020B0604020202020204" pitchFamily="34" charset="0"/>
              </a:rPr>
              <a:t>-	агар </a:t>
            </a:r>
            <a:r>
              <a:rPr lang="ru-RU" sz="1700" dirty="0" err="1">
                <a:latin typeface="Arial" panose="020B0604020202020204" pitchFamily="34" charset="0"/>
                <a:ea typeface="Times New Roman" panose="02020603050405020304" pitchFamily="18" charset="0"/>
                <a:cs typeface="Arial" panose="020B0604020202020204" pitchFamily="34" charset="0"/>
              </a:rPr>
              <a:t>Ўзбекистон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Республикасининг</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халқаро</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шартномаларида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бошқача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қоида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назарда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тутилмаган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бўлса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Ўзбекистон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Республикаси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ҳудудида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суғурта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бўйича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суғурта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агентининг</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Ўзбекистон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Республикаси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ҳудудида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белгиланган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тартибда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рўйхатга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олинмаган</a:t>
            </a:r>
            <a:r>
              <a:rPr lang="ru-RU" sz="1700" dirty="0">
                <a:latin typeface="Arial" panose="020B0604020202020204" pitchFamily="34" charset="0"/>
                <a:ea typeface="Times New Roman" panose="02020603050405020304" pitchFamily="18" charset="0"/>
                <a:cs typeface="Arial" panose="020B0604020202020204" pitchFamily="34" charset="0"/>
              </a:rPr>
              <a:t> чет эл </a:t>
            </a:r>
            <a:r>
              <a:rPr lang="ru-RU" sz="1700" dirty="0" err="1">
                <a:latin typeface="Arial" panose="020B0604020202020204" pitchFamily="34" charset="0"/>
                <a:ea typeface="Times New Roman" panose="02020603050405020304" pitchFamily="18" charset="0"/>
                <a:cs typeface="Arial" panose="020B0604020202020204" pitchFamily="34" charset="0"/>
              </a:rPr>
              <a:t>суғурта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ташкилотлари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номидан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суғурта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шартномалари</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тузиш</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билан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боғлиқ</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бўлган</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воситачилик</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фаолиятига</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йўл</a:t>
            </a:r>
            <a:r>
              <a:rPr lang="ru-RU" sz="1700" dirty="0">
                <a:latin typeface="Arial" panose="020B0604020202020204" pitchFamily="34" charset="0"/>
                <a:ea typeface="Times New Roman" panose="02020603050405020304" pitchFamily="18" charset="0"/>
                <a:cs typeface="Arial" panose="020B0604020202020204" pitchFamily="34" charset="0"/>
              </a:rPr>
              <a:t> </a:t>
            </a:r>
            <a:r>
              <a:rPr lang="ru-RU" sz="1700" dirty="0" err="1">
                <a:latin typeface="Arial" panose="020B0604020202020204" pitchFamily="34" charset="0"/>
                <a:ea typeface="Times New Roman" panose="02020603050405020304" pitchFamily="18" charset="0"/>
                <a:cs typeface="Arial" panose="020B0604020202020204" pitchFamily="34" charset="0"/>
              </a:rPr>
              <a:t>қўйилмайди</a:t>
            </a:r>
            <a:r>
              <a:rPr lang="ru-RU" sz="1700" dirty="0">
                <a:latin typeface="Arial" panose="020B0604020202020204" pitchFamily="34" charset="0"/>
                <a:ea typeface="Times New Roman" panose="02020603050405020304" pitchFamily="18" charset="0"/>
                <a:cs typeface="Arial" panose="020B0604020202020204" pitchFamily="34" charset="0"/>
              </a:rPr>
              <a:t>.</a:t>
            </a:r>
          </a:p>
        </p:txBody>
      </p:sp>
      <p:grpSp>
        <p:nvGrpSpPr>
          <p:cNvPr id="20" name="Группа 19"/>
          <p:cNvGrpSpPr/>
          <p:nvPr/>
        </p:nvGrpSpPr>
        <p:grpSpPr>
          <a:xfrm>
            <a:off x="0" y="0"/>
            <a:ext cx="12192000" cy="6858000"/>
            <a:chOff x="0" y="0"/>
            <a:chExt cx="12192000" cy="6858000"/>
          </a:xfrm>
        </p:grpSpPr>
        <p:grpSp>
          <p:nvGrpSpPr>
            <p:cNvPr id="10" name="Group 9"/>
            <p:cNvGrpSpPr/>
            <p:nvPr/>
          </p:nvGrpSpPr>
          <p:grpSpPr>
            <a:xfrm rot="5400000">
              <a:off x="8701000" y="3367000"/>
              <a:ext cx="124000" cy="6858000"/>
              <a:chOff x="0" y="0"/>
              <a:chExt cx="248000" cy="13716000"/>
            </a:xfrm>
          </p:grpSpPr>
          <p:sp>
            <p:nvSpPr>
              <p:cNvPr id="11"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2" name="Group 11"/>
            <p:cNvGrpSpPr/>
            <p:nvPr/>
          </p:nvGrpSpPr>
          <p:grpSpPr>
            <a:xfrm rot="5400000">
              <a:off x="5954300" y="5600400"/>
              <a:ext cx="124000" cy="2302800"/>
              <a:chOff x="0" y="0"/>
              <a:chExt cx="248000" cy="4605600"/>
            </a:xfrm>
          </p:grpSpPr>
          <p:sp>
            <p:nvSpPr>
              <p:cNvPr id="13"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4" name="Group 13"/>
            <p:cNvGrpSpPr/>
            <p:nvPr/>
          </p:nvGrpSpPr>
          <p:grpSpPr>
            <a:xfrm>
              <a:off x="0" y="0"/>
              <a:ext cx="4670400" cy="203600"/>
              <a:chOff x="0" y="0"/>
              <a:chExt cx="9340800" cy="407200"/>
            </a:xfrm>
          </p:grpSpPr>
          <p:sp>
            <p:nvSpPr>
              <p:cNvPr id="15"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6" name="Group 15"/>
            <p:cNvGrpSpPr/>
            <p:nvPr/>
          </p:nvGrpSpPr>
          <p:grpSpPr>
            <a:xfrm>
              <a:off x="0" y="101800"/>
              <a:ext cx="2343200" cy="203600"/>
              <a:chOff x="0" y="0"/>
              <a:chExt cx="4686400" cy="407200"/>
            </a:xfrm>
          </p:grpSpPr>
          <p:sp>
            <p:nvSpPr>
              <p:cNvPr id="17"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8" name="Рисунок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pic>
        <p:nvPicPr>
          <p:cNvPr id="2" name="Рисунок 16"/>
          <p:cNvPicPr>
            <a:picLocks noGrp="1" noChangeAspect="1"/>
          </p:cNvPicPr>
          <p:nvPr>
            <p:ph idx="1"/>
          </p:nvPr>
        </p:nvPicPr>
        <p:blipFill>
          <a:blip r:embed="rId3" cstate="print">
            <a:extLst>
              <a:ext uri="{BEBA8EAE-BF5A-486C-A8C5-ECC9F3942E4B}">
                <a14:imgProps xmlns:a14="http://schemas.microsoft.com/office/drawing/2010/main">
                  <a14:imgLayer r:embed="rId4">
                    <a14:imgEffect>
                      <a14:artisticPhotocopy detail="2"/>
                    </a14:imgEffect>
                  </a14:imgLayer>
                </a14:imgProps>
              </a:ext>
              <a:ext uri="{28A0092B-C50C-407E-A947-70E740481C1C}">
                <a14:useLocalDpi xmlns:a14="http://schemas.microsoft.com/office/drawing/2010/main" val="0"/>
              </a:ext>
            </a:extLst>
          </a:blip>
          <a:stretch>
            <a:fillRect/>
          </a:stretch>
        </p:blipFill>
        <p:spPr>
          <a:xfrm>
            <a:off x="856711" y="504777"/>
            <a:ext cx="2015490" cy="2015490"/>
          </a:xfrm>
          <a:prstGeom prst="rect">
            <a:avLst/>
          </a:prstGeom>
        </p:spPr>
      </p:pic>
      <p:sp>
        <p:nvSpPr>
          <p:cNvPr id="5" name="TextBox 6"/>
          <p:cNvSpPr txBox="1"/>
          <p:nvPr/>
        </p:nvSpPr>
        <p:spPr>
          <a:xfrm>
            <a:off x="3235007" y="1326722"/>
            <a:ext cx="8319135" cy="877163"/>
          </a:xfrm>
          <a:prstGeom prst="rect">
            <a:avLst/>
          </a:prstGeom>
          <a:noFill/>
        </p:spPr>
        <p:txBody>
          <a:bodyPr wrap="square">
            <a:spAutoFit/>
          </a:bodyPr>
          <a:lstStyle/>
          <a:p>
            <a:pPr indent="254000" algn="just"/>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Суғурта</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агенти</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суғурталовчининг</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номидан</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ва</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топшириғига</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биноан</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суғурта</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шартномасини</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тузишни</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ҳамда</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унинг</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бажарилишини</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ташкил</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этишга</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доир</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фаолиятни</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амалга</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оширувчи</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жисмоний</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ёки</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юридик</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 </a:t>
            </a:r>
            <a:r>
              <a:rPr lang="ru-RU" sz="1700" b="1" dirty="0" err="1">
                <a:solidFill>
                  <a:srgbClr val="3D924D"/>
                </a:solidFill>
                <a:latin typeface="Arial" panose="020B0604020202020204" pitchFamily="34" charset="0"/>
                <a:ea typeface="Times New Roman" panose="02020603050405020304" pitchFamily="18" charset="0"/>
                <a:cs typeface="Arial" panose="020B0604020202020204" pitchFamily="34" charset="0"/>
              </a:rPr>
              <a:t>шахс</a:t>
            </a:r>
            <a:r>
              <a:rPr lang="ru-RU" sz="1700" b="1" dirty="0">
                <a:solidFill>
                  <a:srgbClr val="3D924D"/>
                </a:solidFill>
                <a:latin typeface="Arial" panose="020B0604020202020204" pitchFamily="34" charset="0"/>
                <a:ea typeface="Times New Roman" panose="02020603050405020304" pitchFamily="18" charset="0"/>
                <a:cs typeface="Arial" panose="020B0604020202020204" pitchFamily="34" charset="0"/>
              </a:rPr>
              <a:t>.</a:t>
            </a:r>
            <a:endParaRPr lang="ru-RU" sz="1700" b="1" dirty="0">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88069F75-6F38-4211-93F0-EA23F0C9FE4A}"/>
              </a:ext>
            </a:extLst>
          </p:cNvPr>
          <p:cNvSpPr txBox="1"/>
          <p:nvPr/>
        </p:nvSpPr>
        <p:spPr>
          <a:xfrm>
            <a:off x="11601450" y="6447935"/>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24</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11284" y="797846"/>
            <a:ext cx="10969432" cy="5847755"/>
          </a:xfrm>
          <a:prstGeom prst="rect">
            <a:avLst/>
          </a:prstGeom>
        </p:spPr>
        <p:txBody>
          <a:bodyPr wrap="square">
            <a:spAutoFit/>
          </a:bodyPr>
          <a:lstStyle/>
          <a:p>
            <a:pPr algn="ctr"/>
            <a:r>
              <a:rPr lang="ru-RU" sz="1700" b="1" dirty="0" err="1">
                <a:solidFill>
                  <a:srgbClr val="C00000"/>
                </a:solidFill>
                <a:latin typeface="Arial" panose="020B0604020202020204" pitchFamily="34" charset="0"/>
                <a:cs typeface="Arial" panose="020B0604020202020204" pitchFamily="34" charset="0"/>
              </a:rPr>
              <a:t>Суғурта</a:t>
            </a:r>
            <a:r>
              <a:rPr lang="ru-RU" sz="1700" b="1" dirty="0">
                <a:solidFill>
                  <a:srgbClr val="C00000"/>
                </a:solidFill>
                <a:latin typeface="Arial" panose="020B0604020202020204" pitchFamily="34" charset="0"/>
                <a:cs typeface="Arial" panose="020B0604020202020204" pitchFamily="34" charset="0"/>
              </a:rPr>
              <a:t> </a:t>
            </a:r>
            <a:r>
              <a:rPr lang="ru-RU" sz="1700" b="1" dirty="0" err="1">
                <a:solidFill>
                  <a:srgbClr val="C00000"/>
                </a:solidFill>
                <a:latin typeface="Arial" panose="020B0604020202020204" pitchFamily="34" charset="0"/>
                <a:cs typeface="Arial" panose="020B0604020202020204" pitchFamily="34" charset="0"/>
              </a:rPr>
              <a:t>агенти</a:t>
            </a:r>
            <a:r>
              <a:rPr lang="ru-RU" sz="1700" b="1" dirty="0">
                <a:solidFill>
                  <a:srgbClr val="C00000"/>
                </a:solidFill>
                <a:latin typeface="Arial" panose="020B0604020202020204" pitchFamily="34" charset="0"/>
                <a:cs typeface="Arial" panose="020B0604020202020204" pitchFamily="34" charset="0"/>
              </a:rPr>
              <a:t> </a:t>
            </a:r>
            <a:r>
              <a:rPr lang="ru-RU" sz="1700" b="1" dirty="0" err="1">
                <a:solidFill>
                  <a:srgbClr val="C00000"/>
                </a:solidFill>
                <a:latin typeface="Arial" panose="020B0604020202020204" pitchFamily="34" charset="0"/>
                <a:cs typeface="Arial" panose="020B0604020202020204" pitchFamily="34" charset="0"/>
              </a:rPr>
              <a:t>қуйидаги</a:t>
            </a:r>
            <a:r>
              <a:rPr lang="ru-RU" sz="1700" b="1" dirty="0">
                <a:solidFill>
                  <a:srgbClr val="C00000"/>
                </a:solidFill>
                <a:latin typeface="Arial" panose="020B0604020202020204" pitchFamily="34" charset="0"/>
                <a:cs typeface="Arial" panose="020B0604020202020204" pitchFamily="34" charset="0"/>
              </a:rPr>
              <a:t> </a:t>
            </a:r>
            <a:r>
              <a:rPr lang="ru-RU" sz="1700" b="1" dirty="0" err="1">
                <a:solidFill>
                  <a:srgbClr val="C00000"/>
                </a:solidFill>
                <a:latin typeface="Arial" panose="020B0604020202020204" pitchFamily="34" charset="0"/>
                <a:cs typeface="Arial" panose="020B0604020202020204" pitchFamily="34" charset="0"/>
              </a:rPr>
              <a:t>ҳуқуқларга</a:t>
            </a:r>
            <a:r>
              <a:rPr lang="ru-RU" sz="1700" b="1" dirty="0">
                <a:solidFill>
                  <a:srgbClr val="C00000"/>
                </a:solidFill>
                <a:latin typeface="Arial" panose="020B0604020202020204" pitchFamily="34" charset="0"/>
                <a:cs typeface="Arial" panose="020B0604020202020204" pitchFamily="34" charset="0"/>
              </a:rPr>
              <a:t> </a:t>
            </a:r>
            <a:r>
              <a:rPr lang="ru-RU" sz="1700" b="1" dirty="0" err="1">
                <a:solidFill>
                  <a:srgbClr val="C00000"/>
                </a:solidFill>
                <a:latin typeface="Arial" panose="020B0604020202020204" pitchFamily="34" charset="0"/>
                <a:cs typeface="Arial" panose="020B0604020202020204" pitchFamily="34" charset="0"/>
              </a:rPr>
              <a:t>эга</a:t>
            </a:r>
            <a:r>
              <a:rPr lang="ru-RU" sz="1700" b="1" dirty="0">
                <a:solidFill>
                  <a:srgbClr val="C00000"/>
                </a:solidFill>
                <a:latin typeface="Arial" panose="020B0604020202020204" pitchFamily="34" charset="0"/>
                <a:cs typeface="Arial" panose="020B0604020202020204" pitchFamily="34" charset="0"/>
              </a:rPr>
              <a:t>:</a:t>
            </a:r>
          </a:p>
          <a:p>
            <a:pPr algn="just"/>
            <a:endParaRPr lang="ru-RU" sz="1700" b="1" dirty="0">
              <a:solidFill>
                <a:srgbClr val="00B05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ru-RU" sz="1700" dirty="0" err="1">
                <a:latin typeface="Arial" panose="020B0604020202020204" pitchFamily="34" charset="0"/>
                <a:cs typeface="Arial" panose="020B0604020202020204" pitchFamily="34" charset="0"/>
              </a:rPr>
              <a:t>суғурталовчи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томонидан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берилган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ваколатлар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доирасида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суғуртанинг</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ҳар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қандай</a:t>
            </a:r>
            <a:r>
              <a:rPr lang="ru-RU" sz="1700" dirty="0">
                <a:latin typeface="Arial" panose="020B0604020202020204" pitchFamily="34" charset="0"/>
                <a:cs typeface="Arial" panose="020B0604020202020204" pitchFamily="34" charset="0"/>
              </a:rPr>
              <a:t> тури, шу </a:t>
            </a:r>
            <a:r>
              <a:rPr lang="ru-RU" sz="1700" dirty="0" err="1">
                <a:latin typeface="Arial" panose="020B0604020202020204" pitchFamily="34" charset="0"/>
                <a:cs typeface="Arial" panose="020B0604020202020204" pitchFamily="34" charset="0"/>
              </a:rPr>
              <a:t>жумладан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мажбурий</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турлари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бўйича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ҳам</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воситачилик</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фаолиятини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амалга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ошириш</a:t>
            </a:r>
            <a:r>
              <a:rPr lang="ru-RU" sz="1700" dirty="0">
                <a:latin typeface="Arial" panose="020B0604020202020204" pitchFamily="34" charset="0"/>
                <a:cs typeface="Arial" panose="020B0604020202020204" pitchFamily="34" charset="0"/>
              </a:rPr>
              <a:t>;</a:t>
            </a:r>
          </a:p>
          <a:p>
            <a:pPr algn="just"/>
            <a:endParaRPr lang="ru-RU" sz="17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ru-RU" sz="1700" dirty="0" err="1">
                <a:latin typeface="Arial" panose="020B0604020202020204" pitchFamily="34" charset="0"/>
                <a:cs typeface="Arial" panose="020B0604020202020204" pitchFamily="34" charset="0"/>
              </a:rPr>
              <a:t>суғуртага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қабул</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қилинаётган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таваккалчилигини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баҳолашда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ҳодисаси</a:t>
            </a:r>
            <a:r>
              <a:rPr lang="ru-RU" sz="1700" dirty="0">
                <a:latin typeface="Arial" panose="020B0604020202020204" pitchFamily="34" charset="0"/>
                <a:cs typeface="Arial" panose="020B0604020202020204" pitchFamily="34" charset="0"/>
              </a:rPr>
              <a:t> юз </a:t>
            </a:r>
            <a:r>
              <a:rPr lang="ru-RU" sz="1700" dirty="0" err="1">
                <a:latin typeface="Arial" panose="020B0604020202020204" pitchFamily="34" charset="0"/>
                <a:cs typeface="Arial" panose="020B0604020202020204" pitchFamily="34" charset="0"/>
              </a:rPr>
              <a:t>берганда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товонини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тўловини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тўлашда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ва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қилдирувчининг</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мукофотини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тўлиқ</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ҳажмда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ҳамда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шартномасида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белгиланган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муддатларда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тўлашида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зарур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кўмак</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кўрсатиш</a:t>
            </a:r>
            <a:r>
              <a:rPr lang="ru-RU" sz="17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endParaRPr lang="ru-RU" sz="17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ru-RU" sz="1700" dirty="0" err="1">
                <a:latin typeface="Arial" panose="020B0604020202020204" pitchFamily="34" charset="0"/>
                <a:cs typeface="Arial" panose="020B0604020202020204" pitchFamily="34" charset="0"/>
              </a:rPr>
              <a:t>лицензиянинг</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мавжудлиги</a:t>
            </a:r>
            <a:r>
              <a:rPr lang="ru-RU" sz="1700" dirty="0">
                <a:latin typeface="Arial" panose="020B0604020202020204" pitchFamily="34" charset="0"/>
                <a:cs typeface="Arial" panose="020B0604020202020204" pitchFamily="34" charset="0"/>
              </a:rPr>
              <a:t>, устав </a:t>
            </a:r>
            <a:r>
              <a:rPr lang="ru-RU" sz="1700" dirty="0" err="1">
                <a:latin typeface="Arial" panose="020B0604020202020204" pitchFamily="34" charset="0"/>
                <a:cs typeface="Arial" panose="020B0604020202020204" pitchFamily="34" charset="0"/>
              </a:rPr>
              <a:t>фондининг</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захираларининг</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ҳамда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қабул</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қилинган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мажбуриятларнинг</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миқдорлари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тўғрисида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шунингдек</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суғурталовчининг</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тўловга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қобилиятлилигига</a:t>
            </a:r>
            <a:r>
              <a:rPr lang="ru-RU" sz="1700" dirty="0">
                <a:latin typeface="Arial" panose="020B0604020202020204" pitchFamily="34" charset="0"/>
                <a:cs typeface="Arial" panose="020B0604020202020204" pitchFamily="34" charset="0"/>
              </a:rPr>
              <a:t> </a:t>
            </a:r>
            <a:br>
              <a:rPr lang="ru-RU" sz="1700" dirty="0">
                <a:latin typeface="Arial" panose="020B0604020202020204" pitchFamily="34" charset="0"/>
                <a:cs typeface="Arial" panose="020B0604020202020204" pitchFamily="34" charset="0"/>
              </a:rPr>
            </a:br>
            <a:r>
              <a:rPr lang="ru-RU" sz="1700" dirty="0" err="1">
                <a:latin typeface="Arial" panose="020B0604020202020204" pitchFamily="34" charset="0"/>
                <a:cs typeface="Arial" panose="020B0604020202020204" pitchFamily="34" charset="0"/>
              </a:rPr>
              <a:t>ва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молиявий</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барқарорлигига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доир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бошқа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кўрсаткичлар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ҳақида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суғурталовчидан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маълумотлар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олиш</a:t>
            </a:r>
            <a:r>
              <a:rPr lang="ru-RU" sz="17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endParaRPr lang="ru-RU" sz="17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шартномаси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полиси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тузиш</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учун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зарур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ҳужжатларни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расмийлаштириш</a:t>
            </a:r>
            <a:r>
              <a:rPr lang="ru-RU" sz="17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endParaRPr lang="ru-RU" sz="17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қилдирувчидан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қабул</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қилиб</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олинаётган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таваккалчиликлар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тўғрисида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суғурталовчига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тўлиқроқ</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ахборот</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бериш</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мақсадида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ҳамма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учун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очиқ</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бўлган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манбалардан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таваккалчилик</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ва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қилдирувчи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ҳақида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қилдирувчининг</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шахсий</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ҳаётига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аралашмаган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ҳолда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маълумотлар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тўплаш</a:t>
            </a:r>
            <a:r>
              <a:rPr lang="ru-RU" sz="1700" dirty="0">
                <a:latin typeface="Arial" panose="020B0604020202020204" pitchFamily="34" charset="0"/>
                <a:cs typeface="Arial" panose="020B0604020202020204" pitchFamily="34" charset="0"/>
              </a:rPr>
              <a:t>;</a:t>
            </a:r>
          </a:p>
          <a:p>
            <a:pPr algn="just"/>
            <a:endParaRPr lang="ru-RU" sz="17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агенти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қонунчиликка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ва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ўзи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тузган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шартномаларга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мувофиқ</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бошқа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ҳуқуқларга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ҳам</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эга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бўлиши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мумкин</a:t>
            </a:r>
            <a:r>
              <a:rPr lang="ru-RU" sz="1700" dirty="0">
                <a:latin typeface="Arial" panose="020B0604020202020204" pitchFamily="34" charset="0"/>
                <a:cs typeface="Arial" panose="020B0604020202020204" pitchFamily="34" charset="0"/>
              </a:rPr>
              <a:t>.</a:t>
            </a:r>
          </a:p>
          <a:p>
            <a:pPr algn="just"/>
            <a:endParaRPr lang="ru-RU" sz="1700" b="1" dirty="0">
              <a:latin typeface="Arial" panose="020B0604020202020204" pitchFamily="34" charset="0"/>
              <a:cs typeface="Arial" panose="020B0604020202020204" pitchFamily="34" charset="0"/>
            </a:endParaRPr>
          </a:p>
        </p:txBody>
      </p:sp>
      <p:grpSp>
        <p:nvGrpSpPr>
          <p:cNvPr id="8" name="Группа 7"/>
          <p:cNvGrpSpPr/>
          <p:nvPr/>
        </p:nvGrpSpPr>
        <p:grpSpPr>
          <a:xfrm>
            <a:off x="0" y="0"/>
            <a:ext cx="12192000" cy="6858000"/>
            <a:chOff x="0" y="0"/>
            <a:chExt cx="12192000" cy="6858000"/>
          </a:xfrm>
        </p:grpSpPr>
        <p:grpSp>
          <p:nvGrpSpPr>
            <p:cNvPr id="11" name="Group 9"/>
            <p:cNvGrpSpPr/>
            <p:nvPr/>
          </p:nvGrpSpPr>
          <p:grpSpPr>
            <a:xfrm rot="5400000">
              <a:off x="8701000" y="3367000"/>
              <a:ext cx="124000" cy="6858000"/>
              <a:chOff x="0" y="0"/>
              <a:chExt cx="248000" cy="13716000"/>
            </a:xfrm>
          </p:grpSpPr>
          <p:sp>
            <p:nvSpPr>
              <p:cNvPr id="20"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2" name="Group 11"/>
            <p:cNvGrpSpPr/>
            <p:nvPr/>
          </p:nvGrpSpPr>
          <p:grpSpPr>
            <a:xfrm rot="5400000">
              <a:off x="5954300" y="5600400"/>
              <a:ext cx="124000" cy="2302800"/>
              <a:chOff x="0" y="0"/>
              <a:chExt cx="248000" cy="4605600"/>
            </a:xfrm>
          </p:grpSpPr>
          <p:sp>
            <p:nvSpPr>
              <p:cNvPr id="19"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3" name="Group 13"/>
            <p:cNvGrpSpPr/>
            <p:nvPr/>
          </p:nvGrpSpPr>
          <p:grpSpPr>
            <a:xfrm>
              <a:off x="0" y="0"/>
              <a:ext cx="4670400" cy="203600"/>
              <a:chOff x="0" y="0"/>
              <a:chExt cx="9340800" cy="407200"/>
            </a:xfrm>
          </p:grpSpPr>
          <p:sp>
            <p:nvSpPr>
              <p:cNvPr id="18"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4" name="Group 15"/>
            <p:cNvGrpSpPr/>
            <p:nvPr/>
          </p:nvGrpSpPr>
          <p:grpSpPr>
            <a:xfrm>
              <a:off x="0" y="101800"/>
              <a:ext cx="2343200" cy="203600"/>
              <a:chOff x="0" y="0"/>
              <a:chExt cx="4686400" cy="407200"/>
            </a:xfrm>
          </p:grpSpPr>
          <p:sp>
            <p:nvSpPr>
              <p:cNvPr id="17"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
        <p:nvSpPr>
          <p:cNvPr id="21" name="TextBox 20">
            <a:extLst>
              <a:ext uri="{FF2B5EF4-FFF2-40B4-BE49-F238E27FC236}">
                <a16:creationId xmlns:a16="http://schemas.microsoft.com/office/drawing/2014/main" id="{E91D0680-01B8-4B9A-8140-7E69BC7C577B}"/>
              </a:ext>
            </a:extLst>
          </p:cNvPr>
          <p:cNvSpPr txBox="1"/>
          <p:nvPr/>
        </p:nvSpPr>
        <p:spPr>
          <a:xfrm>
            <a:off x="11659760" y="6426676"/>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25</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647819" y="976485"/>
            <a:ext cx="10896362" cy="4829014"/>
          </a:xfrm>
          <a:prstGeom prst="rect">
            <a:avLst/>
          </a:prstGeom>
        </p:spPr>
        <p:txBody>
          <a:bodyPr wrap="square">
            <a:spAutoFit/>
          </a:bodyPr>
          <a:lstStyle/>
          <a:p>
            <a:pPr indent="354330" algn="ctr">
              <a:lnSpc>
                <a:spcPct val="90000"/>
              </a:lnSpc>
            </a:pPr>
            <a:r>
              <a:rPr lang="ru-RU" sz="1900" b="1" dirty="0" err="1">
                <a:solidFill>
                  <a:srgbClr val="C00000"/>
                </a:solidFill>
                <a:latin typeface="Arial" panose="020B0604020202020204" pitchFamily="34" charset="0"/>
                <a:cs typeface="Arial" panose="020B0604020202020204" pitchFamily="34" charset="0"/>
              </a:rPr>
              <a:t>Суғурта</a:t>
            </a:r>
            <a:r>
              <a:rPr lang="ru-RU" sz="1900" b="1" dirty="0">
                <a:solidFill>
                  <a:srgbClr val="C00000"/>
                </a:solidFill>
                <a:latin typeface="Arial" panose="020B0604020202020204" pitchFamily="34" charset="0"/>
                <a:cs typeface="Arial" panose="020B0604020202020204" pitchFamily="34" charset="0"/>
              </a:rPr>
              <a:t> </a:t>
            </a:r>
            <a:r>
              <a:rPr lang="ru-RU" sz="1900" b="1" dirty="0" err="1">
                <a:solidFill>
                  <a:srgbClr val="C00000"/>
                </a:solidFill>
                <a:latin typeface="Arial" panose="020B0604020202020204" pitchFamily="34" charset="0"/>
                <a:cs typeface="Arial" panose="020B0604020202020204" pitchFamily="34" charset="0"/>
              </a:rPr>
              <a:t>агенти</a:t>
            </a:r>
            <a:r>
              <a:rPr lang="ru-RU" sz="1900" b="1" dirty="0">
                <a:solidFill>
                  <a:srgbClr val="C00000"/>
                </a:solidFill>
                <a:latin typeface="Arial" panose="020B0604020202020204" pitchFamily="34" charset="0"/>
                <a:cs typeface="Arial" panose="020B0604020202020204" pitchFamily="34" charset="0"/>
              </a:rPr>
              <a:t> </a:t>
            </a:r>
            <a:r>
              <a:rPr lang="ru-RU" sz="1900" b="1" dirty="0" err="1">
                <a:solidFill>
                  <a:srgbClr val="C00000"/>
                </a:solidFill>
                <a:latin typeface="Arial" panose="020B0604020202020204" pitchFamily="34" charset="0"/>
                <a:cs typeface="Arial" panose="020B0604020202020204" pitchFamily="34" charset="0"/>
              </a:rPr>
              <a:t>қуйидагиларга</a:t>
            </a:r>
            <a:r>
              <a:rPr lang="ru-RU" sz="1900" b="1" dirty="0">
                <a:solidFill>
                  <a:srgbClr val="C00000"/>
                </a:solidFill>
                <a:latin typeface="Arial" panose="020B0604020202020204" pitchFamily="34" charset="0"/>
                <a:cs typeface="Arial" panose="020B0604020202020204" pitchFamily="34" charset="0"/>
              </a:rPr>
              <a:t> </a:t>
            </a:r>
            <a:r>
              <a:rPr lang="ru-RU" sz="1900" b="1" dirty="0" err="1">
                <a:solidFill>
                  <a:srgbClr val="C00000"/>
                </a:solidFill>
                <a:latin typeface="Arial" panose="020B0604020202020204" pitchFamily="34" charset="0"/>
                <a:cs typeface="Arial" panose="020B0604020202020204" pitchFamily="34" charset="0"/>
              </a:rPr>
              <a:t>риоя</a:t>
            </a:r>
            <a:r>
              <a:rPr lang="ru-RU" sz="1900" b="1" dirty="0">
                <a:solidFill>
                  <a:srgbClr val="C00000"/>
                </a:solidFill>
                <a:latin typeface="Arial" panose="020B0604020202020204" pitchFamily="34" charset="0"/>
                <a:cs typeface="Arial" panose="020B0604020202020204" pitchFamily="34" charset="0"/>
              </a:rPr>
              <a:t> </a:t>
            </a:r>
            <a:r>
              <a:rPr lang="ru-RU" sz="1900" b="1" dirty="0" err="1">
                <a:solidFill>
                  <a:srgbClr val="C00000"/>
                </a:solidFill>
                <a:latin typeface="Arial" panose="020B0604020202020204" pitchFamily="34" charset="0"/>
                <a:cs typeface="Arial" panose="020B0604020202020204" pitchFamily="34" charset="0"/>
              </a:rPr>
              <a:t>этиши</a:t>
            </a:r>
            <a:r>
              <a:rPr lang="ru-RU" sz="1900" b="1" dirty="0">
                <a:solidFill>
                  <a:srgbClr val="C00000"/>
                </a:solidFill>
                <a:latin typeface="Arial" panose="020B0604020202020204" pitchFamily="34" charset="0"/>
                <a:cs typeface="Arial" panose="020B0604020202020204" pitchFamily="34" charset="0"/>
              </a:rPr>
              <a:t> </a:t>
            </a:r>
            <a:r>
              <a:rPr lang="ru-RU" sz="1900" b="1" dirty="0" err="1">
                <a:solidFill>
                  <a:srgbClr val="C00000"/>
                </a:solidFill>
                <a:latin typeface="Arial" panose="020B0604020202020204" pitchFamily="34" charset="0"/>
                <a:cs typeface="Arial" panose="020B0604020202020204" pitchFamily="34" charset="0"/>
              </a:rPr>
              <a:t>шарт</a:t>
            </a:r>
            <a:r>
              <a:rPr lang="ru-RU" sz="1900" b="1" dirty="0">
                <a:solidFill>
                  <a:srgbClr val="C00000"/>
                </a:solidFill>
                <a:latin typeface="Arial" panose="020B0604020202020204" pitchFamily="34" charset="0"/>
                <a:cs typeface="Arial" panose="020B0604020202020204" pitchFamily="34" charset="0"/>
              </a:rPr>
              <a:t>:</a:t>
            </a:r>
          </a:p>
          <a:p>
            <a:pPr indent="354330" algn="just">
              <a:lnSpc>
                <a:spcPct val="90000"/>
              </a:lnSpc>
            </a:pPr>
            <a:endParaRPr lang="en-US" sz="1900" b="1" dirty="0">
              <a:solidFill>
                <a:srgbClr val="00B050"/>
              </a:solidFill>
              <a:latin typeface="Arial" panose="020B0604020202020204" pitchFamily="34" charset="0"/>
              <a:cs typeface="Arial" panose="020B0604020202020204" pitchFamily="34" charset="0"/>
            </a:endParaRPr>
          </a:p>
          <a:p>
            <a:pPr indent="354330" algn="just">
              <a:lnSpc>
                <a:spcPct val="90000"/>
              </a:lnSpc>
            </a:pPr>
            <a:endParaRPr lang="ru-RU" sz="1900" b="1" dirty="0">
              <a:solidFill>
                <a:srgbClr val="00B050"/>
              </a:solidFill>
              <a:latin typeface="Arial" panose="020B0604020202020204" pitchFamily="34" charset="0"/>
              <a:cs typeface="Arial" panose="020B0604020202020204" pitchFamily="34" charset="0"/>
            </a:endParaRPr>
          </a:p>
          <a:p>
            <a:pPr marL="285750" indent="-285750" algn="just">
              <a:lnSpc>
                <a:spcPct val="90000"/>
              </a:lnSpc>
              <a:buFont typeface="Wingdings" panose="05000000000000000000" pitchFamily="2" charset="2"/>
              <a:buChar char="ü"/>
            </a:pPr>
            <a:r>
              <a:rPr lang="ru-RU" sz="1900" dirty="0" err="1">
                <a:latin typeface="Arial" panose="020B0604020202020204" pitchFamily="34" charset="0"/>
                <a:cs typeface="Arial" panose="020B0604020202020204" pitchFamily="34" charset="0"/>
              </a:rPr>
              <a:t>суғурта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фаолияти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тўғрисидаги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қонунчилик</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талабларига</a:t>
            </a:r>
            <a:r>
              <a:rPr lang="ru-RU" sz="1900" dirty="0">
                <a:latin typeface="Arial" panose="020B0604020202020204" pitchFamily="34" charset="0"/>
                <a:cs typeface="Arial" panose="020B0604020202020204" pitchFamily="34" charset="0"/>
              </a:rPr>
              <a:t>;</a:t>
            </a:r>
          </a:p>
          <a:p>
            <a:pPr marL="285750" indent="-285750" algn="just">
              <a:lnSpc>
                <a:spcPct val="90000"/>
              </a:lnSpc>
              <a:buFont typeface="Wingdings" panose="05000000000000000000" pitchFamily="2" charset="2"/>
              <a:buChar char="ü"/>
            </a:pPr>
            <a:endParaRPr lang="ru-RU" sz="1900" dirty="0">
              <a:latin typeface="Arial" panose="020B0604020202020204" pitchFamily="34" charset="0"/>
              <a:cs typeface="Arial" panose="020B0604020202020204" pitchFamily="34" charset="0"/>
            </a:endParaRPr>
          </a:p>
          <a:p>
            <a:pPr marL="285750" indent="-285750" algn="just">
              <a:lnSpc>
                <a:spcPct val="90000"/>
              </a:lnSpc>
              <a:buFont typeface="Wingdings" panose="05000000000000000000" pitchFamily="2" charset="2"/>
              <a:buChar char="ü"/>
            </a:pPr>
            <a:r>
              <a:rPr lang="ru-RU" sz="1900" dirty="0" err="1">
                <a:latin typeface="Arial" panose="020B0604020202020204" pitchFamily="34" charset="0"/>
                <a:cs typeface="Arial" panose="020B0604020202020204" pitchFamily="34" charset="0"/>
              </a:rPr>
              <a:t>суғурта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тарифлари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суғурталовчилар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томонидан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таклиф</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этилаётган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суғурта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шартлари</a:t>
            </a:r>
            <a:r>
              <a:rPr lang="ru-RU" sz="1900" dirty="0">
                <a:latin typeface="Arial" panose="020B0604020202020204" pitchFamily="34" charset="0"/>
                <a:cs typeface="Arial" panose="020B0604020202020204" pitchFamily="34" charset="0"/>
              </a:rPr>
              <a:t> </a:t>
            </a:r>
            <a:br>
              <a:rPr lang="en-US" sz="1900" dirty="0">
                <a:latin typeface="Arial" panose="020B0604020202020204" pitchFamily="34" charset="0"/>
                <a:cs typeface="Arial" panose="020B0604020202020204" pitchFamily="34" charset="0"/>
              </a:rPr>
            </a:br>
            <a:r>
              <a:rPr lang="ru-RU" sz="1900" dirty="0" err="1">
                <a:latin typeface="Arial" panose="020B0604020202020204" pitchFamily="34" charset="0"/>
                <a:cs typeface="Arial" panose="020B0604020202020204" pitchFamily="34" charset="0"/>
              </a:rPr>
              <a:t>ва</a:t>
            </a:r>
            <a:r>
              <a:rPr lang="ru-RU"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суғурталовчи</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тўғрисида</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тўлиқ</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маълумотга</a:t>
            </a:r>
            <a:r>
              <a:rPr lang="en-US" sz="1900" dirty="0">
                <a:latin typeface="Arial" panose="020B0604020202020204" pitchFamily="34" charset="0"/>
                <a:cs typeface="Arial" panose="020B0604020202020204" pitchFamily="34" charset="0"/>
              </a:rPr>
              <a:t>;</a:t>
            </a:r>
            <a:endParaRPr lang="ru-RU" sz="1900" dirty="0">
              <a:latin typeface="Arial" panose="020B0604020202020204" pitchFamily="34" charset="0"/>
              <a:cs typeface="Arial" panose="020B0604020202020204" pitchFamily="34" charset="0"/>
            </a:endParaRPr>
          </a:p>
          <a:p>
            <a:pPr marL="285750" indent="-285750" algn="just">
              <a:lnSpc>
                <a:spcPct val="90000"/>
              </a:lnSpc>
              <a:buFont typeface="Wingdings" panose="05000000000000000000" pitchFamily="2" charset="2"/>
              <a:buChar char="ü"/>
            </a:pPr>
            <a:endParaRPr lang="ru-RU" sz="1900" dirty="0">
              <a:latin typeface="Arial" panose="020B0604020202020204" pitchFamily="34" charset="0"/>
              <a:cs typeface="Arial" panose="020B0604020202020204" pitchFamily="34" charset="0"/>
            </a:endParaRPr>
          </a:p>
          <a:p>
            <a:pPr marL="285750" indent="-285750" algn="just">
              <a:lnSpc>
                <a:spcPct val="90000"/>
              </a:lnSpc>
              <a:buFont typeface="Wingdings" panose="05000000000000000000" pitchFamily="2" charset="2"/>
              <a:buChar char="ü"/>
            </a:pPr>
            <a:r>
              <a:rPr lang="ru-RU" sz="1900" dirty="0" err="1">
                <a:latin typeface="Arial" panose="020B0604020202020204" pitchFamily="34" charset="0"/>
                <a:cs typeface="Arial" panose="020B0604020202020204" pitchFamily="34" charset="0"/>
              </a:rPr>
              <a:t>суғурта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шартномасини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расмийлаштириш</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чоғида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суғурта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қилдирувчи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тўғрисида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зарур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ахборотга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эга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бўлиши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унга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суғурта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таваккалчилигини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пасайтиришга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ва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суғурта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ҳодисаси</a:t>
            </a:r>
            <a:r>
              <a:rPr lang="ru-RU" sz="1900" dirty="0">
                <a:latin typeface="Arial" panose="020B0604020202020204" pitchFamily="34" charset="0"/>
                <a:cs typeface="Arial" panose="020B0604020202020204" pitchFamily="34" charset="0"/>
              </a:rPr>
              <a:t> </a:t>
            </a:r>
            <a:br>
              <a:rPr lang="en-US" sz="1900" dirty="0">
                <a:latin typeface="Arial" panose="020B0604020202020204" pitchFamily="34" charset="0"/>
                <a:cs typeface="Arial" panose="020B0604020202020204" pitchFamily="34" charset="0"/>
              </a:rPr>
            </a:br>
            <a:r>
              <a:rPr lang="ru-RU" sz="1900" dirty="0">
                <a:latin typeface="Arial" panose="020B0604020202020204" pitchFamily="34" charset="0"/>
                <a:cs typeface="Arial" panose="020B0604020202020204" pitchFamily="34" charset="0"/>
              </a:rPr>
              <a:t>юз </a:t>
            </a:r>
            <a:r>
              <a:rPr lang="ru-RU" sz="1900" dirty="0" err="1">
                <a:latin typeface="Arial" panose="020B0604020202020204" pitchFamily="34" charset="0"/>
                <a:cs typeface="Arial" panose="020B0604020202020204" pitchFamily="34" charset="0"/>
              </a:rPr>
              <a:t>бериши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эҳтимолини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камайтиришга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қаратилган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аниқ</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тадбирларни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амалга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оширишни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таклиф</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этиши</a:t>
            </a:r>
            <a:r>
              <a:rPr lang="ru-RU" sz="1900" dirty="0">
                <a:latin typeface="Arial" panose="020B0604020202020204" pitchFamily="34" charset="0"/>
                <a:cs typeface="Arial" panose="020B0604020202020204" pitchFamily="34" charset="0"/>
              </a:rPr>
              <a:t>;</a:t>
            </a:r>
          </a:p>
          <a:p>
            <a:pPr marL="285750" indent="-285750" algn="just">
              <a:lnSpc>
                <a:spcPct val="90000"/>
              </a:lnSpc>
              <a:buFont typeface="Wingdings" panose="05000000000000000000" pitchFamily="2" charset="2"/>
              <a:buChar char="ü"/>
            </a:pPr>
            <a:endParaRPr lang="ru-RU" sz="1900" dirty="0">
              <a:latin typeface="Arial" panose="020B0604020202020204" pitchFamily="34" charset="0"/>
              <a:cs typeface="Arial" panose="020B0604020202020204" pitchFamily="34" charset="0"/>
            </a:endParaRPr>
          </a:p>
          <a:p>
            <a:pPr marL="285750" indent="-285750" algn="just">
              <a:lnSpc>
                <a:spcPct val="90000"/>
              </a:lnSpc>
              <a:buFont typeface="Wingdings" panose="05000000000000000000" pitchFamily="2" charset="2"/>
              <a:buChar char="ü"/>
            </a:pPr>
            <a:r>
              <a:rPr lang="ru-RU" sz="1900" dirty="0" err="1">
                <a:latin typeface="Arial" panose="020B0604020202020204" pitchFamily="34" charset="0"/>
                <a:cs typeface="Arial" panose="020B0604020202020204" pitchFamily="34" charset="0"/>
              </a:rPr>
              <a:t>суғурта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қилдирувчиларнинг</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сўровига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кўра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уларни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суғуртанинг</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амалдаги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шартлари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тўғрисида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хабардор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қилиши</a:t>
            </a:r>
            <a:r>
              <a:rPr lang="ru-RU" sz="1900" dirty="0">
                <a:latin typeface="Arial" panose="020B0604020202020204" pitchFamily="34" charset="0"/>
                <a:cs typeface="Arial" panose="020B0604020202020204" pitchFamily="34" charset="0"/>
              </a:rPr>
              <a:t>;</a:t>
            </a:r>
          </a:p>
          <a:p>
            <a:pPr algn="just">
              <a:lnSpc>
                <a:spcPct val="90000"/>
              </a:lnSpc>
            </a:pPr>
            <a:endParaRPr lang="ru-RU" sz="1900" dirty="0">
              <a:latin typeface="Arial" panose="020B0604020202020204" pitchFamily="34" charset="0"/>
              <a:cs typeface="Arial" panose="020B0604020202020204" pitchFamily="34" charset="0"/>
            </a:endParaRPr>
          </a:p>
          <a:p>
            <a:pPr marL="285750" indent="-285750" algn="just">
              <a:lnSpc>
                <a:spcPct val="90000"/>
              </a:lnSpc>
              <a:buFont typeface="Wingdings" panose="05000000000000000000" pitchFamily="2" charset="2"/>
              <a:buChar char="ü"/>
            </a:pPr>
            <a:r>
              <a:rPr lang="ru-RU" sz="1900" dirty="0" err="1">
                <a:latin typeface="Arial" panose="020B0604020202020204" pitchFamily="34" charset="0"/>
                <a:cs typeface="Arial" panose="020B0604020202020204" pitchFamily="34" charset="0"/>
              </a:rPr>
              <a:t>тузилган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суғурта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шартномалари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ва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олинган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суғурта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мукофотлари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суммалари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ҳисобини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белгиланган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шаклда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юритиши</a:t>
            </a:r>
            <a:r>
              <a:rPr lang="en-US" sz="1900" dirty="0">
                <a:latin typeface="Arial" panose="020B0604020202020204" pitchFamily="34" charset="0"/>
                <a:cs typeface="Arial" panose="020B0604020202020204" pitchFamily="34" charset="0"/>
              </a:rPr>
              <a:t>.</a:t>
            </a:r>
            <a:endParaRPr lang="ru-RU" sz="1900" dirty="0">
              <a:latin typeface="Arial" panose="020B0604020202020204" pitchFamily="34" charset="0"/>
              <a:cs typeface="Arial" panose="020B0604020202020204" pitchFamily="34" charset="0"/>
            </a:endParaRPr>
          </a:p>
        </p:txBody>
      </p:sp>
      <p:grpSp>
        <p:nvGrpSpPr>
          <p:cNvPr id="8" name="Группа 7"/>
          <p:cNvGrpSpPr/>
          <p:nvPr/>
        </p:nvGrpSpPr>
        <p:grpSpPr>
          <a:xfrm>
            <a:off x="0" y="0"/>
            <a:ext cx="12192000" cy="6858000"/>
            <a:chOff x="0" y="0"/>
            <a:chExt cx="12192000" cy="6858000"/>
          </a:xfrm>
        </p:grpSpPr>
        <p:grpSp>
          <p:nvGrpSpPr>
            <p:cNvPr id="9" name="Group 9"/>
            <p:cNvGrpSpPr/>
            <p:nvPr/>
          </p:nvGrpSpPr>
          <p:grpSpPr>
            <a:xfrm rot="5400000">
              <a:off x="8701000" y="3367000"/>
              <a:ext cx="124000" cy="6858000"/>
              <a:chOff x="0" y="0"/>
              <a:chExt cx="248000" cy="13716000"/>
            </a:xfrm>
          </p:grpSpPr>
          <p:sp>
            <p:nvSpPr>
              <p:cNvPr id="18"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0" name="Group 11"/>
            <p:cNvGrpSpPr/>
            <p:nvPr/>
          </p:nvGrpSpPr>
          <p:grpSpPr>
            <a:xfrm rot="5400000">
              <a:off x="5954300" y="5600400"/>
              <a:ext cx="124000" cy="2302800"/>
              <a:chOff x="0" y="0"/>
              <a:chExt cx="248000" cy="4605600"/>
            </a:xfrm>
          </p:grpSpPr>
          <p:sp>
            <p:nvSpPr>
              <p:cNvPr id="17"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2" name="Group 13"/>
            <p:cNvGrpSpPr/>
            <p:nvPr/>
          </p:nvGrpSpPr>
          <p:grpSpPr>
            <a:xfrm>
              <a:off x="0" y="0"/>
              <a:ext cx="4670400" cy="203600"/>
              <a:chOff x="0" y="0"/>
              <a:chExt cx="9340800" cy="407200"/>
            </a:xfrm>
          </p:grpSpPr>
          <p:sp>
            <p:nvSpPr>
              <p:cNvPr id="16"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3" name="Group 15"/>
            <p:cNvGrpSpPr/>
            <p:nvPr/>
          </p:nvGrpSpPr>
          <p:grpSpPr>
            <a:xfrm>
              <a:off x="0" y="101800"/>
              <a:ext cx="2343200" cy="203600"/>
              <a:chOff x="0" y="0"/>
              <a:chExt cx="4686400" cy="407200"/>
            </a:xfrm>
          </p:grpSpPr>
          <p:sp>
            <p:nvSpPr>
              <p:cNvPr id="15"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
        <p:nvSpPr>
          <p:cNvPr id="19" name="TextBox 18">
            <a:extLst>
              <a:ext uri="{FF2B5EF4-FFF2-40B4-BE49-F238E27FC236}">
                <a16:creationId xmlns:a16="http://schemas.microsoft.com/office/drawing/2014/main" id="{7550E219-1814-4797-8D44-E39A3D1213BF}"/>
              </a:ext>
            </a:extLst>
          </p:cNvPr>
          <p:cNvSpPr txBox="1"/>
          <p:nvPr/>
        </p:nvSpPr>
        <p:spPr>
          <a:xfrm>
            <a:off x="11711437" y="6426676"/>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26</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0"/>
          <p:cNvSpPr/>
          <p:nvPr/>
        </p:nvSpPr>
        <p:spPr>
          <a:xfrm>
            <a:off x="3670982" y="1165713"/>
            <a:ext cx="6910070" cy="699135"/>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75000"/>
            </a:srgbClr>
          </a:solidFill>
        </p:spPr>
        <p:txBody>
          <a:bodyPr/>
          <a:lstStyle/>
          <a:p>
            <a:pPr algn="ctr"/>
            <a:endParaRPr lang="en-US" sz="1000" b="1" dirty="0">
              <a:solidFill>
                <a:schemeClr val="bg1"/>
              </a:solidFill>
              <a:latin typeface="Arial" panose="020B0604020202020204" pitchFamily="34" charset="0"/>
              <a:cs typeface="Arial" panose="020B0604020202020204" pitchFamily="34" charset="0"/>
            </a:endParaRPr>
          </a:p>
          <a:p>
            <a:pPr algn="ctr"/>
            <a:r>
              <a:rPr lang="en-US" sz="1800" b="1" dirty="0">
                <a:solidFill>
                  <a:schemeClr val="bg1"/>
                </a:solidFill>
                <a:latin typeface="Arial" panose="020B0604020202020204" pitchFamily="34" charset="0"/>
                <a:cs typeface="Arial" panose="020B0604020202020204" pitchFamily="34" charset="0"/>
              </a:rPr>
              <a:t>II</a:t>
            </a:r>
            <a:r>
              <a:rPr lang="ru-RU" sz="1800" b="1" dirty="0">
                <a:solidFill>
                  <a:schemeClr val="bg1"/>
                </a:solidFill>
                <a:latin typeface="Arial" panose="020B0604020202020204" pitchFamily="34" charset="0"/>
                <a:cs typeface="Arial" panose="020B0604020202020204" pitchFamily="34" charset="0"/>
              </a:rPr>
              <a:t>. МАЖБУРИЙ ВА ИХТИЁРИЙ СУҒУРТА ШАКЛЛАРИ</a:t>
            </a:r>
          </a:p>
        </p:txBody>
      </p:sp>
      <p:grpSp>
        <p:nvGrpSpPr>
          <p:cNvPr id="14" name="Группа 13"/>
          <p:cNvGrpSpPr/>
          <p:nvPr/>
        </p:nvGrpSpPr>
        <p:grpSpPr>
          <a:xfrm>
            <a:off x="0" y="0"/>
            <a:ext cx="12192000" cy="6858000"/>
            <a:chOff x="0" y="0"/>
            <a:chExt cx="12192000" cy="6858000"/>
          </a:xfrm>
        </p:grpSpPr>
        <p:grpSp>
          <p:nvGrpSpPr>
            <p:cNvPr id="15" name="Group 9"/>
            <p:cNvGrpSpPr/>
            <p:nvPr/>
          </p:nvGrpSpPr>
          <p:grpSpPr>
            <a:xfrm rot="5400000">
              <a:off x="8701000" y="3367000"/>
              <a:ext cx="124000" cy="6858000"/>
              <a:chOff x="0" y="0"/>
              <a:chExt cx="248000" cy="13716000"/>
            </a:xfrm>
          </p:grpSpPr>
          <p:sp>
            <p:nvSpPr>
              <p:cNvPr id="23"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6" name="Group 11"/>
            <p:cNvGrpSpPr/>
            <p:nvPr/>
          </p:nvGrpSpPr>
          <p:grpSpPr>
            <a:xfrm rot="5400000">
              <a:off x="5954300" y="5600400"/>
              <a:ext cx="124000" cy="2302800"/>
              <a:chOff x="0" y="0"/>
              <a:chExt cx="248000" cy="4605600"/>
            </a:xfrm>
          </p:grpSpPr>
          <p:sp>
            <p:nvSpPr>
              <p:cNvPr id="22"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7" name="Group 13"/>
            <p:cNvGrpSpPr/>
            <p:nvPr/>
          </p:nvGrpSpPr>
          <p:grpSpPr>
            <a:xfrm>
              <a:off x="0" y="0"/>
              <a:ext cx="4670400" cy="203600"/>
              <a:chOff x="0" y="0"/>
              <a:chExt cx="9340800" cy="407200"/>
            </a:xfrm>
          </p:grpSpPr>
          <p:sp>
            <p:nvSpPr>
              <p:cNvPr id="21"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8" name="Group 15"/>
            <p:cNvGrpSpPr/>
            <p:nvPr/>
          </p:nvGrpSpPr>
          <p:grpSpPr>
            <a:xfrm>
              <a:off x="0" y="101800"/>
              <a:ext cx="2343200" cy="203600"/>
              <a:chOff x="0" y="0"/>
              <a:chExt cx="4686400" cy="407200"/>
            </a:xfrm>
          </p:grpSpPr>
          <p:sp>
            <p:nvSpPr>
              <p:cNvPr id="20"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9" name="Рисунок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
        <p:nvSpPr>
          <p:cNvPr id="2" name="Заголовок 1"/>
          <p:cNvSpPr>
            <a:spLocks noGrp="1"/>
          </p:cNvSpPr>
          <p:nvPr>
            <p:ph type="title"/>
          </p:nvPr>
        </p:nvSpPr>
        <p:spPr>
          <a:xfrm>
            <a:off x="758189" y="2595391"/>
            <a:ext cx="10515600" cy="1842135"/>
          </a:xfrm>
        </p:spPr>
        <p:txBody>
          <a:bodyPr>
            <a:normAutofit/>
          </a:bodyPr>
          <a:lstStyle/>
          <a:p>
            <a:pPr marL="0" indent="361950" algn="just">
              <a:lnSpc>
                <a:spcPct val="100000"/>
              </a:lnSpc>
              <a:defRPr/>
            </a:pPr>
            <a:r>
              <a:rPr lang="ru-RU" sz="2200" b="1" dirty="0" err="1">
                <a:solidFill>
                  <a:srgbClr val="C00000"/>
                </a:solidFill>
                <a:latin typeface="Arial" panose="020B0604020202020204" pitchFamily="34" charset="0"/>
                <a:cs typeface="Arial" panose="020B0604020202020204" pitchFamily="34" charset="0"/>
              </a:rPr>
              <a:t>Мажбурий</a:t>
            </a:r>
            <a:r>
              <a:rPr lang="ru-RU" sz="2200" b="1" dirty="0">
                <a:solidFill>
                  <a:srgbClr val="C00000"/>
                </a:solidFill>
                <a:latin typeface="Arial" panose="020B0604020202020204" pitchFamily="34" charset="0"/>
                <a:cs typeface="Arial" panose="020B0604020202020204" pitchFamily="34" charset="0"/>
              </a:rPr>
              <a:t> </a:t>
            </a:r>
            <a:r>
              <a:rPr lang="ru-RU" sz="2200" b="1" dirty="0" err="1">
                <a:solidFill>
                  <a:srgbClr val="C00000"/>
                </a:solidFill>
                <a:latin typeface="Arial" panose="020B0604020202020204" pitchFamily="34" charset="0"/>
                <a:cs typeface="Arial" panose="020B0604020202020204" pitchFamily="34" charset="0"/>
              </a:rPr>
              <a:t>ва</a:t>
            </a:r>
            <a:r>
              <a:rPr lang="ru-RU" sz="2200" b="1" dirty="0">
                <a:solidFill>
                  <a:srgbClr val="C00000"/>
                </a:solidFill>
                <a:latin typeface="Arial" panose="020B0604020202020204" pitchFamily="34" charset="0"/>
                <a:cs typeface="Arial" panose="020B0604020202020204" pitchFamily="34" charset="0"/>
              </a:rPr>
              <a:t> </a:t>
            </a:r>
            <a:r>
              <a:rPr lang="ru-RU" sz="2200" b="1" dirty="0" err="1">
                <a:solidFill>
                  <a:srgbClr val="C00000"/>
                </a:solidFill>
                <a:latin typeface="Arial" panose="020B0604020202020204" pitchFamily="34" charset="0"/>
                <a:cs typeface="Arial" panose="020B0604020202020204" pitchFamily="34" charset="0"/>
              </a:rPr>
              <a:t>давлат</a:t>
            </a:r>
            <a:r>
              <a:rPr lang="ru-RU" sz="2200" b="1" dirty="0">
                <a:solidFill>
                  <a:srgbClr val="C00000"/>
                </a:solidFill>
                <a:latin typeface="Arial" panose="020B0604020202020204" pitchFamily="34" charset="0"/>
                <a:cs typeface="Arial" panose="020B0604020202020204" pitchFamily="34" charset="0"/>
              </a:rPr>
              <a:t> </a:t>
            </a:r>
            <a:r>
              <a:rPr lang="ru-RU" sz="2200" b="1" dirty="0" err="1">
                <a:solidFill>
                  <a:srgbClr val="C00000"/>
                </a:solidFill>
                <a:latin typeface="Arial" panose="020B0604020202020204" pitchFamily="34" charset="0"/>
                <a:cs typeface="Arial" panose="020B0604020202020204" pitchFamily="34" charset="0"/>
              </a:rPr>
              <a:t>мажбурий</a:t>
            </a:r>
            <a:r>
              <a:rPr lang="ru-RU" sz="2200" b="1" dirty="0">
                <a:solidFill>
                  <a:srgbClr val="00B050"/>
                </a:solidFill>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суғурталари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қонун</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ҳужжатларида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белгиланган</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тартибда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амалга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оширилади.Мажбурий</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ва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давлат</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мажбурий</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суғуртаси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шартлари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суғурта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тарифлари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ва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амалга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ошириш</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тартиби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Ўзбекистон</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Республикаси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Вазирлар</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Маҳкамаси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томонидан</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белгиланади</a:t>
            </a:r>
            <a:r>
              <a:rPr lang="ru-RU" sz="2200" dirty="0">
                <a:latin typeface="Arial" panose="020B0604020202020204" pitchFamily="34" charset="0"/>
                <a:cs typeface="Arial" panose="020B0604020202020204" pitchFamily="34" charset="0"/>
              </a:rPr>
              <a:t>.</a:t>
            </a:r>
            <a:br>
              <a:rPr lang="ru-RU" sz="2200" dirty="0">
                <a:latin typeface="Arial" panose="020B0604020202020204" pitchFamily="34" charset="0"/>
                <a:cs typeface="Arial" panose="020B0604020202020204" pitchFamily="34" charset="0"/>
              </a:rPr>
            </a:br>
            <a:r>
              <a:rPr lang="ru-RU" sz="2200" dirty="0" err="1">
                <a:latin typeface="Arial" panose="020B0604020202020204" pitchFamily="34" charset="0"/>
                <a:cs typeface="Arial" panose="020B0604020202020204" pitchFamily="34" charset="0"/>
              </a:rPr>
              <a:t>Мажбурий</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суғурта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шартномаси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оммавий</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шартнома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ҳисобланади</a:t>
            </a:r>
            <a:r>
              <a:rPr lang="ru-RU" sz="2200" dirty="0">
                <a:latin typeface="Arial" panose="020B0604020202020204" pitchFamily="34" charset="0"/>
                <a:cs typeface="Arial" panose="020B0604020202020204" pitchFamily="34" charset="0"/>
              </a:rPr>
              <a:t>.</a:t>
            </a:r>
          </a:p>
        </p:txBody>
      </p:sp>
      <p:sp>
        <p:nvSpPr>
          <p:cNvPr id="24" name="Заголовок 1"/>
          <p:cNvSpPr txBox="1"/>
          <p:nvPr/>
        </p:nvSpPr>
        <p:spPr>
          <a:xfrm>
            <a:off x="789819" y="4461744"/>
            <a:ext cx="10515599" cy="19915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361950" algn="just">
              <a:lnSpc>
                <a:spcPct val="100000"/>
              </a:lnSpc>
              <a:buFont typeface="Wingdings" panose="05000000000000000000" pitchFamily="2" charset="2"/>
              <a:buNone/>
              <a:defRPr/>
            </a:pPr>
            <a:r>
              <a:rPr lang="ru-RU" sz="2200" b="1" dirty="0" err="1">
                <a:solidFill>
                  <a:srgbClr val="C00000"/>
                </a:solidFill>
                <a:latin typeface="Arial" panose="020B0604020202020204" pitchFamily="34" charset="0"/>
                <a:cs typeface="Arial" panose="020B0604020202020204" pitchFamily="34" charset="0"/>
              </a:rPr>
              <a:t>Ихтиёрий</a:t>
            </a:r>
            <a:r>
              <a:rPr lang="ru-RU" sz="2200" b="1" dirty="0">
                <a:solidFill>
                  <a:srgbClr val="C00000"/>
                </a:solidFill>
                <a:latin typeface="Arial" panose="020B0604020202020204" pitchFamily="34" charset="0"/>
                <a:cs typeface="Arial" panose="020B0604020202020204" pitchFamily="34" charset="0"/>
              </a:rPr>
              <a:t> </a:t>
            </a:r>
            <a:r>
              <a:rPr lang="ru-RU" sz="2200" b="1" dirty="0" err="1">
                <a:solidFill>
                  <a:srgbClr val="C00000"/>
                </a:solidFill>
                <a:latin typeface="Arial" panose="020B0604020202020204" pitchFamily="34" charset="0"/>
                <a:cs typeface="Arial" panose="020B0604020202020204" pitchFamily="34" charset="0"/>
              </a:rPr>
              <a:t>суғурта</a:t>
            </a:r>
            <a:r>
              <a:rPr lang="ru-RU" sz="2200" dirty="0">
                <a:solidFill>
                  <a:srgbClr val="C00000"/>
                </a:solidFill>
                <a:latin typeface="Arial" panose="020B0604020202020204" pitchFamily="34" charset="0"/>
                <a:cs typeface="Arial" panose="020B0604020202020204" pitchFamily="34" charset="0"/>
              </a:rPr>
              <a:t>,</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бу</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суғурта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шартномаси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иштирокчиларининг</a:t>
            </a:r>
            <a:r>
              <a:rPr lang="ru-RU" sz="2200" dirty="0">
                <a:latin typeface="Arial" panose="020B0604020202020204" pitchFamily="34" charset="0"/>
                <a:cs typeface="Arial" panose="020B0604020202020204" pitchFamily="34" charset="0"/>
              </a:rPr>
              <a:t> - </a:t>
            </a:r>
            <a:r>
              <a:rPr lang="ru-RU" sz="2200" dirty="0" err="1">
                <a:latin typeface="Arial" panose="020B0604020202020204" pitchFamily="34" charset="0"/>
                <a:cs typeface="Arial" panose="020B0604020202020204" pitchFamily="34" charset="0"/>
              </a:rPr>
              <a:t>суғурта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қилдирувчи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ва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суғурталовчининг</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ҳуқуқ</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ва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мажбуриятлари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ҳамда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хоҳиш-иродасини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фақатгина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эркин</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ифода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этиши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натижасида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юзага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келиши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ҳисобланади</a:t>
            </a:r>
            <a:r>
              <a:rPr lang="ru-RU" sz="2200" dirty="0">
                <a:latin typeface="Arial" panose="020B0604020202020204" pitchFamily="34" charset="0"/>
                <a:cs typeface="Arial" panose="020B0604020202020204" pitchFamily="34" charset="0"/>
              </a:rPr>
              <a:t>.</a:t>
            </a:r>
          </a:p>
        </p:txBody>
      </p:sp>
      <p:pic>
        <p:nvPicPr>
          <p:cNvPr id="3" name="Рисунок 18"/>
          <p:cNvPicPr>
            <a:picLocks noGrp="1" noChangeAspect="1"/>
          </p:cNvPicPr>
          <p:nvPr>
            <p:ph idx="1"/>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2783" y="579239"/>
            <a:ext cx="1927860" cy="1927860"/>
          </a:xfrm>
          <a:prstGeom prst="rect">
            <a:avLst/>
          </a:prstGeom>
        </p:spPr>
      </p:pic>
      <p:sp>
        <p:nvSpPr>
          <p:cNvPr id="25" name="TextBox 24">
            <a:extLst>
              <a:ext uri="{FF2B5EF4-FFF2-40B4-BE49-F238E27FC236}">
                <a16:creationId xmlns:a16="http://schemas.microsoft.com/office/drawing/2014/main" id="{48BB2930-28BB-44F1-A795-D8D776B3CC71}"/>
              </a:ext>
            </a:extLst>
          </p:cNvPr>
          <p:cNvSpPr txBox="1"/>
          <p:nvPr/>
        </p:nvSpPr>
        <p:spPr>
          <a:xfrm>
            <a:off x="11684638" y="6411528"/>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27</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0" y="0"/>
            <a:ext cx="12192000" cy="6858000"/>
            <a:chOff x="0" y="0"/>
            <a:chExt cx="12192000" cy="6858000"/>
          </a:xfrm>
        </p:grpSpPr>
        <p:grpSp>
          <p:nvGrpSpPr>
            <p:cNvPr id="15" name="Group 9"/>
            <p:cNvGrpSpPr/>
            <p:nvPr/>
          </p:nvGrpSpPr>
          <p:grpSpPr>
            <a:xfrm rot="5400000">
              <a:off x="8701000" y="3367000"/>
              <a:ext cx="124000" cy="6858000"/>
              <a:chOff x="0" y="0"/>
              <a:chExt cx="248000" cy="13716000"/>
            </a:xfrm>
          </p:grpSpPr>
          <p:sp>
            <p:nvSpPr>
              <p:cNvPr id="23"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6" name="Group 11"/>
            <p:cNvGrpSpPr/>
            <p:nvPr/>
          </p:nvGrpSpPr>
          <p:grpSpPr>
            <a:xfrm rot="5400000">
              <a:off x="5954300" y="5600400"/>
              <a:ext cx="124000" cy="2302800"/>
              <a:chOff x="0" y="0"/>
              <a:chExt cx="248000" cy="4605600"/>
            </a:xfrm>
          </p:grpSpPr>
          <p:sp>
            <p:nvSpPr>
              <p:cNvPr id="22"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7" name="Group 13"/>
            <p:cNvGrpSpPr/>
            <p:nvPr/>
          </p:nvGrpSpPr>
          <p:grpSpPr>
            <a:xfrm>
              <a:off x="0" y="0"/>
              <a:ext cx="4670400" cy="203600"/>
              <a:chOff x="0" y="0"/>
              <a:chExt cx="9340800" cy="407200"/>
            </a:xfrm>
          </p:grpSpPr>
          <p:sp>
            <p:nvSpPr>
              <p:cNvPr id="21"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8" name="Group 15"/>
            <p:cNvGrpSpPr/>
            <p:nvPr/>
          </p:nvGrpSpPr>
          <p:grpSpPr>
            <a:xfrm>
              <a:off x="0" y="101800"/>
              <a:ext cx="2343200" cy="203600"/>
              <a:chOff x="0" y="0"/>
              <a:chExt cx="4686400" cy="407200"/>
            </a:xfrm>
          </p:grpSpPr>
          <p:sp>
            <p:nvSpPr>
              <p:cNvPr id="20"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9" name="Рисунок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
        <p:nvSpPr>
          <p:cNvPr id="25" name="TextBox 2">
            <a:extLst>
              <a:ext uri="{FF2B5EF4-FFF2-40B4-BE49-F238E27FC236}">
                <a16:creationId xmlns:a16="http://schemas.microsoft.com/office/drawing/2014/main" id="{DBB6B43D-8F9C-0F60-5412-7238EEA9335F}"/>
              </a:ext>
            </a:extLst>
          </p:cNvPr>
          <p:cNvSpPr txBox="1"/>
          <p:nvPr/>
        </p:nvSpPr>
        <p:spPr>
          <a:xfrm>
            <a:off x="0" y="387489"/>
            <a:ext cx="9548673"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u-RU" b="1" dirty="0">
                <a:solidFill>
                  <a:srgbClr val="C00000"/>
                </a:solidFill>
                <a:latin typeface="Arial" pitchFamily="34" charset="0"/>
                <a:cs typeface="Arial" pitchFamily="34" charset="0"/>
              </a:rPr>
              <a:t>«ЎЗБЕКИНВЕСТ» ЭИСК АЖ ТОМОНИДАН МАЖБУРИЙ СУҒУРТА ТУРЛАРИ БЎЙИЧА ЙИҒИЛГАН СУҒУРТА МУКОФОТЛАРИ ТЎҒРИСИДА МАЪЛУМОТЛАР (</a:t>
            </a:r>
            <a:r>
              <a:rPr lang="ru-RU" b="1" dirty="0" err="1">
                <a:solidFill>
                  <a:srgbClr val="C00000"/>
                </a:solidFill>
                <a:latin typeface="Arial" pitchFamily="34" charset="0"/>
                <a:cs typeface="Arial" pitchFamily="34" charset="0"/>
              </a:rPr>
              <a:t>минг</a:t>
            </a:r>
            <a:r>
              <a:rPr lang="ru-RU" b="1" dirty="0">
                <a:solidFill>
                  <a:srgbClr val="C00000"/>
                </a:solidFill>
                <a:latin typeface="Arial" pitchFamily="34" charset="0"/>
                <a:cs typeface="Arial" pitchFamily="34" charset="0"/>
              </a:rPr>
              <a:t> </a:t>
            </a:r>
            <a:r>
              <a:rPr lang="ru-RU" b="1" dirty="0" err="1">
                <a:solidFill>
                  <a:srgbClr val="C00000"/>
                </a:solidFill>
                <a:latin typeface="Arial" pitchFamily="34" charset="0"/>
                <a:cs typeface="Arial" pitchFamily="34" charset="0"/>
              </a:rPr>
              <a:t>сўмда</a:t>
            </a:r>
            <a:r>
              <a:rPr lang="ru-RU" b="1" dirty="0">
                <a:solidFill>
                  <a:srgbClr val="C00000"/>
                </a:solidFill>
                <a:latin typeface="Arial" pitchFamily="34" charset="0"/>
                <a:cs typeface="Arial" pitchFamily="34" charset="0"/>
              </a:rPr>
              <a:t>)</a:t>
            </a:r>
            <a:endParaRPr lang="ru-RU" b="1" dirty="0">
              <a:solidFill>
                <a:srgbClr val="C00000"/>
              </a:solidFill>
            </a:endParaRPr>
          </a:p>
        </p:txBody>
      </p:sp>
      <p:graphicFrame>
        <p:nvGraphicFramePr>
          <p:cNvPr id="26" name="Таблица 25">
            <a:extLst>
              <a:ext uri="{FF2B5EF4-FFF2-40B4-BE49-F238E27FC236}">
                <a16:creationId xmlns:a16="http://schemas.microsoft.com/office/drawing/2014/main" id="{DADB5D2D-7B27-45A5-9466-331BC6C829DB}"/>
              </a:ext>
            </a:extLst>
          </p:cNvPr>
          <p:cNvGraphicFramePr>
            <a:graphicFrameLocks noGrp="1"/>
          </p:cNvGraphicFramePr>
          <p:nvPr>
            <p:extLst>
              <p:ext uri="{D42A27DB-BD31-4B8C-83A1-F6EECF244321}">
                <p14:modId xmlns:p14="http://schemas.microsoft.com/office/powerpoint/2010/main" val="3592134788"/>
              </p:ext>
            </p:extLst>
          </p:nvPr>
        </p:nvGraphicFramePr>
        <p:xfrm>
          <a:off x="214730" y="1146426"/>
          <a:ext cx="11773138" cy="5396987"/>
        </p:xfrm>
        <a:graphic>
          <a:graphicData uri="http://schemas.openxmlformats.org/drawingml/2006/table">
            <a:tbl>
              <a:tblPr/>
              <a:tblGrid>
                <a:gridCol w="2518056">
                  <a:extLst>
                    <a:ext uri="{9D8B030D-6E8A-4147-A177-3AD203B41FA5}">
                      <a16:colId xmlns:a16="http://schemas.microsoft.com/office/drawing/2014/main" val="2676793040"/>
                    </a:ext>
                  </a:extLst>
                </a:gridCol>
                <a:gridCol w="3654588">
                  <a:extLst>
                    <a:ext uri="{9D8B030D-6E8A-4147-A177-3AD203B41FA5}">
                      <a16:colId xmlns:a16="http://schemas.microsoft.com/office/drawing/2014/main" val="2340430294"/>
                    </a:ext>
                  </a:extLst>
                </a:gridCol>
                <a:gridCol w="1667397">
                  <a:extLst>
                    <a:ext uri="{9D8B030D-6E8A-4147-A177-3AD203B41FA5}">
                      <a16:colId xmlns:a16="http://schemas.microsoft.com/office/drawing/2014/main" val="478317494"/>
                    </a:ext>
                  </a:extLst>
                </a:gridCol>
                <a:gridCol w="1422192">
                  <a:extLst>
                    <a:ext uri="{9D8B030D-6E8A-4147-A177-3AD203B41FA5}">
                      <a16:colId xmlns:a16="http://schemas.microsoft.com/office/drawing/2014/main" val="783307928"/>
                    </a:ext>
                  </a:extLst>
                </a:gridCol>
                <a:gridCol w="1425461">
                  <a:extLst>
                    <a:ext uri="{9D8B030D-6E8A-4147-A177-3AD203B41FA5}">
                      <a16:colId xmlns:a16="http://schemas.microsoft.com/office/drawing/2014/main" val="3981088341"/>
                    </a:ext>
                  </a:extLst>
                </a:gridCol>
                <a:gridCol w="1085444">
                  <a:extLst>
                    <a:ext uri="{9D8B030D-6E8A-4147-A177-3AD203B41FA5}">
                      <a16:colId xmlns:a16="http://schemas.microsoft.com/office/drawing/2014/main" val="1835856996"/>
                    </a:ext>
                  </a:extLst>
                </a:gridCol>
              </a:tblGrid>
              <a:tr h="206279">
                <a:tc rowSpan="2">
                  <a:txBody>
                    <a:bodyPr/>
                    <a:lstStyle/>
                    <a:p>
                      <a:pPr algn="ctr" fontAlgn="ctr"/>
                      <a:r>
                        <a:rPr lang="ru-RU" sz="1400" b="1" i="0" u="none" strike="noStrike" dirty="0" err="1">
                          <a:solidFill>
                            <a:srgbClr val="000000"/>
                          </a:solidFill>
                          <a:effectLst/>
                          <a:latin typeface="Arial" panose="020B0604020202020204" pitchFamily="34" charset="0"/>
                        </a:rPr>
                        <a:t>Жами</a:t>
                      </a:r>
                      <a:r>
                        <a:rPr lang="ru-RU" sz="1400" b="1" i="0" u="none" strike="noStrike" dirty="0">
                          <a:solidFill>
                            <a:srgbClr val="000000"/>
                          </a:solidFill>
                          <a:effectLst/>
                          <a:latin typeface="Arial" panose="020B0604020202020204" pitchFamily="34" charset="0"/>
                        </a:rPr>
                        <a:t> </a:t>
                      </a:r>
                      <a:r>
                        <a:rPr lang="ru-RU" sz="1400" b="1" i="0" u="none" strike="noStrike" dirty="0" err="1">
                          <a:solidFill>
                            <a:srgbClr val="000000"/>
                          </a:solidFill>
                          <a:effectLst/>
                          <a:latin typeface="Arial" panose="020B0604020202020204" pitchFamily="34" charset="0"/>
                        </a:rPr>
                        <a:t>йиғилган</a:t>
                      </a:r>
                      <a:r>
                        <a:rPr lang="ru-RU" sz="1400" b="1" i="0" u="none" strike="noStrike" dirty="0">
                          <a:solidFill>
                            <a:srgbClr val="000000"/>
                          </a:solidFill>
                          <a:effectLst/>
                          <a:latin typeface="Arial" panose="020B0604020202020204" pitchFamily="34" charset="0"/>
                        </a:rPr>
                        <a:t> </a:t>
                      </a:r>
                      <a:r>
                        <a:rPr lang="ru-RU" sz="1400" b="1" i="0" u="none" strike="noStrike" dirty="0" err="1">
                          <a:solidFill>
                            <a:srgbClr val="000000"/>
                          </a:solidFill>
                          <a:effectLst/>
                          <a:latin typeface="Arial" panose="020B0604020202020204" pitchFamily="34" charset="0"/>
                        </a:rPr>
                        <a:t>суғурта</a:t>
                      </a:r>
                      <a:r>
                        <a:rPr lang="ru-RU" sz="1400" b="1" i="0" u="none" strike="noStrike" dirty="0">
                          <a:solidFill>
                            <a:srgbClr val="000000"/>
                          </a:solidFill>
                          <a:effectLst/>
                          <a:latin typeface="Arial" panose="020B0604020202020204" pitchFamily="34" charset="0"/>
                        </a:rPr>
                        <a:t> </a:t>
                      </a:r>
                      <a:r>
                        <a:rPr lang="ru-RU" sz="1400" b="1" i="0" u="none" strike="noStrike" dirty="0" err="1">
                          <a:solidFill>
                            <a:srgbClr val="000000"/>
                          </a:solidFill>
                          <a:effectLst/>
                          <a:latin typeface="Arial" panose="020B0604020202020204" pitchFamily="34" charset="0"/>
                        </a:rPr>
                        <a:t>мукофоти</a:t>
                      </a:r>
                      <a:r>
                        <a:rPr lang="ru-RU" sz="1400" b="1" i="0" u="none" strike="noStrike" dirty="0">
                          <a:solidFill>
                            <a:srgbClr val="000000"/>
                          </a:solidFill>
                          <a:effectLst/>
                          <a:latin typeface="Arial" panose="020B0604020202020204" pitchFamily="34" charset="0"/>
                        </a:rPr>
                        <a:t> (2023 </a:t>
                      </a:r>
                      <a:r>
                        <a:rPr lang="ru-RU" sz="1400" b="1" i="0" u="none" strike="noStrike" dirty="0" err="1">
                          <a:solidFill>
                            <a:srgbClr val="000000"/>
                          </a:solidFill>
                          <a:effectLst/>
                          <a:latin typeface="Arial" panose="020B0604020202020204" pitchFamily="34" charset="0"/>
                        </a:rPr>
                        <a:t>йил</a:t>
                      </a:r>
                      <a:r>
                        <a:rPr lang="ru-RU" sz="1400" b="1" i="0" u="none" strike="noStrike" dirty="0">
                          <a:solidFill>
                            <a:srgbClr val="000000"/>
                          </a:solidFill>
                          <a:effectLst/>
                          <a:latin typeface="Arial" panose="020B0604020202020204" pitchFamily="34" charset="0"/>
                        </a:rPr>
                        <a:t>)</a:t>
                      </a:r>
                    </a:p>
                  </a:txBody>
                  <a:tcPr marL="7436" marR="7436" marT="74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ru-RU" sz="1050" b="1" i="0" u="none" strike="noStrike" dirty="0" err="1">
                          <a:solidFill>
                            <a:srgbClr val="000000"/>
                          </a:solidFill>
                          <a:effectLst/>
                          <a:latin typeface="Arial" panose="020B0604020202020204" pitchFamily="34" charset="0"/>
                        </a:rPr>
                        <a:t>Мажбурий</a:t>
                      </a:r>
                      <a:r>
                        <a:rPr lang="ru-RU" sz="1050" b="1" i="0" u="none" strike="noStrike" dirty="0">
                          <a:solidFill>
                            <a:srgbClr val="000000"/>
                          </a:solidFill>
                          <a:effectLst/>
                          <a:latin typeface="Arial" panose="020B0604020202020204" pitchFamily="34" charset="0"/>
                        </a:rPr>
                        <a:t> </a:t>
                      </a:r>
                      <a:r>
                        <a:rPr lang="ru-RU" sz="1050" b="1" i="0" u="none" strike="noStrike" dirty="0" err="1">
                          <a:solidFill>
                            <a:srgbClr val="000000"/>
                          </a:solidFill>
                          <a:effectLst/>
                          <a:latin typeface="Arial" panose="020B0604020202020204" pitchFamily="34" charset="0"/>
                        </a:rPr>
                        <a:t>суғурта</a:t>
                      </a:r>
                      <a:r>
                        <a:rPr lang="ru-RU" sz="1050" b="1" i="0" u="none" strike="noStrike" dirty="0">
                          <a:solidFill>
                            <a:srgbClr val="000000"/>
                          </a:solidFill>
                          <a:effectLst/>
                          <a:latin typeface="Arial" panose="020B0604020202020204" pitchFamily="34" charset="0"/>
                        </a:rPr>
                        <a:t> </a:t>
                      </a:r>
                      <a:r>
                        <a:rPr lang="ru-RU" sz="1050" b="1" i="0" u="none" strike="noStrike" dirty="0" err="1">
                          <a:solidFill>
                            <a:srgbClr val="000000"/>
                          </a:solidFill>
                          <a:effectLst/>
                          <a:latin typeface="Arial" panose="020B0604020202020204" pitchFamily="34" charset="0"/>
                        </a:rPr>
                        <a:t>турлари</a:t>
                      </a:r>
                      <a:endParaRPr lang="ru-RU" sz="1050" b="1" i="0" u="none" strike="noStrike" dirty="0">
                        <a:solidFill>
                          <a:srgbClr val="000000"/>
                        </a:solidFill>
                        <a:effectLst/>
                        <a:latin typeface="Arial" panose="020B0604020202020204" pitchFamily="34" charset="0"/>
                      </a:endParaRP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ru-RU" sz="1050" b="1" i="0" u="none" strike="noStrike">
                          <a:solidFill>
                            <a:srgbClr val="000000"/>
                          </a:solidFill>
                          <a:effectLst/>
                          <a:latin typeface="Arial" panose="020B0604020202020204" pitchFamily="34" charset="0"/>
                        </a:rPr>
                        <a:t>Суғурта мукофоти</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ctr"/>
                      <a:r>
                        <a:rPr lang="ru-RU" sz="1050" b="1" i="0" u="none" strike="noStrike">
                          <a:solidFill>
                            <a:srgbClr val="000000"/>
                          </a:solidFill>
                          <a:effectLst/>
                          <a:latin typeface="Arial" panose="020B0604020202020204" pitchFamily="34" charset="0"/>
                        </a:rPr>
                        <a:t>Жами</a:t>
                      </a:r>
                    </a:p>
                  </a:txBody>
                  <a:tcPr marL="7436" marR="7436" marT="74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ru-RU" sz="1050" b="1" i="0" u="none" strike="noStrike">
                          <a:solidFill>
                            <a:srgbClr val="000000"/>
                          </a:solidFill>
                          <a:effectLst/>
                          <a:latin typeface="Arial" panose="020B0604020202020204" pitchFamily="34" charset="0"/>
                        </a:rPr>
                        <a:t>Улуши, % да</a:t>
                      </a:r>
                    </a:p>
                  </a:txBody>
                  <a:tcPr marL="7436" marR="7436" marT="7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014457"/>
                  </a:ext>
                </a:extLst>
              </a:tr>
              <a:tr h="434706">
                <a:tc vMerge="1">
                  <a:txBody>
                    <a:bodyPr/>
                    <a:lstStyle/>
                    <a:p>
                      <a:endParaRPr lang="ru-RU"/>
                    </a:p>
                  </a:txBody>
                  <a:tcPr/>
                </a:tc>
                <a:tc vMerge="1">
                  <a:txBody>
                    <a:bodyPr/>
                    <a:lstStyle/>
                    <a:p>
                      <a:endParaRPr lang="ru-RU"/>
                    </a:p>
                  </a:txBody>
                  <a:tcPr/>
                </a:tc>
                <a:tc>
                  <a:txBody>
                    <a:bodyPr/>
                    <a:lstStyle/>
                    <a:p>
                      <a:pPr algn="ctr" fontAlgn="ctr"/>
                      <a:r>
                        <a:rPr lang="ru-RU" sz="1050" b="1" i="0" u="none" strike="noStrike" dirty="0" err="1">
                          <a:solidFill>
                            <a:srgbClr val="000000"/>
                          </a:solidFill>
                          <a:effectLst/>
                          <a:latin typeface="Arial" panose="020B0604020202020204" pitchFamily="34" charset="0"/>
                        </a:rPr>
                        <a:t>Жисмоний</a:t>
                      </a:r>
                      <a:r>
                        <a:rPr lang="ru-RU" sz="1050" b="1" i="0" u="none" strike="noStrike" dirty="0">
                          <a:solidFill>
                            <a:srgbClr val="000000"/>
                          </a:solidFill>
                          <a:effectLst/>
                          <a:latin typeface="Arial" panose="020B0604020202020204" pitchFamily="34" charset="0"/>
                        </a:rPr>
                        <a:t> </a:t>
                      </a:r>
                      <a:r>
                        <a:rPr lang="ru-RU" sz="1050" b="1" i="0" u="none" strike="noStrike" dirty="0" err="1">
                          <a:solidFill>
                            <a:srgbClr val="000000"/>
                          </a:solidFill>
                          <a:effectLst/>
                          <a:latin typeface="Arial" panose="020B0604020202020204" pitchFamily="34" charset="0"/>
                        </a:rPr>
                        <a:t>шахслар</a:t>
                      </a:r>
                      <a:endParaRPr lang="ru-RU" sz="1050" b="1" i="0" u="none" strike="noStrike" dirty="0">
                        <a:solidFill>
                          <a:srgbClr val="000000"/>
                        </a:solidFill>
                        <a:effectLst/>
                        <a:latin typeface="Arial" panose="020B0604020202020204" pitchFamily="34" charset="0"/>
                      </a:endParaRP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1" i="0" u="none" strike="noStrike" dirty="0" err="1">
                          <a:solidFill>
                            <a:srgbClr val="000000"/>
                          </a:solidFill>
                          <a:effectLst/>
                          <a:latin typeface="Arial" panose="020B0604020202020204" pitchFamily="34" charset="0"/>
                        </a:rPr>
                        <a:t>Юридик</a:t>
                      </a:r>
                      <a:r>
                        <a:rPr lang="ru-RU" sz="1050" b="1" i="0" u="none" strike="noStrike" dirty="0">
                          <a:solidFill>
                            <a:srgbClr val="000000"/>
                          </a:solidFill>
                          <a:effectLst/>
                          <a:latin typeface="Arial" panose="020B0604020202020204" pitchFamily="34" charset="0"/>
                        </a:rPr>
                        <a:t> </a:t>
                      </a:r>
                      <a:r>
                        <a:rPr lang="ru-RU" sz="1050" b="1" i="0" u="none" strike="noStrike" dirty="0" err="1">
                          <a:solidFill>
                            <a:srgbClr val="000000"/>
                          </a:solidFill>
                          <a:effectLst/>
                          <a:latin typeface="Arial" panose="020B0604020202020204" pitchFamily="34" charset="0"/>
                        </a:rPr>
                        <a:t>шахслар</a:t>
                      </a:r>
                      <a:endParaRPr lang="ru-RU" sz="1050" b="1" i="0" u="none" strike="noStrike" dirty="0">
                        <a:solidFill>
                          <a:srgbClr val="000000"/>
                        </a:solidFill>
                        <a:effectLst/>
                        <a:latin typeface="Arial" panose="020B0604020202020204" pitchFamily="34" charset="0"/>
                      </a:endParaRP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709329"/>
                  </a:ext>
                </a:extLst>
              </a:tr>
              <a:tr h="558906">
                <a:tc rowSpan="11">
                  <a:txBody>
                    <a:bodyPr/>
                    <a:lstStyle/>
                    <a:p>
                      <a:pPr algn="ctr" fontAlgn="ctr"/>
                      <a:r>
                        <a:rPr lang="ru-RU" sz="1600" b="1" i="0" u="none" strike="noStrike" dirty="0">
                          <a:solidFill>
                            <a:srgbClr val="000000"/>
                          </a:solidFill>
                          <a:effectLst/>
                          <a:latin typeface="Arial" panose="020B0604020202020204" pitchFamily="34" charset="0"/>
                        </a:rPr>
                        <a:t>1 233 859 745,06   </a:t>
                      </a:r>
                    </a:p>
                  </a:txBody>
                  <a:tcPr marL="7436" marR="7436" marT="74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Arial" panose="020B0604020202020204" pitchFamily="34" charset="0"/>
                        </a:rPr>
                        <a:t>Транспорт </a:t>
                      </a:r>
                      <a:r>
                        <a:rPr lang="ru-RU" sz="1100" b="0" i="0" u="none" strike="noStrike" dirty="0" err="1">
                          <a:solidFill>
                            <a:srgbClr val="000000"/>
                          </a:solidFill>
                          <a:effectLst/>
                          <a:latin typeface="Arial" panose="020B0604020202020204" pitchFamily="34" charset="0"/>
                        </a:rPr>
                        <a:t>воситалари</a:t>
                      </a:r>
                      <a:r>
                        <a:rPr lang="ru-RU" sz="1100" b="0" i="0" u="none" strike="noStrike" dirty="0">
                          <a:solidFill>
                            <a:srgbClr val="000000"/>
                          </a:solidFill>
                          <a:effectLst/>
                          <a:latin typeface="Arial" panose="020B0604020202020204" pitchFamily="34" charset="0"/>
                        </a:rPr>
                        <a:t> </a:t>
                      </a:r>
                      <a:r>
                        <a:rPr lang="ru-RU" sz="1100" b="0" i="0" u="none" strike="noStrike" dirty="0" err="1">
                          <a:solidFill>
                            <a:srgbClr val="000000"/>
                          </a:solidFill>
                          <a:effectLst/>
                          <a:latin typeface="Arial" panose="020B0604020202020204" pitchFamily="34" charset="0"/>
                        </a:rPr>
                        <a:t>эгаларининг</a:t>
                      </a:r>
                      <a:r>
                        <a:rPr lang="ru-RU" sz="1100" b="0" i="0" u="none" strike="noStrike" dirty="0">
                          <a:solidFill>
                            <a:srgbClr val="000000"/>
                          </a:solidFill>
                          <a:effectLst/>
                          <a:latin typeface="Arial" panose="020B0604020202020204" pitchFamily="34" charset="0"/>
                        </a:rPr>
                        <a:t> </a:t>
                      </a:r>
                      <a:r>
                        <a:rPr lang="ru-RU" sz="1100" b="0" i="0" u="none" strike="noStrike" dirty="0" err="1">
                          <a:solidFill>
                            <a:srgbClr val="000000"/>
                          </a:solidFill>
                          <a:effectLst/>
                          <a:latin typeface="Arial" panose="020B0604020202020204" pitchFamily="34" charset="0"/>
                        </a:rPr>
                        <a:t>фуқаролик</a:t>
                      </a:r>
                      <a:r>
                        <a:rPr lang="ru-RU" sz="1100" b="0" i="0" u="none" strike="noStrike" dirty="0">
                          <a:solidFill>
                            <a:srgbClr val="000000"/>
                          </a:solidFill>
                          <a:effectLst/>
                          <a:latin typeface="Arial" panose="020B0604020202020204" pitchFamily="34" charset="0"/>
                        </a:rPr>
                        <a:t> </a:t>
                      </a:r>
                      <a:r>
                        <a:rPr lang="ru-RU" sz="1100" b="0" i="0" u="none" strike="noStrike" dirty="0" err="1">
                          <a:solidFill>
                            <a:srgbClr val="000000"/>
                          </a:solidFill>
                          <a:effectLst/>
                          <a:latin typeface="Arial" panose="020B0604020202020204" pitchFamily="34" charset="0"/>
                        </a:rPr>
                        <a:t>жавобгарлигини</a:t>
                      </a:r>
                      <a:r>
                        <a:rPr lang="ru-RU" sz="1100" b="0" i="0" u="none" strike="noStrike" dirty="0">
                          <a:solidFill>
                            <a:srgbClr val="000000"/>
                          </a:solidFill>
                          <a:effectLst/>
                          <a:latin typeface="Arial" panose="020B0604020202020204" pitchFamily="34" charset="0"/>
                        </a:rPr>
                        <a:t> </a:t>
                      </a:r>
                      <a:r>
                        <a:rPr lang="ru-RU" sz="1100" b="0" i="0" u="none" strike="noStrike" dirty="0" err="1">
                          <a:solidFill>
                            <a:srgbClr val="000000"/>
                          </a:solidFill>
                          <a:effectLst/>
                          <a:latin typeface="Arial" panose="020B0604020202020204" pitchFamily="34" charset="0"/>
                        </a:rPr>
                        <a:t>мажбурий</a:t>
                      </a:r>
                      <a:r>
                        <a:rPr lang="ru-RU" sz="1100" b="0" i="0" u="none" strike="noStrike" dirty="0">
                          <a:solidFill>
                            <a:srgbClr val="000000"/>
                          </a:solidFill>
                          <a:effectLst/>
                          <a:latin typeface="Arial" panose="020B0604020202020204" pitchFamily="34" charset="0"/>
                        </a:rPr>
                        <a:t> </a:t>
                      </a:r>
                      <a:r>
                        <a:rPr lang="ru-RU" sz="1100" b="0" i="0" u="none" strike="noStrike" dirty="0" err="1">
                          <a:solidFill>
                            <a:srgbClr val="000000"/>
                          </a:solidFill>
                          <a:effectLst/>
                          <a:latin typeface="Arial" panose="020B0604020202020204" pitchFamily="34" charset="0"/>
                        </a:rPr>
                        <a:t>суғурталаш</a:t>
                      </a:r>
                      <a:endParaRPr lang="ru-RU" sz="1100" b="0" i="0" u="none" strike="noStrike" dirty="0">
                        <a:solidFill>
                          <a:srgbClr val="000000"/>
                        </a:solidFill>
                        <a:effectLst/>
                        <a:latin typeface="Arial" panose="020B0604020202020204" pitchFamily="34" charset="0"/>
                      </a:endParaRP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anose="020B0604020202020204" pitchFamily="34" charset="0"/>
                        </a:rPr>
                        <a:t>            37 153 398,92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anose="020B0604020202020204" pitchFamily="34" charset="0"/>
                        </a:rPr>
                        <a:t>        4 370 059,62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Arial" panose="020B0604020202020204" pitchFamily="34" charset="0"/>
                        </a:rPr>
                        <a:t>      41 523 458,53   </a:t>
                      </a:r>
                    </a:p>
                  </a:txBody>
                  <a:tcPr marL="7436" marR="7436" marT="74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Arial" panose="020B0604020202020204" pitchFamily="34" charset="0"/>
                        </a:rPr>
                        <a:t>0,3%</a:t>
                      </a:r>
                    </a:p>
                  </a:txBody>
                  <a:tcPr marL="7436" marR="7436" marT="7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089766"/>
                  </a:ext>
                </a:extLst>
              </a:tr>
              <a:tr h="389472">
                <a:tc vMerge="1">
                  <a:txBody>
                    <a:bodyPr/>
                    <a:lstStyle/>
                    <a:p>
                      <a:endParaRPr lang="ru-RU"/>
                    </a:p>
                  </a:txBody>
                  <a:tcPr/>
                </a:tc>
                <a:tc>
                  <a:txBody>
                    <a:bodyPr/>
                    <a:lstStyle/>
                    <a:p>
                      <a:pPr algn="l" fontAlgn="ctr"/>
                      <a:r>
                        <a:rPr lang="ru-RU" sz="1100" b="0" i="0" u="none" strike="noStrike">
                          <a:solidFill>
                            <a:srgbClr val="000000"/>
                          </a:solidFill>
                          <a:effectLst/>
                          <a:latin typeface="Arial" panose="020B0604020202020204" pitchFamily="34" charset="0"/>
                        </a:rPr>
                        <a:t>Иш берувчининг фуқаролик жавобгарлигини мажбурий суғурталаш</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anose="020B0604020202020204" pitchFamily="34" charset="0"/>
                        </a:rPr>
                        <a:t>                                  -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anose="020B0604020202020204" pitchFamily="34" charset="0"/>
                        </a:rPr>
                        <a:t>      26 792 823,39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Arial" panose="020B0604020202020204" pitchFamily="34" charset="0"/>
                        </a:rPr>
                        <a:t>      26 792 823,39   </a:t>
                      </a:r>
                    </a:p>
                  </a:txBody>
                  <a:tcPr marL="7436" marR="7436" marT="74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Arial" panose="020B0604020202020204" pitchFamily="34" charset="0"/>
                        </a:rPr>
                        <a:t>2,0%</a:t>
                      </a:r>
                    </a:p>
                  </a:txBody>
                  <a:tcPr marL="7436" marR="7436" marT="7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864441"/>
                  </a:ext>
                </a:extLst>
              </a:tr>
              <a:tr h="394706">
                <a:tc vMerge="1">
                  <a:txBody>
                    <a:bodyPr/>
                    <a:lstStyle/>
                    <a:p>
                      <a:endParaRPr lang="ru-RU"/>
                    </a:p>
                  </a:txBody>
                  <a:tcPr/>
                </a:tc>
                <a:tc>
                  <a:txBody>
                    <a:bodyPr/>
                    <a:lstStyle/>
                    <a:p>
                      <a:pPr algn="l" fontAlgn="ctr"/>
                      <a:r>
                        <a:rPr lang="ru-RU" sz="1100" b="0" i="0" u="none" strike="noStrike">
                          <a:solidFill>
                            <a:srgbClr val="000000"/>
                          </a:solidFill>
                          <a:effectLst/>
                          <a:latin typeface="Arial" panose="020B0604020202020204" pitchFamily="34" charset="0"/>
                        </a:rPr>
                        <a:t>Ташувчининг фуқаролик жавобгарлигини мажбурий суғурталаш</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anose="020B0604020202020204" pitchFamily="34" charset="0"/>
                        </a:rPr>
                        <a:t>                      5 112,51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anose="020B0604020202020204" pitchFamily="34" charset="0"/>
                        </a:rPr>
                        <a:t>           122 681,94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Arial" panose="020B0604020202020204" pitchFamily="34" charset="0"/>
                        </a:rPr>
                        <a:t>           127 794,45   </a:t>
                      </a:r>
                    </a:p>
                  </a:txBody>
                  <a:tcPr marL="7436" marR="7436" marT="74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Arial" panose="020B0604020202020204" pitchFamily="34" charset="0"/>
                        </a:rPr>
                        <a:t>0,0%</a:t>
                      </a:r>
                    </a:p>
                  </a:txBody>
                  <a:tcPr marL="7436" marR="7436" marT="7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330544"/>
                  </a:ext>
                </a:extLst>
              </a:tr>
              <a:tr h="425834">
                <a:tc vMerge="1">
                  <a:txBody>
                    <a:bodyPr/>
                    <a:lstStyle/>
                    <a:p>
                      <a:endParaRPr lang="ru-RU"/>
                    </a:p>
                  </a:txBody>
                  <a:tcPr/>
                </a:tc>
                <a:tc>
                  <a:txBody>
                    <a:bodyPr/>
                    <a:lstStyle/>
                    <a:p>
                      <a:pPr algn="l" fontAlgn="ctr"/>
                      <a:r>
                        <a:rPr lang="ru-RU" sz="1100" b="0" i="0" u="none" strike="noStrike" dirty="0" err="1">
                          <a:solidFill>
                            <a:srgbClr val="000000"/>
                          </a:solidFill>
                          <a:effectLst/>
                          <a:latin typeface="Arial" panose="020B0604020202020204" pitchFamily="34" charset="0"/>
                        </a:rPr>
                        <a:t>Қурилиш</a:t>
                      </a:r>
                      <a:r>
                        <a:rPr lang="ru-RU" sz="1100" b="0" i="0" u="none" strike="noStrike" dirty="0">
                          <a:solidFill>
                            <a:srgbClr val="000000"/>
                          </a:solidFill>
                          <a:effectLst/>
                          <a:latin typeface="Arial" panose="020B0604020202020204" pitchFamily="34" charset="0"/>
                        </a:rPr>
                        <a:t> - монтаж </a:t>
                      </a:r>
                      <a:r>
                        <a:rPr lang="ru-RU" sz="1100" b="0" i="0" u="none" strike="noStrike" dirty="0" err="1">
                          <a:solidFill>
                            <a:srgbClr val="000000"/>
                          </a:solidFill>
                          <a:effectLst/>
                          <a:latin typeface="Arial" panose="020B0604020202020204" pitchFamily="34" charset="0"/>
                        </a:rPr>
                        <a:t>қалтисликларини</a:t>
                      </a:r>
                      <a:r>
                        <a:rPr lang="ru-RU" sz="1100" b="0" i="0" u="none" strike="noStrike" dirty="0">
                          <a:solidFill>
                            <a:srgbClr val="000000"/>
                          </a:solidFill>
                          <a:effectLst/>
                          <a:latin typeface="Arial" panose="020B0604020202020204" pitchFamily="34" charset="0"/>
                        </a:rPr>
                        <a:t> </a:t>
                      </a:r>
                      <a:r>
                        <a:rPr lang="ru-RU" sz="1100" b="0" i="0" u="none" strike="noStrike" dirty="0" err="1">
                          <a:solidFill>
                            <a:srgbClr val="000000"/>
                          </a:solidFill>
                          <a:effectLst/>
                          <a:latin typeface="Arial" panose="020B0604020202020204" pitchFamily="34" charset="0"/>
                        </a:rPr>
                        <a:t>мажбурий</a:t>
                      </a:r>
                      <a:r>
                        <a:rPr lang="ru-RU" sz="1100" b="0" i="0" u="none" strike="noStrike" dirty="0">
                          <a:solidFill>
                            <a:srgbClr val="000000"/>
                          </a:solidFill>
                          <a:effectLst/>
                          <a:latin typeface="Arial" panose="020B0604020202020204" pitchFamily="34" charset="0"/>
                        </a:rPr>
                        <a:t> </a:t>
                      </a:r>
                      <a:r>
                        <a:rPr lang="ru-RU" sz="1100" b="0" i="0" u="none" strike="noStrike" dirty="0" err="1">
                          <a:solidFill>
                            <a:srgbClr val="000000"/>
                          </a:solidFill>
                          <a:effectLst/>
                          <a:latin typeface="Arial" panose="020B0604020202020204" pitchFamily="34" charset="0"/>
                        </a:rPr>
                        <a:t>суғурталаш</a:t>
                      </a:r>
                      <a:endParaRPr lang="ru-RU" sz="1100" b="0" i="0" u="none" strike="noStrike" dirty="0">
                        <a:solidFill>
                          <a:srgbClr val="000000"/>
                        </a:solidFill>
                        <a:effectLst/>
                        <a:latin typeface="Arial" panose="020B0604020202020204" pitchFamily="34" charset="0"/>
                      </a:endParaRP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anose="020B0604020202020204" pitchFamily="34" charset="0"/>
                        </a:rPr>
                        <a:t>                                  -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anose="020B0604020202020204" pitchFamily="34" charset="0"/>
                        </a:rPr>
                        <a:t>        5 973 728,48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Arial" panose="020B0604020202020204" pitchFamily="34" charset="0"/>
                        </a:rPr>
                        <a:t>        5 973 728,48   </a:t>
                      </a:r>
                    </a:p>
                  </a:txBody>
                  <a:tcPr marL="7436" marR="7436" marT="74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Arial" panose="020B0604020202020204" pitchFamily="34" charset="0"/>
                        </a:rPr>
                        <a:t>0,5%</a:t>
                      </a:r>
                    </a:p>
                  </a:txBody>
                  <a:tcPr marL="7436" marR="7436" marT="7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584831"/>
                  </a:ext>
                </a:extLst>
              </a:tr>
              <a:tr h="425834">
                <a:tc vMerge="1">
                  <a:txBody>
                    <a:bodyPr/>
                    <a:lstStyle/>
                    <a:p>
                      <a:endParaRPr lang="ru-RU"/>
                    </a:p>
                  </a:txBody>
                  <a:tcPr/>
                </a:tc>
                <a:tc>
                  <a:txBody>
                    <a:bodyPr/>
                    <a:lstStyle/>
                    <a:p>
                      <a:pPr algn="l" fontAlgn="ctr"/>
                      <a:r>
                        <a:rPr lang="ru-RU" sz="1100" b="0" i="0" u="none" strike="noStrike">
                          <a:solidFill>
                            <a:srgbClr val="000000"/>
                          </a:solidFill>
                          <a:effectLst/>
                          <a:latin typeface="Arial" panose="020B0604020202020204" pitchFamily="34" charset="0"/>
                        </a:rPr>
                        <a:t>Аудиторларнинг касбий жавобгарлигини мажбурий суғурталаш</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anose="020B0604020202020204" pitchFamily="34" charset="0"/>
                        </a:rPr>
                        <a:t>                                  -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anose="020B0604020202020204" pitchFamily="34" charset="0"/>
                        </a:rPr>
                        <a:t>        1 095 956,04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Arial" panose="020B0604020202020204" pitchFamily="34" charset="0"/>
                        </a:rPr>
                        <a:t>        1 095 956,04   </a:t>
                      </a:r>
                    </a:p>
                  </a:txBody>
                  <a:tcPr marL="7436" marR="7436" marT="74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Arial" panose="020B0604020202020204" pitchFamily="34" charset="0"/>
                        </a:rPr>
                        <a:t>0,1%</a:t>
                      </a:r>
                    </a:p>
                  </a:txBody>
                  <a:tcPr marL="7436" marR="7436" marT="7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626855"/>
                  </a:ext>
                </a:extLst>
              </a:tr>
              <a:tr h="389472">
                <a:tc vMerge="1">
                  <a:txBody>
                    <a:bodyPr/>
                    <a:lstStyle/>
                    <a:p>
                      <a:endParaRPr lang="ru-RU"/>
                    </a:p>
                  </a:txBody>
                  <a:tcPr/>
                </a:tc>
                <a:tc>
                  <a:txBody>
                    <a:bodyPr/>
                    <a:lstStyle/>
                    <a:p>
                      <a:pPr algn="l" fontAlgn="ctr"/>
                      <a:r>
                        <a:rPr lang="ru-RU" sz="1100" b="0" i="0" u="none" strike="noStrike">
                          <a:solidFill>
                            <a:srgbClr val="000000"/>
                          </a:solidFill>
                          <a:effectLst/>
                          <a:latin typeface="Arial" panose="020B0604020202020204" pitchFamily="34" charset="0"/>
                        </a:rPr>
                        <a:t>Божхона брокерларининг касбий жавобгарлигини мажбурий суғурталаш</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anose="020B0604020202020204" pitchFamily="34" charset="0"/>
                        </a:rPr>
                        <a:t>                                  -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anose="020B0604020202020204" pitchFamily="34" charset="0"/>
                        </a:rPr>
                        <a:t>             25 995,23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Arial" panose="020B0604020202020204" pitchFamily="34" charset="0"/>
                        </a:rPr>
                        <a:t>             25 995,23   </a:t>
                      </a:r>
                    </a:p>
                  </a:txBody>
                  <a:tcPr marL="7436" marR="7436" marT="74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Arial" panose="020B0604020202020204" pitchFamily="34" charset="0"/>
                        </a:rPr>
                        <a:t>0,0%</a:t>
                      </a:r>
                    </a:p>
                  </a:txBody>
                  <a:tcPr marL="7436" marR="7436" marT="7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645244"/>
                  </a:ext>
                </a:extLst>
              </a:tr>
              <a:tr h="389472">
                <a:tc vMerge="1">
                  <a:txBody>
                    <a:bodyPr/>
                    <a:lstStyle/>
                    <a:p>
                      <a:endParaRPr lang="ru-RU"/>
                    </a:p>
                  </a:txBody>
                  <a:tcPr/>
                </a:tc>
                <a:tc>
                  <a:txBody>
                    <a:bodyPr/>
                    <a:lstStyle/>
                    <a:p>
                      <a:pPr algn="l" fontAlgn="ctr"/>
                      <a:r>
                        <a:rPr lang="ru-RU" sz="1100" b="0" i="0" u="none" strike="noStrike">
                          <a:solidFill>
                            <a:srgbClr val="000000"/>
                          </a:solidFill>
                          <a:effectLst/>
                          <a:latin typeface="Arial" panose="020B0604020202020204" pitchFamily="34" charset="0"/>
                        </a:rPr>
                        <a:t>Харбийлар ва солиқчиларни мажбурий суғурталаш</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anose="020B0604020202020204" pitchFamily="34" charset="0"/>
                        </a:rPr>
                        <a:t>                                  -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anose="020B0604020202020204" pitchFamily="34" charset="0"/>
                        </a:rPr>
                        <a:t>        7 899 313,00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Arial" panose="020B0604020202020204" pitchFamily="34" charset="0"/>
                        </a:rPr>
                        <a:t>        7 899 313,00   </a:t>
                      </a:r>
                    </a:p>
                  </a:txBody>
                  <a:tcPr marL="7436" marR="7436" marT="74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Arial" panose="020B0604020202020204" pitchFamily="34" charset="0"/>
                        </a:rPr>
                        <a:t>0,6%</a:t>
                      </a:r>
                    </a:p>
                  </a:txBody>
                  <a:tcPr marL="7436" marR="7436" marT="7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598421"/>
                  </a:ext>
                </a:extLst>
              </a:tr>
              <a:tr h="532294">
                <a:tc vMerge="1">
                  <a:txBody>
                    <a:bodyPr/>
                    <a:lstStyle/>
                    <a:p>
                      <a:endParaRPr lang="ru-RU"/>
                    </a:p>
                  </a:txBody>
                  <a:tcPr/>
                </a:tc>
                <a:tc>
                  <a:txBody>
                    <a:bodyPr/>
                    <a:lstStyle/>
                    <a:p>
                      <a:pPr algn="l" fontAlgn="ctr"/>
                      <a:r>
                        <a:rPr lang="ru-RU" sz="1100" b="0" i="0" u="none" strike="noStrike" dirty="0" err="1">
                          <a:solidFill>
                            <a:srgbClr val="000000"/>
                          </a:solidFill>
                          <a:effectLst/>
                          <a:latin typeface="Arial" panose="020B0604020202020204" pitchFamily="34" charset="0"/>
                        </a:rPr>
                        <a:t>Хавфли</a:t>
                      </a:r>
                      <a:r>
                        <a:rPr lang="ru-RU" sz="1100" b="0" i="0" u="none" strike="noStrike" dirty="0">
                          <a:solidFill>
                            <a:srgbClr val="000000"/>
                          </a:solidFill>
                          <a:effectLst/>
                          <a:latin typeface="Arial" panose="020B0604020202020204" pitchFamily="34" charset="0"/>
                        </a:rPr>
                        <a:t> </a:t>
                      </a:r>
                      <a:r>
                        <a:rPr lang="ru-RU" sz="1100" b="0" i="0" u="none" strike="noStrike" dirty="0" err="1">
                          <a:solidFill>
                            <a:srgbClr val="000000"/>
                          </a:solidFill>
                          <a:effectLst/>
                          <a:latin typeface="Arial" panose="020B0604020202020204" pitchFamily="34" charset="0"/>
                        </a:rPr>
                        <a:t>объектлар</a:t>
                      </a:r>
                      <a:r>
                        <a:rPr lang="ru-RU" sz="1100" b="0" i="0" u="none" strike="noStrike" dirty="0">
                          <a:solidFill>
                            <a:srgbClr val="000000"/>
                          </a:solidFill>
                          <a:effectLst/>
                          <a:latin typeface="Arial" panose="020B0604020202020204" pitchFamily="34" charset="0"/>
                        </a:rPr>
                        <a:t> </a:t>
                      </a:r>
                      <a:r>
                        <a:rPr lang="ru-RU" sz="1100" b="0" i="0" u="none" strike="noStrike" dirty="0" err="1">
                          <a:solidFill>
                            <a:srgbClr val="000000"/>
                          </a:solidFill>
                          <a:effectLst/>
                          <a:latin typeface="Arial" panose="020B0604020202020204" pitchFamily="34" charset="0"/>
                        </a:rPr>
                        <a:t>бўйича</a:t>
                      </a:r>
                      <a:r>
                        <a:rPr lang="ru-RU" sz="1100" b="0" i="0" u="none" strike="noStrike" dirty="0">
                          <a:solidFill>
                            <a:srgbClr val="000000"/>
                          </a:solidFill>
                          <a:effectLst/>
                          <a:latin typeface="Arial" panose="020B0604020202020204" pitchFamily="34" charset="0"/>
                        </a:rPr>
                        <a:t> </a:t>
                      </a:r>
                      <a:r>
                        <a:rPr lang="ru-RU" sz="1100" b="0" i="0" u="none" strike="noStrike" dirty="0" err="1">
                          <a:solidFill>
                            <a:srgbClr val="000000"/>
                          </a:solidFill>
                          <a:effectLst/>
                          <a:latin typeface="Arial" panose="020B0604020202020204" pitchFamily="34" charset="0"/>
                        </a:rPr>
                        <a:t>жавобгарликни</a:t>
                      </a:r>
                      <a:r>
                        <a:rPr lang="ru-RU" sz="1100" b="0" i="0" u="none" strike="noStrike" dirty="0">
                          <a:solidFill>
                            <a:srgbClr val="000000"/>
                          </a:solidFill>
                          <a:effectLst/>
                          <a:latin typeface="Arial" panose="020B0604020202020204" pitchFamily="34" charset="0"/>
                        </a:rPr>
                        <a:t> </a:t>
                      </a:r>
                      <a:r>
                        <a:rPr lang="ru-RU" sz="1100" b="0" i="0" u="none" strike="noStrike" dirty="0" err="1">
                          <a:solidFill>
                            <a:srgbClr val="000000"/>
                          </a:solidFill>
                          <a:effectLst/>
                          <a:latin typeface="Arial" panose="020B0604020202020204" pitchFamily="34" charset="0"/>
                        </a:rPr>
                        <a:t>мажбурий</a:t>
                      </a:r>
                      <a:r>
                        <a:rPr lang="ru-RU" sz="1100" b="0" i="0" u="none" strike="noStrike" dirty="0">
                          <a:solidFill>
                            <a:srgbClr val="000000"/>
                          </a:solidFill>
                          <a:effectLst/>
                          <a:latin typeface="Arial" panose="020B0604020202020204" pitchFamily="34" charset="0"/>
                        </a:rPr>
                        <a:t> </a:t>
                      </a:r>
                      <a:r>
                        <a:rPr lang="ru-RU" sz="1100" b="0" i="0" u="none" strike="noStrike" dirty="0" err="1">
                          <a:solidFill>
                            <a:srgbClr val="000000"/>
                          </a:solidFill>
                          <a:effectLst/>
                          <a:latin typeface="Arial" panose="020B0604020202020204" pitchFamily="34" charset="0"/>
                        </a:rPr>
                        <a:t>суғурталаш</a:t>
                      </a:r>
                      <a:r>
                        <a:rPr lang="ru-RU" sz="1100" b="0" i="0" u="none" strike="noStrike" dirty="0">
                          <a:solidFill>
                            <a:srgbClr val="000000"/>
                          </a:solidFill>
                          <a:effectLst/>
                          <a:latin typeface="Arial" panose="020B0604020202020204" pitchFamily="34" charset="0"/>
                        </a:rPr>
                        <a:t> (ОПО)</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anose="020B0604020202020204" pitchFamily="34" charset="0"/>
                        </a:rPr>
                        <a:t>                                  -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anose="020B0604020202020204" pitchFamily="34" charset="0"/>
                        </a:rPr>
                        <a:t>        4 645 682,00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Arial" panose="020B0604020202020204" pitchFamily="34" charset="0"/>
                        </a:rPr>
                        <a:t>        4 645 682,00   </a:t>
                      </a:r>
                    </a:p>
                  </a:txBody>
                  <a:tcPr marL="7436" marR="7436" marT="74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Arial" panose="020B0604020202020204" pitchFamily="34" charset="0"/>
                        </a:rPr>
                        <a:t>0,4%</a:t>
                      </a:r>
                    </a:p>
                  </a:txBody>
                  <a:tcPr marL="7436" marR="7436" marT="7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738083"/>
                  </a:ext>
                </a:extLst>
              </a:tr>
              <a:tr h="389472">
                <a:tc vMerge="1">
                  <a:txBody>
                    <a:bodyPr/>
                    <a:lstStyle/>
                    <a:p>
                      <a:endParaRPr lang="ru-RU"/>
                    </a:p>
                  </a:txBody>
                  <a:tcPr/>
                </a:tc>
                <a:tc>
                  <a:txBody>
                    <a:bodyPr/>
                    <a:lstStyle/>
                    <a:p>
                      <a:pPr algn="l" fontAlgn="ctr"/>
                      <a:r>
                        <a:rPr lang="ru-RU" sz="1100" b="0" i="0" u="none" strike="noStrike">
                          <a:solidFill>
                            <a:srgbClr val="000000"/>
                          </a:solidFill>
                          <a:effectLst/>
                          <a:latin typeface="Arial" panose="020B0604020202020204" pitchFamily="34" charset="0"/>
                        </a:rPr>
                        <a:t> Давлат суд экпертларининг хаёти ва соғлигини давлат мажбурий суғуртаси</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anose="020B0604020202020204" pitchFamily="34" charset="0"/>
                        </a:rPr>
                        <a:t>                                  -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anose="020B0604020202020204" pitchFamily="34" charset="0"/>
                        </a:rPr>
                        <a:t>           224 400,00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Arial" panose="020B0604020202020204" pitchFamily="34" charset="0"/>
                        </a:rPr>
                        <a:t>           224 400,00   </a:t>
                      </a:r>
                    </a:p>
                  </a:txBody>
                  <a:tcPr marL="7436" marR="7436" marT="74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Arial" panose="020B0604020202020204" pitchFamily="34" charset="0"/>
                        </a:rPr>
                        <a:t>0,0%</a:t>
                      </a:r>
                    </a:p>
                  </a:txBody>
                  <a:tcPr marL="7436" marR="7436" marT="7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311438"/>
                  </a:ext>
                </a:extLst>
              </a:tr>
              <a:tr h="425834">
                <a:tc vMerge="1">
                  <a:txBody>
                    <a:bodyPr/>
                    <a:lstStyle/>
                    <a:p>
                      <a:endParaRPr lang="ru-RU"/>
                    </a:p>
                  </a:txBody>
                  <a:tcPr/>
                </a:tc>
                <a:tc>
                  <a:txBody>
                    <a:bodyPr/>
                    <a:lstStyle/>
                    <a:p>
                      <a:pPr algn="l" fontAlgn="ctr"/>
                      <a:r>
                        <a:rPr lang="ru-RU" sz="1100" b="0" i="0" u="none" strike="noStrike" dirty="0" err="1">
                          <a:solidFill>
                            <a:srgbClr val="000000"/>
                          </a:solidFill>
                          <a:effectLst/>
                          <a:latin typeface="Arial" panose="020B0604020202020204" pitchFamily="34" charset="0"/>
                        </a:rPr>
                        <a:t>Нотариусларнинг</a:t>
                      </a:r>
                      <a:r>
                        <a:rPr lang="ru-RU" sz="1100" b="0" i="0" u="none" strike="noStrike" dirty="0">
                          <a:solidFill>
                            <a:srgbClr val="000000"/>
                          </a:solidFill>
                          <a:effectLst/>
                          <a:latin typeface="Arial" panose="020B0604020202020204" pitchFamily="34" charset="0"/>
                        </a:rPr>
                        <a:t> </a:t>
                      </a:r>
                      <a:r>
                        <a:rPr lang="ru-RU" sz="1100" b="0" i="0" u="none" strike="noStrike" dirty="0" err="1">
                          <a:solidFill>
                            <a:srgbClr val="000000"/>
                          </a:solidFill>
                          <a:effectLst/>
                          <a:latin typeface="Arial" panose="020B0604020202020204" pitchFamily="34" charset="0"/>
                        </a:rPr>
                        <a:t>касбий</a:t>
                      </a:r>
                      <a:r>
                        <a:rPr lang="ru-RU" sz="1100" b="0" i="0" u="none" strike="noStrike" dirty="0">
                          <a:solidFill>
                            <a:srgbClr val="000000"/>
                          </a:solidFill>
                          <a:effectLst/>
                          <a:latin typeface="Arial" panose="020B0604020202020204" pitchFamily="34" charset="0"/>
                        </a:rPr>
                        <a:t> </a:t>
                      </a:r>
                      <a:r>
                        <a:rPr lang="ru-RU" sz="1100" b="0" i="0" u="none" strike="noStrike" dirty="0" err="1">
                          <a:solidFill>
                            <a:srgbClr val="000000"/>
                          </a:solidFill>
                          <a:effectLst/>
                          <a:latin typeface="Arial" panose="020B0604020202020204" pitchFamily="34" charset="0"/>
                        </a:rPr>
                        <a:t>жавобгарлигини</a:t>
                      </a:r>
                      <a:r>
                        <a:rPr lang="ru-RU" sz="1100" b="0" i="0" u="none" strike="noStrike" dirty="0">
                          <a:solidFill>
                            <a:srgbClr val="000000"/>
                          </a:solidFill>
                          <a:effectLst/>
                          <a:latin typeface="Arial" panose="020B0604020202020204" pitchFamily="34" charset="0"/>
                        </a:rPr>
                        <a:t> </a:t>
                      </a:r>
                      <a:r>
                        <a:rPr lang="ru-RU" sz="1100" b="0" i="0" u="none" strike="noStrike" dirty="0" err="1">
                          <a:solidFill>
                            <a:srgbClr val="000000"/>
                          </a:solidFill>
                          <a:effectLst/>
                          <a:latin typeface="Arial" panose="020B0604020202020204" pitchFamily="34" charset="0"/>
                        </a:rPr>
                        <a:t>мажбурий</a:t>
                      </a:r>
                      <a:r>
                        <a:rPr lang="ru-RU" sz="1100" b="0" i="0" u="none" strike="noStrike" dirty="0">
                          <a:solidFill>
                            <a:srgbClr val="000000"/>
                          </a:solidFill>
                          <a:effectLst/>
                          <a:latin typeface="Arial" panose="020B0604020202020204" pitchFamily="34" charset="0"/>
                        </a:rPr>
                        <a:t> </a:t>
                      </a:r>
                      <a:r>
                        <a:rPr lang="ru-RU" sz="1100" b="0" i="0" u="none" strike="noStrike" dirty="0" err="1">
                          <a:solidFill>
                            <a:srgbClr val="000000"/>
                          </a:solidFill>
                          <a:effectLst/>
                          <a:latin typeface="Arial" panose="020B0604020202020204" pitchFamily="34" charset="0"/>
                        </a:rPr>
                        <a:t>суғурталаш</a:t>
                      </a:r>
                      <a:endParaRPr lang="ru-RU" sz="1100" b="0" i="0" u="none" strike="noStrike" dirty="0">
                        <a:solidFill>
                          <a:srgbClr val="000000"/>
                        </a:solidFill>
                        <a:effectLst/>
                        <a:latin typeface="Arial" panose="020B0604020202020204" pitchFamily="34" charset="0"/>
                      </a:endParaRP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Arial" panose="020B0604020202020204" pitchFamily="34" charset="0"/>
                        </a:rPr>
                        <a:t>                 237 075,00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Arial" panose="020B0604020202020204" pitchFamily="34" charset="0"/>
                        </a:rPr>
                        <a:t>                9 600,00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Arial" panose="020B0604020202020204" pitchFamily="34" charset="0"/>
                        </a:rPr>
                        <a:t>           246 675,00   </a:t>
                      </a:r>
                    </a:p>
                  </a:txBody>
                  <a:tcPr marL="7436" marR="7436" marT="74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Arial" panose="020B0604020202020204" pitchFamily="34" charset="0"/>
                        </a:rPr>
                        <a:t>0,0%</a:t>
                      </a:r>
                    </a:p>
                  </a:txBody>
                  <a:tcPr marL="7436" marR="7436" marT="7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795451"/>
                  </a:ext>
                </a:extLst>
              </a:tr>
              <a:tr h="434706">
                <a:tc vMerge="1">
                  <a:txBody>
                    <a:bodyPr/>
                    <a:lstStyle/>
                    <a:p>
                      <a:endParaRPr lang="ru-RU"/>
                    </a:p>
                  </a:txBody>
                  <a:tcPr/>
                </a:tc>
                <a:tc>
                  <a:txBody>
                    <a:bodyPr/>
                    <a:lstStyle/>
                    <a:p>
                      <a:pPr algn="ctr" fontAlgn="ctr"/>
                      <a:r>
                        <a:rPr lang="ru-RU" sz="1400" b="1" i="0" u="none" strike="noStrike" dirty="0" err="1">
                          <a:solidFill>
                            <a:srgbClr val="000000"/>
                          </a:solidFill>
                          <a:effectLst/>
                          <a:latin typeface="Arial" panose="020B0604020202020204" pitchFamily="34" charset="0"/>
                        </a:rPr>
                        <a:t>Жами</a:t>
                      </a:r>
                      <a:r>
                        <a:rPr lang="ru-RU" sz="1400" b="1" i="0" u="none" strike="noStrike" dirty="0">
                          <a:solidFill>
                            <a:srgbClr val="000000"/>
                          </a:solidFill>
                          <a:effectLst/>
                          <a:latin typeface="Arial" panose="020B0604020202020204" pitchFamily="34" charset="0"/>
                        </a:rPr>
                        <a:t>:</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Arial" panose="020B0604020202020204" pitchFamily="34" charset="0"/>
                        </a:rPr>
                        <a:t>            37 395 586,43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Arial" panose="020B0604020202020204" pitchFamily="34" charset="0"/>
                        </a:rPr>
                        <a:t>      51 160 239,69   </a:t>
                      </a:r>
                    </a:p>
                  </a:txBody>
                  <a:tcPr marL="7436" marR="7436" marT="74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Arial" panose="020B0604020202020204" pitchFamily="34" charset="0"/>
                        </a:rPr>
                        <a:t>      88 555 826,12   </a:t>
                      </a:r>
                    </a:p>
                  </a:txBody>
                  <a:tcPr marL="7436" marR="7436" marT="74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Arial" panose="020B0604020202020204" pitchFamily="34" charset="0"/>
                        </a:rPr>
                        <a:t>7%</a:t>
                      </a:r>
                    </a:p>
                  </a:txBody>
                  <a:tcPr marL="7436" marR="7436" marT="74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981906"/>
                  </a:ext>
                </a:extLst>
              </a:tr>
            </a:tbl>
          </a:graphicData>
        </a:graphic>
      </p:graphicFrame>
    </p:spTree>
    <p:extLst>
      <p:ext uri="{BB962C8B-B14F-4D97-AF65-F5344CB8AC3E}">
        <p14:creationId xmlns:p14="http://schemas.microsoft.com/office/powerpoint/2010/main" val="3195570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0" y="0"/>
            <a:ext cx="12192000" cy="6858000"/>
            <a:chOff x="0" y="0"/>
            <a:chExt cx="12192000" cy="6858000"/>
          </a:xfrm>
        </p:grpSpPr>
        <p:grpSp>
          <p:nvGrpSpPr>
            <p:cNvPr id="15" name="Group 9"/>
            <p:cNvGrpSpPr/>
            <p:nvPr/>
          </p:nvGrpSpPr>
          <p:grpSpPr>
            <a:xfrm rot="5400000">
              <a:off x="8701000" y="3367000"/>
              <a:ext cx="124000" cy="6858000"/>
              <a:chOff x="0" y="0"/>
              <a:chExt cx="248000" cy="13716000"/>
            </a:xfrm>
          </p:grpSpPr>
          <p:sp>
            <p:nvSpPr>
              <p:cNvPr id="23"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6" name="Group 11"/>
            <p:cNvGrpSpPr/>
            <p:nvPr/>
          </p:nvGrpSpPr>
          <p:grpSpPr>
            <a:xfrm rot="5400000">
              <a:off x="5954300" y="5600400"/>
              <a:ext cx="124000" cy="2302800"/>
              <a:chOff x="0" y="0"/>
              <a:chExt cx="248000" cy="4605600"/>
            </a:xfrm>
          </p:grpSpPr>
          <p:sp>
            <p:nvSpPr>
              <p:cNvPr id="22"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7" name="Group 13"/>
            <p:cNvGrpSpPr/>
            <p:nvPr/>
          </p:nvGrpSpPr>
          <p:grpSpPr>
            <a:xfrm>
              <a:off x="0" y="0"/>
              <a:ext cx="4670400" cy="203600"/>
              <a:chOff x="0" y="0"/>
              <a:chExt cx="9340800" cy="407200"/>
            </a:xfrm>
          </p:grpSpPr>
          <p:sp>
            <p:nvSpPr>
              <p:cNvPr id="21"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8" name="Group 15"/>
            <p:cNvGrpSpPr/>
            <p:nvPr/>
          </p:nvGrpSpPr>
          <p:grpSpPr>
            <a:xfrm>
              <a:off x="0" y="101800"/>
              <a:ext cx="2343200" cy="203600"/>
              <a:chOff x="0" y="0"/>
              <a:chExt cx="4686400" cy="407200"/>
            </a:xfrm>
          </p:grpSpPr>
          <p:sp>
            <p:nvSpPr>
              <p:cNvPr id="20"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9" name="Рисунок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
        <p:nvSpPr>
          <p:cNvPr id="25" name="TextBox 2">
            <a:extLst>
              <a:ext uri="{FF2B5EF4-FFF2-40B4-BE49-F238E27FC236}">
                <a16:creationId xmlns:a16="http://schemas.microsoft.com/office/drawing/2014/main" id="{DBB6B43D-8F9C-0F60-5412-7238EEA9335F}"/>
              </a:ext>
            </a:extLst>
          </p:cNvPr>
          <p:cNvSpPr txBox="1"/>
          <p:nvPr/>
        </p:nvSpPr>
        <p:spPr>
          <a:xfrm>
            <a:off x="0" y="387489"/>
            <a:ext cx="9548673"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u-RU" b="1" dirty="0">
                <a:solidFill>
                  <a:srgbClr val="C00000"/>
                </a:solidFill>
                <a:latin typeface="Arial" pitchFamily="34" charset="0"/>
                <a:cs typeface="Arial" pitchFamily="34" charset="0"/>
              </a:rPr>
              <a:t>«ЎЗБЕКИНВЕСТ» ЭИСК АЖ ТОМОНИДАН ИХТИЁРИЙ СУҒУРТА ТУРЛАРИ БЎЙИЧА ЙИҒИЛГАН СУҒУРТА МУКОФОТЛАРИ ТЎҒРИСИДА МАЪЛУМОТЛАР (</a:t>
            </a:r>
            <a:r>
              <a:rPr lang="ru-RU" b="1" dirty="0" err="1">
                <a:solidFill>
                  <a:srgbClr val="C00000"/>
                </a:solidFill>
                <a:latin typeface="Arial" pitchFamily="34" charset="0"/>
                <a:cs typeface="Arial" pitchFamily="34" charset="0"/>
              </a:rPr>
              <a:t>минг</a:t>
            </a:r>
            <a:r>
              <a:rPr lang="ru-RU" b="1" dirty="0">
                <a:solidFill>
                  <a:srgbClr val="C00000"/>
                </a:solidFill>
                <a:latin typeface="Arial" pitchFamily="34" charset="0"/>
                <a:cs typeface="Arial" pitchFamily="34" charset="0"/>
              </a:rPr>
              <a:t> </a:t>
            </a:r>
            <a:r>
              <a:rPr lang="ru-RU" b="1" dirty="0" err="1">
                <a:solidFill>
                  <a:srgbClr val="C00000"/>
                </a:solidFill>
                <a:latin typeface="Arial" pitchFamily="34" charset="0"/>
                <a:cs typeface="Arial" pitchFamily="34" charset="0"/>
              </a:rPr>
              <a:t>сўмда</a:t>
            </a:r>
            <a:r>
              <a:rPr lang="ru-RU" b="1" dirty="0">
                <a:solidFill>
                  <a:srgbClr val="C00000"/>
                </a:solidFill>
                <a:latin typeface="Arial" pitchFamily="34" charset="0"/>
                <a:cs typeface="Arial" pitchFamily="34" charset="0"/>
              </a:rPr>
              <a:t>)</a:t>
            </a:r>
            <a:endParaRPr lang="ru-RU" b="1" dirty="0">
              <a:solidFill>
                <a:srgbClr val="C00000"/>
              </a:solidFill>
            </a:endParaRPr>
          </a:p>
        </p:txBody>
      </p:sp>
      <p:graphicFrame>
        <p:nvGraphicFramePr>
          <p:cNvPr id="24" name="Таблица 23">
            <a:extLst>
              <a:ext uri="{FF2B5EF4-FFF2-40B4-BE49-F238E27FC236}">
                <a16:creationId xmlns:a16="http://schemas.microsoft.com/office/drawing/2014/main" id="{627E530D-2759-4DB1-96BF-AF5DDB0E7781}"/>
              </a:ext>
            </a:extLst>
          </p:cNvPr>
          <p:cNvGraphicFramePr>
            <a:graphicFrameLocks noGrp="1"/>
          </p:cNvGraphicFramePr>
          <p:nvPr>
            <p:extLst>
              <p:ext uri="{D42A27DB-BD31-4B8C-83A1-F6EECF244321}">
                <p14:modId xmlns:p14="http://schemas.microsoft.com/office/powerpoint/2010/main" val="1518845400"/>
              </p:ext>
            </p:extLst>
          </p:nvPr>
        </p:nvGraphicFramePr>
        <p:xfrm>
          <a:off x="398850" y="1019694"/>
          <a:ext cx="11589018" cy="5565668"/>
        </p:xfrm>
        <a:graphic>
          <a:graphicData uri="http://schemas.openxmlformats.org/drawingml/2006/table">
            <a:tbl>
              <a:tblPr/>
              <a:tblGrid>
                <a:gridCol w="1587434">
                  <a:extLst>
                    <a:ext uri="{9D8B030D-6E8A-4147-A177-3AD203B41FA5}">
                      <a16:colId xmlns:a16="http://schemas.microsoft.com/office/drawing/2014/main" val="2749860900"/>
                    </a:ext>
                  </a:extLst>
                </a:gridCol>
                <a:gridCol w="4487322">
                  <a:extLst>
                    <a:ext uri="{9D8B030D-6E8A-4147-A177-3AD203B41FA5}">
                      <a16:colId xmlns:a16="http://schemas.microsoft.com/office/drawing/2014/main" val="2042298711"/>
                    </a:ext>
                  </a:extLst>
                </a:gridCol>
                <a:gridCol w="1504671">
                  <a:extLst>
                    <a:ext uri="{9D8B030D-6E8A-4147-A177-3AD203B41FA5}">
                      <a16:colId xmlns:a16="http://schemas.microsoft.com/office/drawing/2014/main" val="3904711659"/>
                    </a:ext>
                  </a:extLst>
                </a:gridCol>
                <a:gridCol w="1499997">
                  <a:extLst>
                    <a:ext uri="{9D8B030D-6E8A-4147-A177-3AD203B41FA5}">
                      <a16:colId xmlns:a16="http://schemas.microsoft.com/office/drawing/2014/main" val="3026265491"/>
                    </a:ext>
                  </a:extLst>
                </a:gridCol>
                <a:gridCol w="1628206">
                  <a:extLst>
                    <a:ext uri="{9D8B030D-6E8A-4147-A177-3AD203B41FA5}">
                      <a16:colId xmlns:a16="http://schemas.microsoft.com/office/drawing/2014/main" val="458494892"/>
                    </a:ext>
                  </a:extLst>
                </a:gridCol>
                <a:gridCol w="881388">
                  <a:extLst>
                    <a:ext uri="{9D8B030D-6E8A-4147-A177-3AD203B41FA5}">
                      <a16:colId xmlns:a16="http://schemas.microsoft.com/office/drawing/2014/main" val="2823751730"/>
                    </a:ext>
                  </a:extLst>
                </a:gridCol>
              </a:tblGrid>
              <a:tr h="150722">
                <a:tc rowSpan="2">
                  <a:txBody>
                    <a:bodyPr/>
                    <a:lstStyle/>
                    <a:p>
                      <a:pPr algn="ctr" fontAlgn="ctr"/>
                      <a:r>
                        <a:rPr lang="ru-RU" sz="900" b="1" i="0" u="none" strike="noStrike" dirty="0" err="1">
                          <a:solidFill>
                            <a:srgbClr val="000000"/>
                          </a:solidFill>
                          <a:effectLst/>
                          <a:latin typeface="Arial" panose="020B0604020202020204" pitchFamily="34" charset="0"/>
                        </a:rPr>
                        <a:t>Жами</a:t>
                      </a:r>
                      <a:r>
                        <a:rPr lang="ru-RU" sz="900" b="1" i="0" u="none" strike="noStrike" dirty="0">
                          <a:solidFill>
                            <a:srgbClr val="000000"/>
                          </a:solidFill>
                          <a:effectLst/>
                          <a:latin typeface="Arial" panose="020B0604020202020204" pitchFamily="34" charset="0"/>
                        </a:rPr>
                        <a:t> </a:t>
                      </a:r>
                      <a:r>
                        <a:rPr lang="ru-RU" sz="900" b="1" i="0" u="none" strike="noStrike" dirty="0" err="1">
                          <a:solidFill>
                            <a:srgbClr val="000000"/>
                          </a:solidFill>
                          <a:effectLst/>
                          <a:latin typeface="Arial" panose="020B0604020202020204" pitchFamily="34" charset="0"/>
                        </a:rPr>
                        <a:t>йиғилган</a:t>
                      </a:r>
                      <a:r>
                        <a:rPr lang="ru-RU" sz="900" b="1" i="0" u="none" strike="noStrike" dirty="0">
                          <a:solidFill>
                            <a:srgbClr val="000000"/>
                          </a:solidFill>
                          <a:effectLst/>
                          <a:latin typeface="Arial" panose="020B0604020202020204" pitchFamily="34" charset="0"/>
                        </a:rPr>
                        <a:t> </a:t>
                      </a:r>
                      <a:r>
                        <a:rPr lang="ru-RU" sz="900" b="1" i="0" u="none" strike="noStrike" dirty="0" err="1">
                          <a:solidFill>
                            <a:srgbClr val="000000"/>
                          </a:solidFill>
                          <a:effectLst/>
                          <a:latin typeface="Arial" panose="020B0604020202020204" pitchFamily="34" charset="0"/>
                        </a:rPr>
                        <a:t>суғурта</a:t>
                      </a:r>
                      <a:r>
                        <a:rPr lang="ru-RU" sz="900" b="1" i="0" u="none" strike="noStrike" dirty="0">
                          <a:solidFill>
                            <a:srgbClr val="000000"/>
                          </a:solidFill>
                          <a:effectLst/>
                          <a:latin typeface="Arial" panose="020B0604020202020204" pitchFamily="34" charset="0"/>
                        </a:rPr>
                        <a:t> </a:t>
                      </a:r>
                      <a:r>
                        <a:rPr lang="ru-RU" sz="900" b="1" i="0" u="none" strike="noStrike" dirty="0" err="1">
                          <a:solidFill>
                            <a:srgbClr val="000000"/>
                          </a:solidFill>
                          <a:effectLst/>
                          <a:latin typeface="Arial" panose="020B0604020202020204" pitchFamily="34" charset="0"/>
                        </a:rPr>
                        <a:t>мукофоти</a:t>
                      </a:r>
                      <a:r>
                        <a:rPr lang="ru-RU" sz="900" b="1" i="0" u="none" strike="noStrike" dirty="0">
                          <a:solidFill>
                            <a:srgbClr val="000000"/>
                          </a:solidFill>
                          <a:effectLst/>
                          <a:latin typeface="Arial" panose="020B0604020202020204" pitchFamily="34" charset="0"/>
                        </a:rPr>
                        <a:t> (2023 </a:t>
                      </a:r>
                      <a:r>
                        <a:rPr lang="ru-RU" sz="900" b="1" i="0" u="none" strike="noStrike" dirty="0" err="1">
                          <a:solidFill>
                            <a:srgbClr val="000000"/>
                          </a:solidFill>
                          <a:effectLst/>
                          <a:latin typeface="Arial" panose="020B0604020202020204" pitchFamily="34" charset="0"/>
                        </a:rPr>
                        <a:t>йил</a:t>
                      </a:r>
                      <a:r>
                        <a:rPr lang="ru-RU" sz="900" b="1" i="0" u="none" strike="noStrike" dirty="0">
                          <a:solidFill>
                            <a:srgbClr val="000000"/>
                          </a:solidFill>
                          <a:effectLst/>
                          <a:latin typeface="Arial" panose="020B0604020202020204" pitchFamily="34" charset="0"/>
                        </a:rPr>
                        <a:t>)</a:t>
                      </a:r>
                    </a:p>
                  </a:txBody>
                  <a:tcPr marL="4019" marR="4019" marT="4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ru-RU" sz="900" b="1" i="0" u="none" strike="noStrike" dirty="0" err="1">
                          <a:solidFill>
                            <a:srgbClr val="000000"/>
                          </a:solidFill>
                          <a:effectLst/>
                          <a:latin typeface="Arial" panose="020B0604020202020204" pitchFamily="34" charset="0"/>
                        </a:rPr>
                        <a:t>Ихтиёрий</a:t>
                      </a:r>
                      <a:r>
                        <a:rPr lang="ru-RU" sz="900" b="1" i="0" u="none" strike="noStrike" dirty="0">
                          <a:solidFill>
                            <a:srgbClr val="000000"/>
                          </a:solidFill>
                          <a:effectLst/>
                          <a:latin typeface="Arial" panose="020B0604020202020204" pitchFamily="34" charset="0"/>
                        </a:rPr>
                        <a:t> </a:t>
                      </a:r>
                      <a:r>
                        <a:rPr lang="ru-RU" sz="900" b="1" i="0" u="none" strike="noStrike" dirty="0" err="1">
                          <a:solidFill>
                            <a:srgbClr val="000000"/>
                          </a:solidFill>
                          <a:effectLst/>
                          <a:latin typeface="Arial" panose="020B0604020202020204" pitchFamily="34" charset="0"/>
                        </a:rPr>
                        <a:t>суғурта</a:t>
                      </a:r>
                      <a:r>
                        <a:rPr lang="ru-RU" sz="900" b="1" i="0" u="none" strike="noStrike" dirty="0">
                          <a:solidFill>
                            <a:srgbClr val="000000"/>
                          </a:solidFill>
                          <a:effectLst/>
                          <a:latin typeface="Arial" panose="020B0604020202020204" pitchFamily="34" charset="0"/>
                        </a:rPr>
                        <a:t> </a:t>
                      </a:r>
                      <a:r>
                        <a:rPr lang="ru-RU" sz="900" b="1" i="0" u="none" strike="noStrike" dirty="0" err="1">
                          <a:solidFill>
                            <a:srgbClr val="000000"/>
                          </a:solidFill>
                          <a:effectLst/>
                          <a:latin typeface="Arial" panose="020B0604020202020204" pitchFamily="34" charset="0"/>
                        </a:rPr>
                        <a:t>турлари</a:t>
                      </a:r>
                      <a:endParaRPr lang="ru-RU" sz="900" b="1" i="0" u="none" strike="noStrike" dirty="0">
                        <a:solidFill>
                          <a:srgbClr val="000000"/>
                        </a:solidFill>
                        <a:effectLst/>
                        <a:latin typeface="Arial" panose="020B0604020202020204" pitchFamily="34" charset="0"/>
                      </a:endParaRP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ru-RU" sz="900" b="1" i="0" u="none" strike="noStrike">
                          <a:solidFill>
                            <a:srgbClr val="000000"/>
                          </a:solidFill>
                          <a:effectLst/>
                          <a:latin typeface="Arial" panose="020B0604020202020204" pitchFamily="34" charset="0"/>
                        </a:rPr>
                        <a:t>Суғурта мукофоти</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ctr"/>
                      <a:r>
                        <a:rPr lang="ru-RU" sz="900" b="1" i="0" u="none" strike="noStrike">
                          <a:solidFill>
                            <a:srgbClr val="000000"/>
                          </a:solidFill>
                          <a:effectLst/>
                          <a:latin typeface="Arial" panose="020B0604020202020204" pitchFamily="34" charset="0"/>
                        </a:rPr>
                        <a:t>Жами</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ru-RU" sz="900" b="1" i="0" u="none" strike="noStrike">
                          <a:solidFill>
                            <a:srgbClr val="000000"/>
                          </a:solidFill>
                          <a:effectLst/>
                          <a:latin typeface="Arial" panose="020B0604020202020204" pitchFamily="34" charset="0"/>
                        </a:rPr>
                        <a:t>Улуши, % да</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74171"/>
                  </a:ext>
                </a:extLst>
              </a:tr>
              <a:tr h="239403">
                <a:tc vMerge="1">
                  <a:txBody>
                    <a:bodyPr/>
                    <a:lstStyle/>
                    <a:p>
                      <a:endParaRPr lang="ru-RU"/>
                    </a:p>
                  </a:txBody>
                  <a:tcPr/>
                </a:tc>
                <a:tc vMerge="1">
                  <a:txBody>
                    <a:bodyPr/>
                    <a:lstStyle/>
                    <a:p>
                      <a:endParaRPr lang="ru-RU"/>
                    </a:p>
                  </a:txBody>
                  <a:tcPr/>
                </a:tc>
                <a:tc>
                  <a:txBody>
                    <a:bodyPr/>
                    <a:lstStyle/>
                    <a:p>
                      <a:pPr algn="ctr" fontAlgn="ctr"/>
                      <a:r>
                        <a:rPr lang="ru-RU" sz="900" b="1" i="0" u="none" strike="noStrike" dirty="0" err="1">
                          <a:solidFill>
                            <a:srgbClr val="000000"/>
                          </a:solidFill>
                          <a:effectLst/>
                          <a:latin typeface="Arial" panose="020B0604020202020204" pitchFamily="34" charset="0"/>
                        </a:rPr>
                        <a:t>Жисмоний</a:t>
                      </a:r>
                      <a:r>
                        <a:rPr lang="ru-RU" sz="900" b="1" i="0" u="none" strike="noStrike" dirty="0">
                          <a:solidFill>
                            <a:srgbClr val="000000"/>
                          </a:solidFill>
                          <a:effectLst/>
                          <a:latin typeface="Arial" panose="020B0604020202020204" pitchFamily="34" charset="0"/>
                        </a:rPr>
                        <a:t> </a:t>
                      </a:r>
                      <a:r>
                        <a:rPr lang="ru-RU" sz="900" b="1" i="0" u="none" strike="noStrike" dirty="0" err="1">
                          <a:solidFill>
                            <a:srgbClr val="000000"/>
                          </a:solidFill>
                          <a:effectLst/>
                          <a:latin typeface="Arial" panose="020B0604020202020204" pitchFamily="34" charset="0"/>
                        </a:rPr>
                        <a:t>шахслар</a:t>
                      </a:r>
                      <a:endParaRPr lang="ru-RU" sz="900" b="1" i="0" u="none" strike="noStrike" dirty="0">
                        <a:solidFill>
                          <a:srgbClr val="000000"/>
                        </a:solidFill>
                        <a:effectLst/>
                        <a:latin typeface="Arial" panose="020B0604020202020204" pitchFamily="34" charset="0"/>
                      </a:endParaRP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err="1">
                          <a:solidFill>
                            <a:srgbClr val="000000"/>
                          </a:solidFill>
                          <a:effectLst/>
                          <a:latin typeface="Arial" panose="020B0604020202020204" pitchFamily="34" charset="0"/>
                        </a:rPr>
                        <a:t>Юридик</a:t>
                      </a:r>
                      <a:r>
                        <a:rPr lang="ru-RU" sz="900" b="1" i="0" u="none" strike="noStrike" dirty="0">
                          <a:solidFill>
                            <a:srgbClr val="000000"/>
                          </a:solidFill>
                          <a:effectLst/>
                          <a:latin typeface="Arial" panose="020B0604020202020204" pitchFamily="34" charset="0"/>
                        </a:rPr>
                        <a:t> </a:t>
                      </a:r>
                      <a:r>
                        <a:rPr lang="ru-RU" sz="900" b="1" i="0" u="none" strike="noStrike" dirty="0" err="1">
                          <a:solidFill>
                            <a:srgbClr val="000000"/>
                          </a:solidFill>
                          <a:effectLst/>
                          <a:latin typeface="Arial" panose="020B0604020202020204" pitchFamily="34" charset="0"/>
                        </a:rPr>
                        <a:t>шахслар</a:t>
                      </a:r>
                      <a:endParaRPr lang="ru-RU" sz="900" b="1" i="0" u="none" strike="noStrike" dirty="0">
                        <a:solidFill>
                          <a:srgbClr val="000000"/>
                        </a:solidFill>
                        <a:effectLst/>
                        <a:latin typeface="Arial" panose="020B0604020202020204" pitchFamily="34" charset="0"/>
                      </a:endParaRP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4171525323"/>
                  </a:ext>
                </a:extLst>
              </a:tr>
              <a:tr h="307806">
                <a:tc rowSpan="19">
                  <a:txBody>
                    <a:bodyPr/>
                    <a:lstStyle/>
                    <a:p>
                      <a:pPr algn="ctr" fontAlgn="ctr"/>
                      <a:r>
                        <a:rPr lang="ru-RU" sz="1050" b="1" i="0" u="none" strike="noStrike" dirty="0">
                          <a:solidFill>
                            <a:srgbClr val="000000"/>
                          </a:solidFill>
                          <a:effectLst/>
                          <a:latin typeface="Arial" panose="020B0604020202020204" pitchFamily="34" charset="0"/>
                        </a:rPr>
                        <a:t>  1 233 859 745,06   </a:t>
                      </a:r>
                    </a:p>
                  </a:txBody>
                  <a:tcPr marL="4019" marR="4019" marT="40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effectLst/>
                          <a:latin typeface="Arial" panose="020B0604020202020204" pitchFamily="34" charset="0"/>
                        </a:rPr>
                        <a:t>"Travel" </a:t>
                      </a:r>
                      <a:r>
                        <a:rPr lang="ru-RU" sz="1050" b="0" i="0" u="none" strike="noStrike" dirty="0">
                          <a:solidFill>
                            <a:srgbClr val="000000"/>
                          </a:solidFill>
                          <a:effectLst/>
                          <a:latin typeface="Arial" panose="020B0604020202020204" pitchFamily="34" charset="0"/>
                        </a:rPr>
                        <a:t>чет </a:t>
                      </a:r>
                      <a:r>
                        <a:rPr lang="ru-RU" sz="1050" b="0" i="0" u="none" strike="noStrike" dirty="0" err="1">
                          <a:solidFill>
                            <a:srgbClr val="000000"/>
                          </a:solidFill>
                          <a:effectLst/>
                          <a:latin typeface="Arial" panose="020B0604020202020204" pitchFamily="34" charset="0"/>
                        </a:rPr>
                        <a:t>элга</a:t>
                      </a:r>
                      <a:r>
                        <a:rPr lang="ru-RU" sz="1050" b="0" i="0" u="none" strike="noStrike" dirty="0">
                          <a:solidFill>
                            <a:srgbClr val="000000"/>
                          </a:solidFill>
                          <a:effectLst/>
                          <a:latin typeface="Arial" panose="020B0604020202020204" pitchFamily="34" charset="0"/>
                        </a:rPr>
                        <a:t> </a:t>
                      </a:r>
                      <a:r>
                        <a:rPr lang="ru-RU" sz="1050" b="0" i="0" u="none" strike="noStrike" dirty="0" err="1">
                          <a:solidFill>
                            <a:srgbClr val="000000"/>
                          </a:solidFill>
                          <a:effectLst/>
                          <a:latin typeface="Arial" panose="020B0604020202020204" pitchFamily="34" charset="0"/>
                        </a:rPr>
                        <a:t>чиқувчиларни</a:t>
                      </a:r>
                      <a:r>
                        <a:rPr lang="ru-RU" sz="1050" b="0" i="0" u="none" strike="noStrike" dirty="0">
                          <a:solidFill>
                            <a:srgbClr val="000000"/>
                          </a:solidFill>
                          <a:effectLst/>
                          <a:latin typeface="Arial" panose="020B0604020202020204" pitchFamily="34" charset="0"/>
                        </a:rPr>
                        <a:t> </a:t>
                      </a:r>
                      <a:r>
                        <a:rPr lang="ru-RU" sz="1050" b="0" i="0" u="none" strike="noStrike" dirty="0" err="1">
                          <a:solidFill>
                            <a:srgbClr val="000000"/>
                          </a:solidFill>
                          <a:effectLst/>
                          <a:latin typeface="Arial" panose="020B0604020202020204" pitchFamily="34" charset="0"/>
                        </a:rPr>
                        <a:t>суғурталаш</a:t>
                      </a:r>
                      <a:endParaRPr lang="ru-RU" sz="1050" b="0" i="0" u="none" strike="noStrike" dirty="0">
                        <a:solidFill>
                          <a:srgbClr val="000000"/>
                        </a:solidFill>
                        <a:effectLst/>
                        <a:latin typeface="Arial" panose="020B0604020202020204" pitchFamily="34" charset="0"/>
                      </a:endParaRP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Arial" panose="020B0604020202020204" pitchFamily="34" charset="0"/>
                        </a:rPr>
                        <a:t>     5 853 914,83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panose="020B0604020202020204" pitchFamily="34" charset="0"/>
                        </a:rPr>
                        <a:t>               99 843,20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5 953 758,03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Arial" panose="020B0604020202020204" pitchFamily="34" charset="0"/>
                        </a:rPr>
                        <a:t>0,5%</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198497"/>
                  </a:ext>
                </a:extLst>
              </a:tr>
              <a:tr h="264289">
                <a:tc vMerge="1">
                  <a:txBody>
                    <a:bodyPr/>
                    <a:lstStyle/>
                    <a:p>
                      <a:endParaRPr lang="ru-RU"/>
                    </a:p>
                  </a:txBody>
                  <a:tcPr/>
                </a:tc>
                <a:tc>
                  <a:txBody>
                    <a:bodyPr/>
                    <a:lstStyle/>
                    <a:p>
                      <a:pPr algn="l" fontAlgn="ctr"/>
                      <a:r>
                        <a:rPr lang="ru-RU" sz="1050" b="0" i="0" u="none" strike="noStrike" dirty="0">
                          <a:solidFill>
                            <a:srgbClr val="000000"/>
                          </a:solidFill>
                          <a:effectLst/>
                          <a:latin typeface="Arial" panose="020B0604020202020204" pitchFamily="34" charset="0"/>
                        </a:rPr>
                        <a:t>"Автокредит" </a:t>
                      </a:r>
                      <a:r>
                        <a:rPr lang="ru-RU" sz="1050" b="0" i="0" u="none" strike="noStrike" dirty="0" err="1">
                          <a:solidFill>
                            <a:srgbClr val="000000"/>
                          </a:solidFill>
                          <a:effectLst/>
                          <a:latin typeface="Arial" panose="020B0604020202020204" pitchFamily="34" charset="0"/>
                        </a:rPr>
                        <a:t>суғуртаси</a:t>
                      </a:r>
                      <a:endParaRPr lang="ru-RU" sz="1050" b="0" i="0" u="none" strike="noStrike" dirty="0">
                        <a:solidFill>
                          <a:srgbClr val="000000"/>
                        </a:solidFill>
                        <a:effectLst/>
                        <a:latin typeface="Arial" panose="020B0604020202020204" pitchFamily="34" charset="0"/>
                      </a:endParaRP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Arial" panose="020B0604020202020204" pitchFamily="34" charset="0"/>
                        </a:rPr>
                        <a:t>          11 397,25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19 288 783,58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19 300 180,83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Arial" panose="020B0604020202020204" pitchFamily="34" charset="0"/>
                        </a:rPr>
                        <a:t>1,6%</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888859"/>
                  </a:ext>
                </a:extLst>
              </a:tr>
              <a:tr h="264289">
                <a:tc vMerge="1">
                  <a:txBody>
                    <a:bodyPr/>
                    <a:lstStyle/>
                    <a:p>
                      <a:endParaRPr lang="ru-RU"/>
                    </a:p>
                  </a:txBody>
                  <a:tcPr/>
                </a:tc>
                <a:tc>
                  <a:txBody>
                    <a:bodyPr/>
                    <a:lstStyle/>
                    <a:p>
                      <a:pPr algn="l" fontAlgn="ctr"/>
                      <a:r>
                        <a:rPr lang="ru-RU" sz="1050" b="0" i="0" u="none" strike="noStrike">
                          <a:solidFill>
                            <a:srgbClr val="000000"/>
                          </a:solidFill>
                          <a:effectLst/>
                          <a:latin typeface="Arial" panose="020B0604020202020204" pitchFamily="34" charset="0"/>
                        </a:rPr>
                        <a:t>Бахтсиз ҳодисалардан суғурталаш</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Arial" panose="020B0604020202020204" pitchFamily="34" charset="0"/>
                        </a:rPr>
                        <a:t>     2 361 885,72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2 247 267,16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4 609 152,88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Arial" panose="020B0604020202020204" pitchFamily="34" charset="0"/>
                        </a:rPr>
                        <a:t>0,4%</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406188"/>
                  </a:ext>
                </a:extLst>
              </a:tr>
              <a:tr h="264289">
                <a:tc vMerge="1">
                  <a:txBody>
                    <a:bodyPr/>
                    <a:lstStyle/>
                    <a:p>
                      <a:endParaRPr lang="ru-RU"/>
                    </a:p>
                  </a:txBody>
                  <a:tcPr/>
                </a:tc>
                <a:tc>
                  <a:txBody>
                    <a:bodyPr/>
                    <a:lstStyle/>
                    <a:p>
                      <a:pPr algn="l" fontAlgn="ctr"/>
                      <a:r>
                        <a:rPr lang="ru-RU" sz="1050" b="0" i="0" u="none" strike="noStrike">
                          <a:solidFill>
                            <a:srgbClr val="000000"/>
                          </a:solidFill>
                          <a:effectLst/>
                          <a:latin typeface="Arial" panose="020B0604020202020204" pitchFamily="34" charset="0"/>
                        </a:rPr>
                        <a:t>Гаровга қўйилаётган мол-мулкларни суғурталаш</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Arial" panose="020B0604020202020204" pitchFamily="34" charset="0"/>
                        </a:rPr>
                        <a:t>     1 381 812,19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13 981 199,17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15 363 011,36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Arial" panose="020B0604020202020204" pitchFamily="34" charset="0"/>
                        </a:rPr>
                        <a:t>1,2%</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54663"/>
                  </a:ext>
                </a:extLst>
              </a:tr>
              <a:tr h="264289">
                <a:tc vMerge="1">
                  <a:txBody>
                    <a:bodyPr/>
                    <a:lstStyle/>
                    <a:p>
                      <a:endParaRPr lang="ru-RU"/>
                    </a:p>
                  </a:txBody>
                  <a:tcPr/>
                </a:tc>
                <a:tc>
                  <a:txBody>
                    <a:bodyPr/>
                    <a:lstStyle/>
                    <a:p>
                      <a:pPr algn="l" fontAlgn="ctr"/>
                      <a:r>
                        <a:rPr lang="ru-RU" sz="1050" b="0" i="0" u="none" strike="noStrike">
                          <a:solidFill>
                            <a:srgbClr val="000000"/>
                          </a:solidFill>
                          <a:effectLst/>
                          <a:latin typeface="Arial" panose="020B0604020202020204" pitchFamily="34" charset="0"/>
                        </a:rPr>
                        <a:t>Гаровга қўйилаётган транспорт воситаларини суғурталаш</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Arial" panose="020B0604020202020204" pitchFamily="34" charset="0"/>
                        </a:rPr>
                        <a:t>   28 099 506,06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12 716 913,56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40 816 419,62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Arial" panose="020B0604020202020204" pitchFamily="34" charset="0"/>
                        </a:rPr>
                        <a:t>3,3%</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69331"/>
                  </a:ext>
                </a:extLst>
              </a:tr>
              <a:tr h="264289">
                <a:tc vMerge="1">
                  <a:txBody>
                    <a:bodyPr/>
                    <a:lstStyle/>
                    <a:p>
                      <a:endParaRPr lang="ru-RU"/>
                    </a:p>
                  </a:txBody>
                  <a:tcPr/>
                </a:tc>
                <a:tc>
                  <a:txBody>
                    <a:bodyPr/>
                    <a:lstStyle/>
                    <a:p>
                      <a:pPr algn="l" fontAlgn="ctr"/>
                      <a:r>
                        <a:rPr lang="ru-RU" sz="1050" b="0" i="0" u="none" strike="noStrike" dirty="0" err="1">
                          <a:solidFill>
                            <a:srgbClr val="000000"/>
                          </a:solidFill>
                          <a:effectLst/>
                          <a:latin typeface="Arial" panose="020B0604020202020204" pitchFamily="34" charset="0"/>
                        </a:rPr>
                        <a:t>Ипотекани</a:t>
                      </a:r>
                      <a:r>
                        <a:rPr lang="ru-RU" sz="1050" b="0" i="0" u="none" strike="noStrike" dirty="0">
                          <a:solidFill>
                            <a:srgbClr val="000000"/>
                          </a:solidFill>
                          <a:effectLst/>
                          <a:latin typeface="Arial" panose="020B0604020202020204" pitchFamily="34" charset="0"/>
                        </a:rPr>
                        <a:t> </a:t>
                      </a:r>
                      <a:r>
                        <a:rPr lang="ru-RU" sz="1050" b="0" i="0" u="none" strike="noStrike" dirty="0" err="1">
                          <a:solidFill>
                            <a:srgbClr val="000000"/>
                          </a:solidFill>
                          <a:effectLst/>
                          <a:latin typeface="Arial" panose="020B0604020202020204" pitchFamily="34" charset="0"/>
                        </a:rPr>
                        <a:t>суғурталаш</a:t>
                      </a:r>
                      <a:endParaRPr lang="ru-RU" sz="1050" b="0" i="0" u="none" strike="noStrike" dirty="0">
                        <a:solidFill>
                          <a:srgbClr val="000000"/>
                        </a:solidFill>
                        <a:effectLst/>
                        <a:latin typeface="Arial" panose="020B0604020202020204" pitchFamily="34" charset="0"/>
                      </a:endParaRP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panose="020B0604020202020204" pitchFamily="34" charset="0"/>
                        </a:rPr>
                        <a:t>     6 243 346,28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26 416,30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6 269 762,58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Arial" panose="020B0604020202020204" pitchFamily="34" charset="0"/>
                        </a:rPr>
                        <a:t>0,5%</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283748"/>
                  </a:ext>
                </a:extLst>
              </a:tr>
              <a:tr h="264289">
                <a:tc vMerge="1">
                  <a:txBody>
                    <a:bodyPr/>
                    <a:lstStyle/>
                    <a:p>
                      <a:endParaRPr lang="ru-RU"/>
                    </a:p>
                  </a:txBody>
                  <a:tcPr/>
                </a:tc>
                <a:tc>
                  <a:txBody>
                    <a:bodyPr/>
                    <a:lstStyle/>
                    <a:p>
                      <a:pPr algn="l" fontAlgn="ctr"/>
                      <a:r>
                        <a:rPr lang="ru-RU" sz="1050" b="0" i="0" u="none" strike="noStrike" dirty="0" err="1">
                          <a:solidFill>
                            <a:srgbClr val="000000"/>
                          </a:solidFill>
                          <a:effectLst/>
                          <a:latin typeface="Arial" panose="020B0604020202020204" pitchFamily="34" charset="0"/>
                        </a:rPr>
                        <a:t>Касбий</a:t>
                      </a:r>
                      <a:r>
                        <a:rPr lang="ru-RU" sz="1050" b="0" i="0" u="none" strike="noStrike" dirty="0">
                          <a:solidFill>
                            <a:srgbClr val="000000"/>
                          </a:solidFill>
                          <a:effectLst/>
                          <a:latin typeface="Arial" panose="020B0604020202020204" pitchFamily="34" charset="0"/>
                        </a:rPr>
                        <a:t> </a:t>
                      </a:r>
                      <a:r>
                        <a:rPr lang="ru-RU" sz="1050" b="0" i="0" u="none" strike="noStrike" dirty="0" err="1">
                          <a:solidFill>
                            <a:srgbClr val="000000"/>
                          </a:solidFill>
                          <a:effectLst/>
                          <a:latin typeface="Arial" panose="020B0604020202020204" pitchFamily="34" charset="0"/>
                        </a:rPr>
                        <a:t>жавобгарликни</a:t>
                      </a:r>
                      <a:r>
                        <a:rPr lang="ru-RU" sz="1050" b="0" i="0" u="none" strike="noStrike" dirty="0">
                          <a:solidFill>
                            <a:srgbClr val="000000"/>
                          </a:solidFill>
                          <a:effectLst/>
                          <a:latin typeface="Arial" panose="020B0604020202020204" pitchFamily="34" charset="0"/>
                        </a:rPr>
                        <a:t> </a:t>
                      </a:r>
                      <a:r>
                        <a:rPr lang="ru-RU" sz="1050" b="0" i="0" u="none" strike="noStrike" dirty="0" err="1">
                          <a:solidFill>
                            <a:srgbClr val="000000"/>
                          </a:solidFill>
                          <a:effectLst/>
                          <a:latin typeface="Arial" panose="020B0604020202020204" pitchFamily="34" charset="0"/>
                        </a:rPr>
                        <a:t>суғурталаш</a:t>
                      </a:r>
                      <a:endParaRPr lang="ru-RU" sz="1050" b="0" i="0" u="none" strike="noStrike" dirty="0">
                        <a:solidFill>
                          <a:srgbClr val="000000"/>
                        </a:solidFill>
                        <a:effectLst/>
                        <a:latin typeface="Arial" panose="020B0604020202020204" pitchFamily="34" charset="0"/>
                      </a:endParaRP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Arial" panose="020B0604020202020204" pitchFamily="34" charset="0"/>
                        </a:rPr>
                        <a:t>            5 570,00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1 666 740,79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1 672 310,79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Arial" panose="020B0604020202020204" pitchFamily="34" charset="0"/>
                        </a:rPr>
                        <a:t>0,1%</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891265"/>
                  </a:ext>
                </a:extLst>
              </a:tr>
              <a:tr h="293149">
                <a:tc vMerge="1">
                  <a:txBody>
                    <a:bodyPr/>
                    <a:lstStyle/>
                    <a:p>
                      <a:endParaRPr lang="ru-RU"/>
                    </a:p>
                  </a:txBody>
                  <a:tcPr/>
                </a:tc>
                <a:tc>
                  <a:txBody>
                    <a:bodyPr/>
                    <a:lstStyle/>
                    <a:p>
                      <a:pPr algn="l" fontAlgn="ctr"/>
                      <a:r>
                        <a:rPr lang="ru-RU" sz="1050" b="0" i="0" u="none" strike="noStrike" dirty="0">
                          <a:solidFill>
                            <a:srgbClr val="000000"/>
                          </a:solidFill>
                          <a:effectLst/>
                          <a:latin typeface="Arial" panose="020B0604020202020204" pitchFamily="34" charset="0"/>
                        </a:rPr>
                        <a:t>Кредит </a:t>
                      </a:r>
                      <a:r>
                        <a:rPr lang="ru-RU" sz="1050" b="0" i="0" u="none" strike="noStrike" dirty="0" err="1">
                          <a:solidFill>
                            <a:srgbClr val="000000"/>
                          </a:solidFill>
                          <a:effectLst/>
                          <a:latin typeface="Arial" panose="020B0604020202020204" pitchFamily="34" charset="0"/>
                        </a:rPr>
                        <a:t>қайтмаслиги</a:t>
                      </a:r>
                      <a:r>
                        <a:rPr lang="ru-RU" sz="1050" b="0" i="0" u="none" strike="noStrike" dirty="0">
                          <a:solidFill>
                            <a:srgbClr val="000000"/>
                          </a:solidFill>
                          <a:effectLst/>
                          <a:latin typeface="Arial" panose="020B0604020202020204" pitchFamily="34" charset="0"/>
                        </a:rPr>
                        <a:t> </a:t>
                      </a:r>
                      <a:r>
                        <a:rPr lang="ru-RU" sz="1050" b="0" i="0" u="none" strike="noStrike" dirty="0" err="1">
                          <a:solidFill>
                            <a:srgbClr val="000000"/>
                          </a:solidFill>
                          <a:effectLst/>
                          <a:latin typeface="Arial" panose="020B0604020202020204" pitchFamily="34" charset="0"/>
                        </a:rPr>
                        <a:t>хатаридан</a:t>
                      </a:r>
                      <a:r>
                        <a:rPr lang="ru-RU" sz="1050" b="0" i="0" u="none" strike="noStrike" dirty="0">
                          <a:solidFill>
                            <a:srgbClr val="000000"/>
                          </a:solidFill>
                          <a:effectLst/>
                          <a:latin typeface="Arial" panose="020B0604020202020204" pitchFamily="34" charset="0"/>
                        </a:rPr>
                        <a:t> </a:t>
                      </a:r>
                      <a:r>
                        <a:rPr lang="ru-RU" sz="1050" b="0" i="0" u="none" strike="noStrike" dirty="0" err="1">
                          <a:solidFill>
                            <a:srgbClr val="000000"/>
                          </a:solidFill>
                          <a:effectLst/>
                          <a:latin typeface="Arial" panose="020B0604020202020204" pitchFamily="34" charset="0"/>
                        </a:rPr>
                        <a:t>суғурталаш</a:t>
                      </a:r>
                      <a:endParaRPr lang="ru-RU" sz="1050" b="0" i="0" u="none" strike="noStrike" dirty="0">
                        <a:solidFill>
                          <a:srgbClr val="000000"/>
                        </a:solidFill>
                        <a:effectLst/>
                        <a:latin typeface="Arial" panose="020B0604020202020204" pitchFamily="34" charset="0"/>
                      </a:endParaRP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panose="020B0604020202020204" pitchFamily="34" charset="0"/>
                        </a:rPr>
                        <a:t>                   1,03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panose="020B0604020202020204" pitchFamily="34" charset="0"/>
                        </a:rPr>
                        <a:t>          8 062 800,61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8 062 801,65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Arial" panose="020B0604020202020204" pitchFamily="34" charset="0"/>
                        </a:rPr>
                        <a:t>0,7%</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8311297"/>
                  </a:ext>
                </a:extLst>
              </a:tr>
              <a:tr h="264289">
                <a:tc vMerge="1">
                  <a:txBody>
                    <a:bodyPr/>
                    <a:lstStyle/>
                    <a:p>
                      <a:endParaRPr lang="ru-RU"/>
                    </a:p>
                  </a:txBody>
                  <a:tcPr/>
                </a:tc>
                <a:tc>
                  <a:txBody>
                    <a:bodyPr/>
                    <a:lstStyle/>
                    <a:p>
                      <a:pPr algn="l" fontAlgn="ctr"/>
                      <a:r>
                        <a:rPr lang="ru-RU" sz="1050" b="0" i="0" u="none" strike="noStrike" dirty="0" err="1">
                          <a:solidFill>
                            <a:srgbClr val="000000"/>
                          </a:solidFill>
                          <a:effectLst/>
                          <a:latin typeface="Arial" panose="020B0604020202020204" pitchFamily="34" charset="0"/>
                        </a:rPr>
                        <a:t>Қурилиш</a:t>
                      </a:r>
                      <a:r>
                        <a:rPr lang="ru-RU" sz="1050" b="0" i="0" u="none" strike="noStrike" dirty="0">
                          <a:solidFill>
                            <a:srgbClr val="000000"/>
                          </a:solidFill>
                          <a:effectLst/>
                          <a:latin typeface="Arial" panose="020B0604020202020204" pitchFamily="34" charset="0"/>
                        </a:rPr>
                        <a:t> </a:t>
                      </a:r>
                      <a:r>
                        <a:rPr lang="ru-RU" sz="1050" b="0" i="0" u="none" strike="noStrike" dirty="0" err="1">
                          <a:solidFill>
                            <a:srgbClr val="000000"/>
                          </a:solidFill>
                          <a:effectLst/>
                          <a:latin typeface="Arial" panose="020B0604020202020204" pitchFamily="34" charset="0"/>
                        </a:rPr>
                        <a:t>қалтисликларини</a:t>
                      </a:r>
                      <a:r>
                        <a:rPr lang="ru-RU" sz="1050" b="0" i="0" u="none" strike="noStrike" dirty="0">
                          <a:solidFill>
                            <a:srgbClr val="000000"/>
                          </a:solidFill>
                          <a:effectLst/>
                          <a:latin typeface="Arial" panose="020B0604020202020204" pitchFamily="34" charset="0"/>
                        </a:rPr>
                        <a:t> </a:t>
                      </a:r>
                      <a:r>
                        <a:rPr lang="ru-RU" sz="1050" b="0" i="0" u="none" strike="noStrike" dirty="0" err="1">
                          <a:solidFill>
                            <a:srgbClr val="000000"/>
                          </a:solidFill>
                          <a:effectLst/>
                          <a:latin typeface="Arial" panose="020B0604020202020204" pitchFamily="34" charset="0"/>
                        </a:rPr>
                        <a:t>суғурталаш</a:t>
                      </a:r>
                      <a:endParaRPr lang="ru-RU" sz="1050" b="0" i="0" u="none" strike="noStrike" dirty="0">
                        <a:solidFill>
                          <a:srgbClr val="000000"/>
                        </a:solidFill>
                        <a:effectLst/>
                        <a:latin typeface="Arial" panose="020B0604020202020204" pitchFamily="34" charset="0"/>
                      </a:endParaRP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Arial" panose="020B0604020202020204" pitchFamily="34" charset="0"/>
                        </a:rPr>
                        <a:t>                       -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panose="020B0604020202020204" pitchFamily="34" charset="0"/>
                        </a:rPr>
                        <a:t>      340 740 570,72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340 740 570,72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Arial" panose="020B0604020202020204" pitchFamily="34" charset="0"/>
                        </a:rPr>
                        <a:t>27,6%</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652663"/>
                  </a:ext>
                </a:extLst>
              </a:tr>
              <a:tr h="264289">
                <a:tc vMerge="1">
                  <a:txBody>
                    <a:bodyPr/>
                    <a:lstStyle/>
                    <a:p>
                      <a:endParaRPr lang="ru-RU"/>
                    </a:p>
                  </a:txBody>
                  <a:tcPr/>
                </a:tc>
                <a:tc>
                  <a:txBody>
                    <a:bodyPr/>
                    <a:lstStyle/>
                    <a:p>
                      <a:pPr algn="l" fontAlgn="ctr"/>
                      <a:r>
                        <a:rPr lang="ru-RU" sz="1050" b="0" i="0" u="none" strike="noStrike">
                          <a:solidFill>
                            <a:srgbClr val="000000"/>
                          </a:solidFill>
                          <a:effectLst/>
                          <a:latin typeface="Arial" panose="020B0604020202020204" pitchFamily="34" charset="0"/>
                        </a:rPr>
                        <a:t>Лизингга берилаётган мол-мулкларни суғурталаш</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panose="020B0604020202020204" pitchFamily="34" charset="0"/>
                        </a:rPr>
                        <a:t>                   0,14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panose="020B0604020202020204" pitchFamily="34" charset="0"/>
                        </a:rPr>
                        <a:t>             453 720,00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453 720,13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Arial" panose="020B0604020202020204" pitchFamily="34" charset="0"/>
                        </a:rPr>
                        <a:t>0,0%</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6011556"/>
                  </a:ext>
                </a:extLst>
              </a:tr>
              <a:tr h="264289">
                <a:tc vMerge="1">
                  <a:txBody>
                    <a:bodyPr/>
                    <a:lstStyle/>
                    <a:p>
                      <a:endParaRPr lang="ru-RU"/>
                    </a:p>
                  </a:txBody>
                  <a:tcPr/>
                </a:tc>
                <a:tc>
                  <a:txBody>
                    <a:bodyPr/>
                    <a:lstStyle/>
                    <a:p>
                      <a:pPr algn="l" fontAlgn="ctr"/>
                      <a:r>
                        <a:rPr lang="ru-RU" sz="1050" b="0" i="0" u="none" strike="noStrike">
                          <a:solidFill>
                            <a:srgbClr val="000000"/>
                          </a:solidFill>
                          <a:effectLst/>
                          <a:latin typeface="Arial" panose="020B0604020202020204" pitchFamily="34" charset="0"/>
                        </a:rPr>
                        <a:t>Лизингга берилаётган транспорт воситаларини суғурталаш</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panose="020B0604020202020204" pitchFamily="34" charset="0"/>
                        </a:rPr>
                        <a:t>        255 220,73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panose="020B0604020202020204" pitchFamily="34" charset="0"/>
                        </a:rPr>
                        <a:t>          1 928 428,89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2 183 649,62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Arial" panose="020B0604020202020204" pitchFamily="34" charset="0"/>
                        </a:rPr>
                        <a:t>0,2%</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647755"/>
                  </a:ext>
                </a:extLst>
              </a:tr>
              <a:tr h="264289">
                <a:tc vMerge="1">
                  <a:txBody>
                    <a:bodyPr/>
                    <a:lstStyle/>
                    <a:p>
                      <a:endParaRPr lang="ru-RU"/>
                    </a:p>
                  </a:txBody>
                  <a:tcPr/>
                </a:tc>
                <a:tc>
                  <a:txBody>
                    <a:bodyPr/>
                    <a:lstStyle/>
                    <a:p>
                      <a:pPr algn="l" fontAlgn="ctr"/>
                      <a:r>
                        <a:rPr lang="ru-RU" sz="1050" b="0" i="0" u="none" strike="noStrike">
                          <a:solidFill>
                            <a:srgbClr val="000000"/>
                          </a:solidFill>
                          <a:effectLst/>
                          <a:latin typeface="Arial" panose="020B0604020202020204" pitchFamily="34" charset="0"/>
                        </a:rPr>
                        <a:t>Молиявий қалтисликларни суғурталаш</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panose="020B0604020202020204" pitchFamily="34" charset="0"/>
                        </a:rPr>
                        <a:t>                       -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panose="020B0604020202020204" pitchFamily="34" charset="0"/>
                        </a:rPr>
                        <a:t>          5 519 822,79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panose="020B0604020202020204" pitchFamily="34" charset="0"/>
                        </a:rPr>
                        <a:t>          5 519 822,79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Arial" panose="020B0604020202020204" pitchFamily="34" charset="0"/>
                        </a:rPr>
                        <a:t>0,4%</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925939"/>
                  </a:ext>
                </a:extLst>
              </a:tr>
              <a:tr h="264289">
                <a:tc vMerge="1">
                  <a:txBody>
                    <a:bodyPr/>
                    <a:lstStyle/>
                    <a:p>
                      <a:endParaRPr lang="ru-RU"/>
                    </a:p>
                  </a:txBody>
                  <a:tcPr/>
                </a:tc>
                <a:tc>
                  <a:txBody>
                    <a:bodyPr/>
                    <a:lstStyle/>
                    <a:p>
                      <a:pPr algn="l" fontAlgn="ctr"/>
                      <a:r>
                        <a:rPr lang="ru-RU" sz="1050" b="0" i="0" u="none" strike="noStrike">
                          <a:solidFill>
                            <a:srgbClr val="000000"/>
                          </a:solidFill>
                          <a:effectLst/>
                          <a:latin typeface="Arial" panose="020B0604020202020204" pitchFamily="34" charset="0"/>
                        </a:rPr>
                        <a:t>Мол-мулкларни ихтиёрий суғурталаш</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panose="020B0604020202020204" pitchFamily="34" charset="0"/>
                        </a:rPr>
                        <a:t>     1 004 544,67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529 204 118,82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panose="020B0604020202020204" pitchFamily="34" charset="0"/>
                        </a:rPr>
                        <a:t>      530 208 663,49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Arial" panose="020B0604020202020204" pitchFamily="34" charset="0"/>
                        </a:rPr>
                        <a:t>43,0%</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780076"/>
                  </a:ext>
                </a:extLst>
              </a:tr>
              <a:tr h="345964">
                <a:tc vMerge="1">
                  <a:txBody>
                    <a:bodyPr/>
                    <a:lstStyle/>
                    <a:p>
                      <a:endParaRPr lang="ru-RU"/>
                    </a:p>
                  </a:txBody>
                  <a:tcPr/>
                </a:tc>
                <a:tc>
                  <a:txBody>
                    <a:bodyPr/>
                    <a:lstStyle/>
                    <a:p>
                      <a:pPr algn="l" fontAlgn="ctr"/>
                      <a:r>
                        <a:rPr lang="ru-RU" sz="1050" b="0" i="0" u="none" strike="noStrike">
                          <a:solidFill>
                            <a:srgbClr val="000000"/>
                          </a:solidFill>
                          <a:effectLst/>
                          <a:latin typeface="Arial" panose="020B0604020202020204" pitchFamily="34" charset="0"/>
                        </a:rPr>
                        <a:t>Транспорт воситалари эгаларининг жавобгарлигини ихтиёрий суғурталаш</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panose="020B0604020202020204" pitchFamily="34" charset="0"/>
                        </a:rPr>
                        <a:t>          49 654,00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panose="020B0604020202020204" pitchFamily="34" charset="0"/>
                        </a:rPr>
                        <a:t>               49 654,00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Arial" panose="020B0604020202020204" pitchFamily="34" charset="0"/>
                        </a:rPr>
                        <a:t>0,0%</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290871"/>
                  </a:ext>
                </a:extLst>
              </a:tr>
              <a:tr h="264289">
                <a:tc vMerge="1">
                  <a:txBody>
                    <a:bodyPr/>
                    <a:lstStyle/>
                    <a:p>
                      <a:endParaRPr lang="ru-RU"/>
                    </a:p>
                  </a:txBody>
                  <a:tcPr/>
                </a:tc>
                <a:tc>
                  <a:txBody>
                    <a:bodyPr/>
                    <a:lstStyle/>
                    <a:p>
                      <a:pPr algn="l" fontAlgn="ctr"/>
                      <a:r>
                        <a:rPr lang="ru-RU" sz="1050" b="0" i="0" u="none" strike="noStrike">
                          <a:solidFill>
                            <a:srgbClr val="000000"/>
                          </a:solidFill>
                          <a:effectLst/>
                          <a:latin typeface="Arial" panose="020B0604020202020204" pitchFamily="34" charset="0"/>
                        </a:rPr>
                        <a:t>Транспорт воситаларини ихтиёрий суғурталаш</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panose="020B0604020202020204" pitchFamily="34" charset="0"/>
                        </a:rPr>
                        <a:t>     1 624 490,31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97 963 000,91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panose="020B0604020202020204" pitchFamily="34" charset="0"/>
                        </a:rPr>
                        <a:t>        99 587 491,22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Arial" panose="020B0604020202020204" pitchFamily="34" charset="0"/>
                        </a:rPr>
                        <a:t>8,1%</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746475"/>
                  </a:ext>
                </a:extLst>
              </a:tr>
              <a:tr h="264289">
                <a:tc vMerge="1">
                  <a:txBody>
                    <a:bodyPr/>
                    <a:lstStyle/>
                    <a:p>
                      <a:endParaRPr lang="ru-RU"/>
                    </a:p>
                  </a:txBody>
                  <a:tcPr/>
                </a:tc>
                <a:tc>
                  <a:txBody>
                    <a:bodyPr/>
                    <a:lstStyle/>
                    <a:p>
                      <a:pPr algn="l" fontAlgn="ctr"/>
                      <a:r>
                        <a:rPr lang="ru-RU" sz="1050" b="0" i="0" u="none" strike="noStrike">
                          <a:solidFill>
                            <a:srgbClr val="000000"/>
                          </a:solidFill>
                          <a:effectLst/>
                          <a:latin typeface="Arial" panose="020B0604020202020204" pitchFamily="34" charset="0"/>
                        </a:rPr>
                        <a:t>Фуқаролик жавобгарликни ихтиёрий суғурталаш</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panose="020B0604020202020204" pitchFamily="34" charset="0"/>
                        </a:rPr>
                        <a:t>     2 188 985,93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22 987 750,38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25 176 736,31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Arial" panose="020B0604020202020204" pitchFamily="34" charset="0"/>
                        </a:rPr>
                        <a:t>2,0%</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652981"/>
                  </a:ext>
                </a:extLst>
              </a:tr>
              <a:tr h="264289">
                <a:tc vMerge="1">
                  <a:txBody>
                    <a:bodyPr/>
                    <a:lstStyle/>
                    <a:p>
                      <a:endParaRPr lang="ru-RU"/>
                    </a:p>
                  </a:txBody>
                  <a:tcPr/>
                </a:tc>
                <a:tc>
                  <a:txBody>
                    <a:bodyPr/>
                    <a:lstStyle/>
                    <a:p>
                      <a:pPr algn="l" fontAlgn="ctr"/>
                      <a:r>
                        <a:rPr lang="ru-RU" sz="1050" b="0" i="0" u="none" strike="noStrike">
                          <a:solidFill>
                            <a:srgbClr val="000000"/>
                          </a:solidFill>
                          <a:effectLst/>
                          <a:latin typeface="Arial" panose="020B0604020202020204" pitchFamily="34" charset="0"/>
                        </a:rPr>
                        <a:t>Экспортни операцияларини суғурталаш</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panose="020B0604020202020204" pitchFamily="34" charset="0"/>
                        </a:rPr>
                        <a:t>                       -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10 733 658,28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10 733 658,28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Arial" panose="020B0604020202020204" pitchFamily="34" charset="0"/>
                        </a:rPr>
                        <a:t>0,9%</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727194"/>
                  </a:ext>
                </a:extLst>
              </a:tr>
              <a:tr h="264289">
                <a:tc vMerge="1">
                  <a:txBody>
                    <a:bodyPr/>
                    <a:lstStyle/>
                    <a:p>
                      <a:endParaRPr lang="ru-RU"/>
                    </a:p>
                  </a:txBody>
                  <a:tcPr/>
                </a:tc>
                <a:tc>
                  <a:txBody>
                    <a:bodyPr/>
                    <a:lstStyle/>
                    <a:p>
                      <a:pPr algn="l" fontAlgn="ctr"/>
                      <a:r>
                        <a:rPr lang="ru-RU" sz="1050" b="0" i="0" u="none" strike="noStrike" dirty="0" err="1">
                          <a:solidFill>
                            <a:srgbClr val="000000"/>
                          </a:solidFill>
                          <a:effectLst/>
                          <a:latin typeface="Arial" panose="020B0604020202020204" pitchFamily="34" charset="0"/>
                        </a:rPr>
                        <a:t>Юкларни</a:t>
                      </a:r>
                      <a:r>
                        <a:rPr lang="ru-RU" sz="1050" b="0" i="0" u="none" strike="noStrike" dirty="0">
                          <a:solidFill>
                            <a:srgbClr val="000000"/>
                          </a:solidFill>
                          <a:effectLst/>
                          <a:latin typeface="Arial" panose="020B0604020202020204" pitchFamily="34" charset="0"/>
                        </a:rPr>
                        <a:t> </a:t>
                      </a:r>
                      <a:r>
                        <a:rPr lang="ru-RU" sz="1050" b="0" i="0" u="none" strike="noStrike" dirty="0" err="1">
                          <a:solidFill>
                            <a:srgbClr val="000000"/>
                          </a:solidFill>
                          <a:effectLst/>
                          <a:latin typeface="Arial" panose="020B0604020202020204" pitchFamily="34" charset="0"/>
                        </a:rPr>
                        <a:t>суғурталаш</a:t>
                      </a:r>
                      <a:endParaRPr lang="ru-RU" sz="1050" b="0" i="0" u="none" strike="noStrike" dirty="0">
                        <a:solidFill>
                          <a:srgbClr val="000000"/>
                        </a:solidFill>
                        <a:effectLst/>
                        <a:latin typeface="Arial" panose="020B0604020202020204" pitchFamily="34" charset="0"/>
                      </a:endParaRP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panose="020B0604020202020204" pitchFamily="34" charset="0"/>
                        </a:rPr>
                        <a:t>            4 631,75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28 597 922,89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panose="020B0604020202020204" pitchFamily="34" charset="0"/>
                        </a:rPr>
                        <a:t>        28 602 554,64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Arial" panose="020B0604020202020204" pitchFamily="34" charset="0"/>
                        </a:rPr>
                        <a:t>2,3%</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3856056"/>
                  </a:ext>
                </a:extLst>
              </a:tr>
              <a:tr h="264289">
                <a:tc vMerge="1">
                  <a:txBody>
                    <a:bodyPr/>
                    <a:lstStyle/>
                    <a:p>
                      <a:endParaRPr lang="ru-RU"/>
                    </a:p>
                  </a:txBody>
                  <a:tcPr/>
                </a:tc>
                <a:tc>
                  <a:txBody>
                    <a:bodyPr/>
                    <a:lstStyle/>
                    <a:p>
                      <a:pPr algn="ctr" fontAlgn="ctr"/>
                      <a:r>
                        <a:rPr lang="uz-Cyrl-UZ" sz="1050" b="1" i="0" u="none" strike="noStrike" dirty="0">
                          <a:solidFill>
                            <a:srgbClr val="000000"/>
                          </a:solidFill>
                          <a:effectLst/>
                          <a:latin typeface="Arial" panose="020B0604020202020204" pitchFamily="34" charset="0"/>
                        </a:rPr>
                        <a:t>ЖАМИ:</a:t>
                      </a:r>
                      <a:endParaRPr lang="ru-RU" sz="600" b="1" i="0" u="none" strike="noStrike" dirty="0">
                        <a:solidFill>
                          <a:srgbClr val="000000"/>
                        </a:solidFill>
                        <a:effectLst/>
                        <a:latin typeface="Arial" panose="020B0604020202020204" pitchFamily="34" charset="0"/>
                      </a:endParaRP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Arial" panose="020B0604020202020204" pitchFamily="34" charset="0"/>
                        </a:rPr>
                        <a:t>   49 084 960,90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Arial" panose="020B0604020202020204" pitchFamily="34" charset="0"/>
                        </a:rPr>
                        <a:t>   1 096 218 958,04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Arial" panose="020B0604020202020204" pitchFamily="34" charset="0"/>
                        </a:rPr>
                        <a:t>   1 145 303 918,94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Arial" panose="020B0604020202020204" pitchFamily="34" charset="0"/>
                        </a:rPr>
                        <a:t>93%</a:t>
                      </a:r>
                    </a:p>
                  </a:txBody>
                  <a:tcPr marL="4019" marR="4019" marT="40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413993"/>
                  </a:ext>
                </a:extLst>
              </a:tr>
            </a:tbl>
          </a:graphicData>
        </a:graphic>
      </p:graphicFrame>
    </p:spTree>
    <p:extLst>
      <p:ext uri="{BB962C8B-B14F-4D97-AF65-F5344CB8AC3E}">
        <p14:creationId xmlns:p14="http://schemas.microsoft.com/office/powerpoint/2010/main" val="160993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Картинки по запросу &quot;человечки для презентации&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9" name="AutoShape 4" descr="Картинки по запросу &quot;человечки для презентации&quo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10" name="TextBox 9"/>
          <p:cNvSpPr txBox="1"/>
          <p:nvPr/>
        </p:nvSpPr>
        <p:spPr>
          <a:xfrm>
            <a:off x="11759952" y="6452606"/>
            <a:ext cx="432048"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en-US" dirty="0"/>
              <a:t>3</a:t>
            </a:r>
            <a:endParaRPr lang="ru-RU" dirty="0"/>
          </a:p>
        </p:txBody>
      </p:sp>
      <p:sp>
        <p:nvSpPr>
          <p:cNvPr id="14" name="Прямоугольник 13"/>
          <p:cNvSpPr/>
          <p:nvPr/>
        </p:nvSpPr>
        <p:spPr>
          <a:xfrm>
            <a:off x="569343" y="1822108"/>
            <a:ext cx="10895163" cy="4165756"/>
          </a:xfrm>
          <a:prstGeom prst="rect">
            <a:avLst/>
          </a:prstGeom>
        </p:spPr>
        <p:txBody>
          <a:bodyPr wrap="square">
            <a:spAutoFit/>
          </a:bodyPr>
          <a:lstStyle/>
          <a:p>
            <a:pPr indent="354330" algn="just">
              <a:lnSpc>
                <a:spcPct val="90000"/>
              </a:lnSpc>
            </a:pPr>
            <a:endParaRPr lang="ru-RU" dirty="0">
              <a:solidFill>
                <a:srgbClr val="002060"/>
              </a:solidFill>
              <a:latin typeface="Axiforma" panose="00000500000000000000" pitchFamily="2" charset="-52"/>
              <a:cs typeface="Arial" panose="020B0604020202020204" pitchFamily="34" charset="0"/>
            </a:endParaRPr>
          </a:p>
          <a:p>
            <a:pPr indent="355600" algn="just"/>
            <a:r>
              <a:rPr lang="ru-RU" b="1" dirty="0">
                <a:latin typeface="Arial" panose="020B0604020202020204" pitchFamily="34" charset="0"/>
                <a:cs typeface="Arial" panose="020B0604020202020204" pitchFamily="34" charset="0"/>
              </a:rPr>
              <a:t>ЎРГАНИЛАДИГАН МАСАЛАЛАР:</a:t>
            </a:r>
            <a:endParaRPr lang="en-US" b="1" dirty="0">
              <a:latin typeface="Arial" panose="020B0604020202020204" pitchFamily="34" charset="0"/>
              <a:cs typeface="Arial" panose="020B0604020202020204" pitchFamily="34" charset="0"/>
            </a:endParaRPr>
          </a:p>
          <a:p>
            <a:pPr indent="355600" algn="just"/>
            <a:endParaRPr lang="en-US" dirty="0">
              <a:latin typeface="Arial" panose="020B0604020202020204" pitchFamily="34" charset="0"/>
              <a:cs typeface="Arial" panose="020B0604020202020204" pitchFamily="34" charset="0"/>
            </a:endParaRPr>
          </a:p>
          <a:p>
            <a:pPr indent="355600" algn="just"/>
            <a:r>
              <a:rPr lang="en-US" b="1" dirty="0">
                <a:solidFill>
                  <a:srgbClr val="C00000"/>
                </a:solidFill>
                <a:latin typeface="Arial" panose="020B0604020202020204" pitchFamily="34" charset="0"/>
                <a:cs typeface="Arial" panose="020B0604020202020204" pitchFamily="34" charset="0"/>
              </a:rPr>
              <a:t>I</a:t>
            </a:r>
            <a:r>
              <a:rPr lang="ru-RU" b="1" dirty="0">
                <a:solidFill>
                  <a:srgbClr val="C00000"/>
                </a:solidFill>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тарихи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иқтисодий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моҳияти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функциялари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объектлари</a:t>
            </a:r>
            <a:r>
              <a:rPr lang="ru-RU" dirty="0">
                <a:latin typeface="Arial" panose="020B0604020202020204" pitchFamily="34" charset="0"/>
                <a:cs typeface="Arial" panose="020B0604020202020204" pitchFamily="34" charset="0"/>
              </a:rPr>
              <a:t> </a:t>
            </a:r>
            <a:br>
              <a:rPr lang="ru-RU" dirty="0">
                <a:latin typeface="Arial" panose="020B0604020202020204" pitchFamily="34" charset="0"/>
                <a:cs typeface="Arial" panose="020B0604020202020204" pitchFamily="34" charset="0"/>
              </a:rPr>
            </a:b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субъектлари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воситачилари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агентлари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брокерлари</a:t>
            </a:r>
            <a:r>
              <a:rPr lang="ru-RU" dirty="0">
                <a:latin typeface="Arial" panose="020B0604020202020204" pitchFamily="34" charset="0"/>
                <a:cs typeface="Arial" panose="020B0604020202020204" pitchFamily="34" charset="0"/>
              </a:rPr>
              <a:t>.</a:t>
            </a:r>
          </a:p>
          <a:p>
            <a:pPr indent="355600" algn="just"/>
            <a:endParaRPr lang="en-US" sz="1050" dirty="0">
              <a:latin typeface="Arial" panose="020B0604020202020204" pitchFamily="34" charset="0"/>
              <a:cs typeface="Arial" panose="020B0604020202020204" pitchFamily="34" charset="0"/>
            </a:endParaRPr>
          </a:p>
          <a:p>
            <a:pPr indent="355600" algn="just"/>
            <a:r>
              <a:rPr lang="en-US" b="1" dirty="0">
                <a:solidFill>
                  <a:srgbClr val="C00000"/>
                </a:solidFill>
                <a:latin typeface="Arial" panose="020B0604020202020204" pitchFamily="34" charset="0"/>
                <a:cs typeface="Arial" panose="020B0604020202020204" pitchFamily="34" charset="0"/>
              </a:rPr>
              <a:t>II</a:t>
            </a:r>
            <a:r>
              <a:rPr lang="ru-RU" b="1" dirty="0">
                <a:solidFill>
                  <a:srgbClr val="C00000"/>
                </a:solidFill>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ихтиёрий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мажбурий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турлари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Life</a:t>
            </a:r>
            <a:r>
              <a:rPr lang="ru-RU" dirty="0">
                <a:latin typeface="Arial" panose="020B0604020202020204" pitchFamily="34" charset="0"/>
                <a:cs typeface="Arial" panose="020B0604020202020204" pitchFamily="34" charset="0"/>
              </a:rPr>
              <a:t> / </a:t>
            </a:r>
            <a:r>
              <a:rPr lang="ru-RU" dirty="0" err="1">
                <a:latin typeface="Arial" panose="020B0604020202020204" pitchFamily="34" charset="0"/>
                <a:cs typeface="Arial" panose="020B0604020202020204" pitchFamily="34" charset="0"/>
              </a:rPr>
              <a:t>Non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L</a:t>
            </a:r>
            <a:r>
              <a:rPr lang="ru-RU" dirty="0" err="1">
                <a:latin typeface="Arial" panose="020B0604020202020204" pitchFamily="34" charset="0"/>
                <a:cs typeface="Arial" panose="020B0604020202020204" pitchFamily="34" charset="0"/>
              </a:rPr>
              <a:t>ife</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a:t>
            </a:r>
            <a:r>
              <a:rPr lang="ru-RU" dirty="0">
                <a:latin typeface="Arial" panose="020B0604020202020204" pitchFamily="34" charset="0"/>
                <a:cs typeface="Arial" panose="020B0604020202020204" pitchFamily="34" charset="0"/>
              </a:rPr>
              <a:t>.</a:t>
            </a:r>
          </a:p>
          <a:p>
            <a:pPr indent="355600" algn="just"/>
            <a:endParaRPr lang="en-US" sz="1000" dirty="0">
              <a:latin typeface="Arial" panose="020B0604020202020204" pitchFamily="34" charset="0"/>
              <a:cs typeface="Arial" panose="020B0604020202020204" pitchFamily="34" charset="0"/>
            </a:endParaRPr>
          </a:p>
          <a:p>
            <a:pPr indent="355600" algn="just"/>
            <a:r>
              <a:rPr lang="en-US" b="1" dirty="0">
                <a:solidFill>
                  <a:srgbClr val="C00000"/>
                </a:solidFill>
                <a:latin typeface="Arial" panose="020B0604020202020204" pitchFamily="34" charset="0"/>
                <a:cs typeface="Arial" panose="020B0604020202020204" pitchFamily="34" charset="0"/>
              </a:rPr>
              <a:t>III</a:t>
            </a:r>
            <a:r>
              <a:rPr lang="ru-RU" b="1" dirty="0">
                <a:solidFill>
                  <a:srgbClr val="C00000"/>
                </a:solidFill>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Таваккалчиликларни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бошқариш</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a:t>
            </a:r>
            <a:r>
              <a:rPr lang="ru-RU" dirty="0">
                <a:latin typeface="Arial" panose="020B0604020202020204" pitchFamily="34" charset="0"/>
                <a:cs typeface="Arial" panose="020B0604020202020204" pitchFamily="34" charset="0"/>
              </a:rPr>
              <a:t> – </a:t>
            </a:r>
            <a:r>
              <a:rPr lang="ru-RU" dirty="0" err="1">
                <a:latin typeface="Arial" panose="020B0604020202020204" pitchFamily="34" charset="0"/>
                <a:cs typeface="Arial" panose="020B0604020202020204" pitchFamily="34" charset="0"/>
              </a:rPr>
              <a:t>таваккалчиликларни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бошқаришда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энг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муҳим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восита</a:t>
            </a:r>
            <a:r>
              <a:rPr lang="en-US"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сифатида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таваккалчиликларини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баҳолаш</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механизми</a:t>
            </a:r>
            <a:r>
              <a:rPr lang="ru-RU" dirty="0">
                <a:latin typeface="Arial" panose="020B0604020202020204" pitchFamily="34" charset="0"/>
                <a:cs typeface="Arial" panose="020B0604020202020204" pitchFamily="34" charset="0"/>
              </a:rPr>
              <a:t>. Тариф </a:t>
            </a:r>
            <a:r>
              <a:rPr lang="ru-RU" dirty="0" err="1">
                <a:latin typeface="Arial" panose="020B0604020202020204" pitchFamily="34" charset="0"/>
                <a:cs typeface="Arial" panose="020B0604020202020204" pitchFamily="34" charset="0"/>
              </a:rPr>
              <a:t>сиёсати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мукофоти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a:t>
            </a:r>
            <a:r>
              <a:rPr lang="ru-RU" dirty="0">
                <a:latin typeface="Arial" panose="020B0604020202020204" pitchFamily="34" charset="0"/>
                <a:cs typeface="Arial" panose="020B0604020202020204" pitchFamily="34" charset="0"/>
              </a:rPr>
              <a:t> пули </a:t>
            </a:r>
            <a:r>
              <a:rPr lang="ru-RU" dirty="0" err="1">
                <a:latin typeface="Arial" panose="020B0604020202020204" pitchFamily="34" charset="0"/>
                <a:cs typeface="Arial" panose="020B0604020202020204" pitchFamily="34" charset="0"/>
              </a:rPr>
              <a:t>тушунчаси</a:t>
            </a:r>
            <a:r>
              <a:rPr lang="ru-RU" dirty="0">
                <a:latin typeface="Arial" panose="020B0604020202020204" pitchFamily="34" charset="0"/>
                <a:cs typeface="Arial" panose="020B0604020202020204" pitchFamily="34" charset="0"/>
              </a:rPr>
              <a:t>.</a:t>
            </a:r>
          </a:p>
          <a:p>
            <a:pPr indent="355600" algn="just"/>
            <a:endParaRPr lang="en-US" sz="1000" dirty="0">
              <a:latin typeface="Arial" panose="020B0604020202020204" pitchFamily="34" charset="0"/>
              <a:cs typeface="Arial" panose="020B0604020202020204" pitchFamily="34" charset="0"/>
            </a:endParaRPr>
          </a:p>
          <a:p>
            <a:pPr indent="355600" algn="just"/>
            <a:r>
              <a:rPr lang="en-US" b="1" dirty="0">
                <a:solidFill>
                  <a:srgbClr val="C00000"/>
                </a:solidFill>
                <a:latin typeface="Arial" panose="020B0604020202020204" pitchFamily="34" charset="0"/>
                <a:cs typeface="Arial" panose="020B0604020202020204" pitchFamily="34" charset="0"/>
              </a:rPr>
              <a:t>IV</a:t>
            </a:r>
            <a:r>
              <a:rPr lang="ru-RU" b="1" dirty="0">
                <a:solidFill>
                  <a:srgbClr val="C00000"/>
                </a:solidFill>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заҳираларини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шакллантиришнинг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мазмуни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механизмлари</a:t>
            </a:r>
            <a:r>
              <a:rPr lang="ru-RU" dirty="0">
                <a:latin typeface="Arial" panose="020B0604020202020204" pitchFamily="34" charset="0"/>
                <a:cs typeface="Arial" panose="020B0604020202020204" pitchFamily="34" charset="0"/>
              </a:rPr>
              <a:t>.</a:t>
            </a:r>
          </a:p>
          <a:p>
            <a:pPr indent="355600" algn="just"/>
            <a:endParaRPr lang="en-US" sz="1000" dirty="0">
              <a:latin typeface="Arial" panose="020B0604020202020204" pitchFamily="34" charset="0"/>
              <a:cs typeface="Arial" panose="020B0604020202020204" pitchFamily="34" charset="0"/>
            </a:endParaRPr>
          </a:p>
          <a:p>
            <a:pPr indent="355600" algn="just"/>
            <a:r>
              <a:rPr lang="en-US" b="1" dirty="0">
                <a:solidFill>
                  <a:srgbClr val="C00000"/>
                </a:solidFill>
                <a:latin typeface="Arial" panose="020B0604020202020204" pitchFamily="34" charset="0"/>
                <a:cs typeface="Arial" panose="020B0604020202020204" pitchFamily="34" charset="0"/>
              </a:rPr>
              <a:t>V</a:t>
            </a:r>
            <a:r>
              <a:rPr lang="ru-RU" b="1" dirty="0">
                <a:solidFill>
                  <a:srgbClr val="C00000"/>
                </a:solidFill>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бизнесида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қайта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қилишнинг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ўрни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аҳамияти</a:t>
            </a:r>
            <a:r>
              <a:rPr lang="ru-RU" dirty="0">
                <a:latin typeface="Arial" panose="020B0604020202020204" pitchFamily="34" charset="0"/>
                <a:cs typeface="Arial" panose="020B0604020202020204" pitchFamily="34" charset="0"/>
              </a:rPr>
              <a:t>.</a:t>
            </a:r>
          </a:p>
          <a:p>
            <a:pPr indent="355600" algn="just"/>
            <a:endParaRPr lang="en-US" sz="1000" dirty="0">
              <a:latin typeface="Arial" panose="020B0604020202020204" pitchFamily="34" charset="0"/>
              <a:cs typeface="Arial" panose="020B0604020202020204" pitchFamily="34" charset="0"/>
            </a:endParaRPr>
          </a:p>
          <a:p>
            <a:pPr indent="355600" algn="just"/>
            <a:r>
              <a:rPr lang="en-US" b="1" dirty="0">
                <a:solidFill>
                  <a:srgbClr val="C00000"/>
                </a:solidFill>
                <a:latin typeface="Arial" panose="020B0604020202020204" pitchFamily="34" charset="0"/>
                <a:cs typeface="Arial" panose="020B0604020202020204" pitchFamily="34" charset="0"/>
              </a:rPr>
              <a:t>VI</a:t>
            </a:r>
            <a:r>
              <a:rPr lang="ru-RU" b="1" dirty="0">
                <a:solidFill>
                  <a:srgbClr val="C00000"/>
                </a:solidFill>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Мамлакатларнинг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иқтисодий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ривожланишида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ўрни</a:t>
            </a:r>
            <a:r>
              <a:rPr lang="ru-RU" dirty="0">
                <a:latin typeface="Arial" panose="020B0604020202020204" pitchFamily="34" charset="0"/>
                <a:cs typeface="Arial" panose="020B0604020202020204" pitchFamily="34" charset="0"/>
              </a:rPr>
              <a:t>.</a:t>
            </a:r>
          </a:p>
        </p:txBody>
      </p:sp>
      <p:grpSp>
        <p:nvGrpSpPr>
          <p:cNvPr id="12" name="Group 9"/>
          <p:cNvGrpSpPr/>
          <p:nvPr/>
        </p:nvGrpSpPr>
        <p:grpSpPr>
          <a:xfrm rot="5400000">
            <a:off x="8701000" y="3367000"/>
            <a:ext cx="124000" cy="6858000"/>
            <a:chOff x="0" y="0"/>
            <a:chExt cx="248000" cy="13716000"/>
          </a:xfrm>
        </p:grpSpPr>
        <p:sp>
          <p:nvSpPr>
            <p:cNvPr id="15"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16" name="Group 11"/>
          <p:cNvGrpSpPr/>
          <p:nvPr/>
        </p:nvGrpSpPr>
        <p:grpSpPr>
          <a:xfrm rot="5400000">
            <a:off x="5954300" y="5600400"/>
            <a:ext cx="124000" cy="2302800"/>
            <a:chOff x="0" y="0"/>
            <a:chExt cx="248000" cy="4605600"/>
          </a:xfrm>
        </p:grpSpPr>
        <p:sp>
          <p:nvSpPr>
            <p:cNvPr id="17"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8" name="Group 13"/>
          <p:cNvGrpSpPr/>
          <p:nvPr/>
        </p:nvGrpSpPr>
        <p:grpSpPr>
          <a:xfrm>
            <a:off x="0" y="0"/>
            <a:ext cx="4670400" cy="203600"/>
            <a:chOff x="0" y="0"/>
            <a:chExt cx="9340800" cy="407200"/>
          </a:xfrm>
        </p:grpSpPr>
        <p:sp>
          <p:nvSpPr>
            <p:cNvPr id="19"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20" name="Group 15"/>
          <p:cNvGrpSpPr/>
          <p:nvPr/>
        </p:nvGrpSpPr>
        <p:grpSpPr>
          <a:xfrm>
            <a:off x="0" y="101800"/>
            <a:ext cx="2343200" cy="203600"/>
            <a:chOff x="0" y="0"/>
            <a:chExt cx="4686400" cy="407200"/>
          </a:xfrm>
        </p:grpSpPr>
        <p:sp>
          <p:nvSpPr>
            <p:cNvPr id="21"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22" name="Рисунок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sp>
        <p:nvSpPr>
          <p:cNvPr id="24" name="Прямоугольник 23"/>
          <p:cNvSpPr/>
          <p:nvPr/>
        </p:nvSpPr>
        <p:spPr>
          <a:xfrm>
            <a:off x="856201" y="990582"/>
            <a:ext cx="8806664" cy="679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solidFill>
                  <a:srgbClr val="C00000"/>
                </a:solidFill>
                <a:latin typeface="Arial" panose="020B0604020202020204" pitchFamily="34" charset="0"/>
                <a:cs typeface="Arial" panose="020B0604020202020204" pitchFamily="34" charset="0"/>
              </a:rPr>
              <a:t>“</a:t>
            </a:r>
            <a:r>
              <a:rPr lang="ru-RU" sz="2400" b="1" dirty="0" err="1">
                <a:solidFill>
                  <a:srgbClr val="C00000"/>
                </a:solidFill>
                <a:latin typeface="Arial" panose="020B0604020202020204" pitchFamily="34" charset="0"/>
                <a:cs typeface="Arial" panose="020B0604020202020204" pitchFamily="34" charset="0"/>
              </a:rPr>
              <a:t>Суғуртанинг</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фундаментал</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асослари</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маърузаси</a:t>
            </a:r>
            <a:endParaRPr lang="ru-RU" sz="2400" b="1"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0" y="0"/>
            <a:ext cx="12192000" cy="6858000"/>
            <a:chOff x="0" y="0"/>
            <a:chExt cx="12192000" cy="6858000"/>
          </a:xfrm>
        </p:grpSpPr>
        <p:grpSp>
          <p:nvGrpSpPr>
            <p:cNvPr id="15" name="Group 9"/>
            <p:cNvGrpSpPr/>
            <p:nvPr/>
          </p:nvGrpSpPr>
          <p:grpSpPr>
            <a:xfrm rot="5400000">
              <a:off x="8701000" y="3367000"/>
              <a:ext cx="124000" cy="6858000"/>
              <a:chOff x="0" y="0"/>
              <a:chExt cx="248000" cy="13716000"/>
            </a:xfrm>
          </p:grpSpPr>
          <p:sp>
            <p:nvSpPr>
              <p:cNvPr id="23"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6" name="Group 11"/>
            <p:cNvGrpSpPr/>
            <p:nvPr/>
          </p:nvGrpSpPr>
          <p:grpSpPr>
            <a:xfrm rot="5400000">
              <a:off x="5954300" y="5600400"/>
              <a:ext cx="124000" cy="2302800"/>
              <a:chOff x="0" y="0"/>
              <a:chExt cx="248000" cy="4605600"/>
            </a:xfrm>
          </p:grpSpPr>
          <p:sp>
            <p:nvSpPr>
              <p:cNvPr id="22"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7" name="Group 13"/>
            <p:cNvGrpSpPr/>
            <p:nvPr/>
          </p:nvGrpSpPr>
          <p:grpSpPr>
            <a:xfrm>
              <a:off x="0" y="0"/>
              <a:ext cx="4670400" cy="203600"/>
              <a:chOff x="0" y="0"/>
              <a:chExt cx="9340800" cy="407200"/>
            </a:xfrm>
          </p:grpSpPr>
          <p:sp>
            <p:nvSpPr>
              <p:cNvPr id="21"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8" name="Group 15"/>
            <p:cNvGrpSpPr/>
            <p:nvPr/>
          </p:nvGrpSpPr>
          <p:grpSpPr>
            <a:xfrm>
              <a:off x="0" y="101800"/>
              <a:ext cx="2343200" cy="203600"/>
              <a:chOff x="0" y="0"/>
              <a:chExt cx="4686400" cy="407200"/>
            </a:xfrm>
          </p:grpSpPr>
          <p:sp>
            <p:nvSpPr>
              <p:cNvPr id="20"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9" name="Рисунок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
        <p:nvSpPr>
          <p:cNvPr id="25" name="TextBox 24">
            <a:extLst>
              <a:ext uri="{FF2B5EF4-FFF2-40B4-BE49-F238E27FC236}">
                <a16:creationId xmlns:a16="http://schemas.microsoft.com/office/drawing/2014/main" id="{B12B71FD-978B-4F84-9A26-A351B09A0A4D}"/>
              </a:ext>
            </a:extLst>
          </p:cNvPr>
          <p:cNvSpPr txBox="1"/>
          <p:nvPr/>
        </p:nvSpPr>
        <p:spPr>
          <a:xfrm>
            <a:off x="435006" y="681382"/>
            <a:ext cx="11324946" cy="923330"/>
          </a:xfrm>
          <a:prstGeom prst="rect">
            <a:avLst/>
          </a:prstGeom>
          <a:noFill/>
        </p:spPr>
        <p:txBody>
          <a:bodyPr wrap="square">
            <a:spAutoFit/>
          </a:bodyPr>
          <a:lstStyle/>
          <a:p>
            <a:pPr algn="ctr"/>
            <a:r>
              <a:rPr lang="ru-RU" b="1" dirty="0">
                <a:solidFill>
                  <a:srgbClr val="C00000"/>
                </a:solidFill>
                <a:latin typeface="Arial" pitchFamily="34" charset="0"/>
                <a:cs typeface="Arial" pitchFamily="34" charset="0"/>
              </a:rPr>
              <a:t>«ЎЗБЕКИНВЕСТ» ЭИСК АЖНИНГ 2023 ЙИЛДАГИ </a:t>
            </a:r>
            <a:r>
              <a:rPr lang="uz-Cyrl-UZ" b="1" dirty="0">
                <a:solidFill>
                  <a:srgbClr val="C00000"/>
                </a:solidFill>
                <a:latin typeface="Arial" pitchFamily="34" charset="0"/>
                <a:cs typeface="Arial" pitchFamily="34" charset="0"/>
              </a:rPr>
              <a:t>СУҒУРТА ПОРТФЕЛИДА </a:t>
            </a:r>
            <a:r>
              <a:rPr lang="ru-RU" b="1" dirty="0">
                <a:solidFill>
                  <a:srgbClr val="C00000"/>
                </a:solidFill>
                <a:latin typeface="Arial" pitchFamily="34" charset="0"/>
                <a:cs typeface="Arial" pitchFamily="34" charset="0"/>
              </a:rPr>
              <a:t>МАЖБУРИЙ</a:t>
            </a:r>
          </a:p>
          <a:p>
            <a:pPr algn="ctr"/>
            <a:r>
              <a:rPr lang="ru-RU" b="1" dirty="0">
                <a:solidFill>
                  <a:srgbClr val="C00000"/>
                </a:solidFill>
                <a:latin typeface="Arial" pitchFamily="34" charset="0"/>
                <a:cs typeface="Arial" pitchFamily="34" charset="0"/>
              </a:rPr>
              <a:t>ВА ИХТИЁРИЙ СУҒУРТА ТУРЛАРИНИНГ </a:t>
            </a:r>
            <a:r>
              <a:rPr lang="uz-Cyrl-UZ" b="1" dirty="0">
                <a:solidFill>
                  <a:srgbClr val="C00000"/>
                </a:solidFill>
                <a:latin typeface="Arial" pitchFamily="34" charset="0"/>
                <a:cs typeface="Arial" pitchFamily="34" charset="0"/>
              </a:rPr>
              <a:t>УЛУШИ </a:t>
            </a:r>
            <a:r>
              <a:rPr lang="ru-RU" b="1" dirty="0">
                <a:solidFill>
                  <a:srgbClr val="C00000"/>
                </a:solidFill>
                <a:latin typeface="Arial" pitchFamily="34" charset="0"/>
                <a:cs typeface="Arial" pitchFamily="34" charset="0"/>
              </a:rPr>
              <a:t>ТЎҒРИСИДА МАЪЛУМОТЛАР</a:t>
            </a:r>
          </a:p>
          <a:p>
            <a:pPr algn="ctr"/>
            <a:r>
              <a:rPr lang="ru-RU" b="1" dirty="0">
                <a:solidFill>
                  <a:srgbClr val="C00000"/>
                </a:solidFill>
                <a:latin typeface="Arial" pitchFamily="34" charset="0"/>
                <a:cs typeface="Arial" pitchFamily="34" charset="0"/>
              </a:rPr>
              <a:t>(</a:t>
            </a:r>
            <a:r>
              <a:rPr lang="ru-RU" b="1" dirty="0" err="1">
                <a:solidFill>
                  <a:srgbClr val="C00000"/>
                </a:solidFill>
                <a:latin typeface="Arial" pitchFamily="34" charset="0"/>
                <a:cs typeface="Arial" pitchFamily="34" charset="0"/>
              </a:rPr>
              <a:t>минг</a:t>
            </a:r>
            <a:r>
              <a:rPr lang="ru-RU" b="1" dirty="0">
                <a:solidFill>
                  <a:srgbClr val="C00000"/>
                </a:solidFill>
                <a:latin typeface="Arial" pitchFamily="34" charset="0"/>
                <a:cs typeface="Arial" pitchFamily="34" charset="0"/>
              </a:rPr>
              <a:t> </a:t>
            </a:r>
            <a:r>
              <a:rPr lang="ru-RU" b="1" dirty="0" err="1">
                <a:solidFill>
                  <a:srgbClr val="C00000"/>
                </a:solidFill>
                <a:latin typeface="Arial" pitchFamily="34" charset="0"/>
                <a:cs typeface="Arial" pitchFamily="34" charset="0"/>
              </a:rPr>
              <a:t>сўмда</a:t>
            </a:r>
            <a:r>
              <a:rPr lang="ru-RU" b="1" dirty="0">
                <a:solidFill>
                  <a:srgbClr val="C00000"/>
                </a:solidFill>
                <a:latin typeface="Arial" pitchFamily="34" charset="0"/>
                <a:cs typeface="Arial" pitchFamily="34" charset="0"/>
              </a:rPr>
              <a:t> </a:t>
            </a:r>
            <a:r>
              <a:rPr lang="ru-RU" b="1" dirty="0" err="1">
                <a:solidFill>
                  <a:srgbClr val="C00000"/>
                </a:solidFill>
                <a:latin typeface="Arial" pitchFamily="34" charset="0"/>
                <a:cs typeface="Arial" pitchFamily="34" charset="0"/>
              </a:rPr>
              <a:t>ва</a:t>
            </a:r>
            <a:r>
              <a:rPr lang="ru-RU" b="1" dirty="0">
                <a:solidFill>
                  <a:srgbClr val="C00000"/>
                </a:solidFill>
                <a:latin typeface="Arial" pitchFamily="34" charset="0"/>
                <a:cs typeface="Arial" pitchFamily="34" charset="0"/>
              </a:rPr>
              <a:t> % да)</a:t>
            </a:r>
            <a:endParaRPr lang="ru-RU" b="1" dirty="0">
              <a:solidFill>
                <a:srgbClr val="C00000"/>
              </a:solidFill>
            </a:endParaRPr>
          </a:p>
        </p:txBody>
      </p:sp>
      <p:graphicFrame>
        <p:nvGraphicFramePr>
          <p:cNvPr id="26" name="Таблица 25">
            <a:extLst>
              <a:ext uri="{FF2B5EF4-FFF2-40B4-BE49-F238E27FC236}">
                <a16:creationId xmlns:a16="http://schemas.microsoft.com/office/drawing/2014/main" id="{D2190803-04D5-430B-802B-0D81BF19A029}"/>
              </a:ext>
            </a:extLst>
          </p:cNvPr>
          <p:cNvGraphicFramePr>
            <a:graphicFrameLocks noGrp="1"/>
          </p:cNvGraphicFramePr>
          <p:nvPr>
            <p:extLst>
              <p:ext uri="{D42A27DB-BD31-4B8C-83A1-F6EECF244321}">
                <p14:modId xmlns:p14="http://schemas.microsoft.com/office/powerpoint/2010/main" val="2477346886"/>
              </p:ext>
            </p:extLst>
          </p:nvPr>
        </p:nvGraphicFramePr>
        <p:xfrm>
          <a:off x="348805" y="2227992"/>
          <a:ext cx="5295899" cy="3316413"/>
        </p:xfrm>
        <a:graphic>
          <a:graphicData uri="http://schemas.openxmlformats.org/drawingml/2006/table">
            <a:tbl>
              <a:tblPr/>
              <a:tblGrid>
                <a:gridCol w="1873188">
                  <a:extLst>
                    <a:ext uri="{9D8B030D-6E8A-4147-A177-3AD203B41FA5}">
                      <a16:colId xmlns:a16="http://schemas.microsoft.com/office/drawing/2014/main" val="741626501"/>
                    </a:ext>
                  </a:extLst>
                </a:gridCol>
                <a:gridCol w="1828800">
                  <a:extLst>
                    <a:ext uri="{9D8B030D-6E8A-4147-A177-3AD203B41FA5}">
                      <a16:colId xmlns:a16="http://schemas.microsoft.com/office/drawing/2014/main" val="2862322941"/>
                    </a:ext>
                  </a:extLst>
                </a:gridCol>
                <a:gridCol w="1593911">
                  <a:extLst>
                    <a:ext uri="{9D8B030D-6E8A-4147-A177-3AD203B41FA5}">
                      <a16:colId xmlns:a16="http://schemas.microsoft.com/office/drawing/2014/main" val="2486027531"/>
                    </a:ext>
                  </a:extLst>
                </a:gridCol>
              </a:tblGrid>
              <a:tr h="1351963">
                <a:tc>
                  <a:txBody>
                    <a:bodyPr/>
                    <a:lstStyle/>
                    <a:p>
                      <a:pPr algn="ctr" fontAlgn="ctr"/>
                      <a:r>
                        <a:rPr lang="ru-RU" sz="1400" b="1" i="0" u="none" strike="noStrike" dirty="0" err="1">
                          <a:solidFill>
                            <a:srgbClr val="000000"/>
                          </a:solidFill>
                          <a:effectLst/>
                          <a:latin typeface="Arial" panose="020B0604020202020204" pitchFamily="34" charset="0"/>
                          <a:cs typeface="Arial" panose="020B0604020202020204" pitchFamily="34" charset="0"/>
                        </a:rPr>
                        <a:t>Жами</a:t>
                      </a:r>
                      <a:r>
                        <a:rPr lang="ru-RU" sz="1400" b="1" i="0" u="none" strike="noStrike" dirty="0">
                          <a:solidFill>
                            <a:srgbClr val="000000"/>
                          </a:solidFill>
                          <a:effectLst/>
                          <a:latin typeface="Arial" panose="020B0604020202020204" pitchFamily="34" charset="0"/>
                          <a:cs typeface="Arial" panose="020B0604020202020204" pitchFamily="34" charset="0"/>
                        </a:rPr>
                        <a:t> </a:t>
                      </a:r>
                      <a:r>
                        <a:rPr lang="ru-RU" sz="1400" b="1" i="0" u="none" strike="noStrike" dirty="0" err="1">
                          <a:solidFill>
                            <a:srgbClr val="000000"/>
                          </a:solidFill>
                          <a:effectLst/>
                          <a:latin typeface="Arial" panose="020B0604020202020204" pitchFamily="34" charset="0"/>
                          <a:cs typeface="Arial" panose="020B0604020202020204" pitchFamily="34" charset="0"/>
                        </a:rPr>
                        <a:t>йиғилган</a:t>
                      </a:r>
                      <a:r>
                        <a:rPr lang="ru-RU" sz="1400" b="1" i="0" u="none" strike="noStrike" dirty="0">
                          <a:solidFill>
                            <a:srgbClr val="000000"/>
                          </a:solidFill>
                          <a:effectLst/>
                          <a:latin typeface="Arial" panose="020B0604020202020204" pitchFamily="34" charset="0"/>
                          <a:cs typeface="Arial" panose="020B0604020202020204" pitchFamily="34" charset="0"/>
                        </a:rPr>
                        <a:t> </a:t>
                      </a:r>
                      <a:r>
                        <a:rPr lang="ru-RU" sz="1400" b="1" i="0" u="none" strike="noStrike" dirty="0" err="1">
                          <a:solidFill>
                            <a:srgbClr val="000000"/>
                          </a:solidFill>
                          <a:effectLst/>
                          <a:latin typeface="Arial" panose="020B0604020202020204" pitchFamily="34" charset="0"/>
                          <a:cs typeface="Arial" panose="020B0604020202020204" pitchFamily="34" charset="0"/>
                        </a:rPr>
                        <a:t>суғурта</a:t>
                      </a:r>
                      <a:r>
                        <a:rPr lang="ru-RU" sz="1400" b="1" i="0" u="none" strike="noStrike" dirty="0">
                          <a:solidFill>
                            <a:srgbClr val="000000"/>
                          </a:solidFill>
                          <a:effectLst/>
                          <a:latin typeface="Arial" panose="020B0604020202020204" pitchFamily="34" charset="0"/>
                          <a:cs typeface="Arial" panose="020B0604020202020204" pitchFamily="34" charset="0"/>
                        </a:rPr>
                        <a:t> </a:t>
                      </a:r>
                      <a:r>
                        <a:rPr lang="ru-RU" sz="1400" b="1" i="0" u="none" strike="noStrike" dirty="0" err="1">
                          <a:solidFill>
                            <a:srgbClr val="000000"/>
                          </a:solidFill>
                          <a:effectLst/>
                          <a:latin typeface="Arial" panose="020B0604020202020204" pitchFamily="34" charset="0"/>
                          <a:cs typeface="Arial" panose="020B0604020202020204" pitchFamily="34" charset="0"/>
                        </a:rPr>
                        <a:t>мукофоти</a:t>
                      </a:r>
                      <a:r>
                        <a:rPr lang="ru-RU" sz="1400" b="1" i="0" u="none" strike="noStrike" dirty="0">
                          <a:solidFill>
                            <a:srgbClr val="000000"/>
                          </a:solidFill>
                          <a:effectLst/>
                          <a:latin typeface="Arial" panose="020B0604020202020204" pitchFamily="34" charset="0"/>
                          <a:cs typeface="Arial" panose="020B0604020202020204" pitchFamily="34" charset="0"/>
                        </a:rPr>
                        <a:t> (2023 </a:t>
                      </a:r>
                      <a:r>
                        <a:rPr lang="ru-RU" sz="1400" b="1" i="0" u="none" strike="noStrike" dirty="0" err="1">
                          <a:solidFill>
                            <a:srgbClr val="000000"/>
                          </a:solidFill>
                          <a:effectLst/>
                          <a:latin typeface="Arial" panose="020B0604020202020204" pitchFamily="34" charset="0"/>
                          <a:cs typeface="Arial" panose="020B0604020202020204" pitchFamily="34" charset="0"/>
                        </a:rPr>
                        <a:t>йил</a:t>
                      </a:r>
                      <a:r>
                        <a:rPr lang="ru-RU" sz="14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err="1">
                          <a:solidFill>
                            <a:srgbClr val="000000"/>
                          </a:solidFill>
                          <a:effectLst/>
                          <a:latin typeface="Arial" panose="020B0604020202020204" pitchFamily="34" charset="0"/>
                          <a:cs typeface="Arial" panose="020B0604020202020204" pitchFamily="34" charset="0"/>
                        </a:rPr>
                        <a:t>Ихтиёрий</a:t>
                      </a:r>
                      <a:r>
                        <a:rPr lang="ru-RU" sz="1400" b="1" i="0" u="none" strike="noStrike" dirty="0">
                          <a:solidFill>
                            <a:srgbClr val="000000"/>
                          </a:solidFill>
                          <a:effectLst/>
                          <a:latin typeface="Arial" panose="020B0604020202020204" pitchFamily="34" charset="0"/>
                          <a:cs typeface="Arial" panose="020B0604020202020204" pitchFamily="34" charset="0"/>
                        </a:rPr>
                        <a:t> </a:t>
                      </a:r>
                      <a:r>
                        <a:rPr lang="ru-RU" sz="1400" b="1" i="0" u="none" strike="noStrike" dirty="0" err="1">
                          <a:solidFill>
                            <a:srgbClr val="000000"/>
                          </a:solidFill>
                          <a:effectLst/>
                          <a:latin typeface="Arial" panose="020B0604020202020204" pitchFamily="34" charset="0"/>
                          <a:cs typeface="Arial" panose="020B0604020202020204" pitchFamily="34" charset="0"/>
                        </a:rPr>
                        <a:t>суғурта</a:t>
                      </a:r>
                      <a:r>
                        <a:rPr lang="ru-RU" sz="1400" b="1" i="0" u="none" strike="noStrike" dirty="0">
                          <a:solidFill>
                            <a:srgbClr val="000000"/>
                          </a:solidFill>
                          <a:effectLst/>
                          <a:latin typeface="Arial" panose="020B0604020202020204" pitchFamily="34" charset="0"/>
                          <a:cs typeface="Arial" panose="020B0604020202020204" pitchFamily="34" charset="0"/>
                        </a:rPr>
                        <a:t> </a:t>
                      </a:r>
                      <a:r>
                        <a:rPr lang="ru-RU" sz="1400" b="1" i="0" u="none" strike="noStrike" dirty="0" err="1">
                          <a:solidFill>
                            <a:srgbClr val="000000"/>
                          </a:solidFill>
                          <a:effectLst/>
                          <a:latin typeface="Arial" panose="020B0604020202020204" pitchFamily="34" charset="0"/>
                          <a:cs typeface="Arial" panose="020B0604020202020204" pitchFamily="34" charset="0"/>
                        </a:rPr>
                        <a:t>турлари</a:t>
                      </a:r>
                      <a:endParaRPr lang="ru-RU"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err="1">
                          <a:solidFill>
                            <a:srgbClr val="000000"/>
                          </a:solidFill>
                          <a:effectLst/>
                          <a:latin typeface="Arial" panose="020B0604020202020204" pitchFamily="34" charset="0"/>
                          <a:cs typeface="Arial" panose="020B0604020202020204" pitchFamily="34" charset="0"/>
                        </a:rPr>
                        <a:t>Мажбурий</a:t>
                      </a:r>
                      <a:r>
                        <a:rPr lang="ru-RU" sz="1400" b="1" i="0" u="none" strike="noStrike" dirty="0">
                          <a:solidFill>
                            <a:srgbClr val="000000"/>
                          </a:solidFill>
                          <a:effectLst/>
                          <a:latin typeface="Arial" panose="020B0604020202020204" pitchFamily="34" charset="0"/>
                          <a:cs typeface="Arial" panose="020B0604020202020204" pitchFamily="34" charset="0"/>
                        </a:rPr>
                        <a:t> </a:t>
                      </a:r>
                      <a:r>
                        <a:rPr lang="ru-RU" sz="1400" b="1" i="0" u="none" strike="noStrike" dirty="0" err="1">
                          <a:solidFill>
                            <a:srgbClr val="000000"/>
                          </a:solidFill>
                          <a:effectLst/>
                          <a:latin typeface="Arial" panose="020B0604020202020204" pitchFamily="34" charset="0"/>
                          <a:cs typeface="Arial" panose="020B0604020202020204" pitchFamily="34" charset="0"/>
                        </a:rPr>
                        <a:t>суғурта</a:t>
                      </a:r>
                      <a:r>
                        <a:rPr lang="ru-RU" sz="1400" b="1" i="0" u="none" strike="noStrike" dirty="0">
                          <a:solidFill>
                            <a:srgbClr val="000000"/>
                          </a:solidFill>
                          <a:effectLst/>
                          <a:latin typeface="Arial" panose="020B0604020202020204" pitchFamily="34" charset="0"/>
                          <a:cs typeface="Arial" panose="020B0604020202020204" pitchFamily="34" charset="0"/>
                        </a:rPr>
                        <a:t> </a:t>
                      </a:r>
                      <a:r>
                        <a:rPr lang="ru-RU" sz="1400" b="1" i="0" u="none" strike="noStrike" dirty="0" err="1">
                          <a:solidFill>
                            <a:srgbClr val="000000"/>
                          </a:solidFill>
                          <a:effectLst/>
                          <a:latin typeface="Arial" panose="020B0604020202020204" pitchFamily="34" charset="0"/>
                          <a:cs typeface="Arial" panose="020B0604020202020204" pitchFamily="34" charset="0"/>
                        </a:rPr>
                        <a:t>турлари</a:t>
                      </a:r>
                      <a:endParaRPr lang="ru-RU"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019376"/>
                  </a:ext>
                </a:extLst>
              </a:tr>
              <a:tr h="982225">
                <a:tc>
                  <a:txBody>
                    <a:bodyPr/>
                    <a:lstStyle/>
                    <a:p>
                      <a:pPr algn="ctr" fontAlgn="ctr"/>
                      <a:r>
                        <a:rPr lang="ru-RU" sz="1600" b="1" i="0" u="none" strike="noStrike" dirty="0">
                          <a:solidFill>
                            <a:srgbClr val="000000"/>
                          </a:solidFill>
                          <a:effectLst/>
                          <a:latin typeface="Arial" panose="020B0604020202020204" pitchFamily="34" charset="0"/>
                          <a:cs typeface="Arial" panose="020B0604020202020204" pitchFamily="34" charset="0"/>
                        </a:rPr>
                        <a:t>    1 233 859 745,06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Arial" panose="020B0604020202020204" pitchFamily="34" charset="0"/>
                          <a:cs typeface="Arial" panose="020B0604020202020204" pitchFamily="34" charset="0"/>
                        </a:rPr>
                        <a:t>    1 145 303 918,94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Arial" panose="020B0604020202020204" pitchFamily="34" charset="0"/>
                          <a:cs typeface="Arial" panose="020B0604020202020204" pitchFamily="34" charset="0"/>
                        </a:rPr>
                        <a:t>88 555 826,12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15858"/>
                  </a:ext>
                </a:extLst>
              </a:tr>
              <a:tr h="982225">
                <a:tc>
                  <a:txBody>
                    <a:bodyPr/>
                    <a:lstStyle/>
                    <a:p>
                      <a:pPr algn="ctr" fontAlgn="ctr"/>
                      <a:r>
                        <a:rPr lang="ru-RU" sz="16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Arial" panose="020B0604020202020204" pitchFamily="34" charset="0"/>
                          <a:cs typeface="Arial" panose="020B060402020202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718261"/>
                  </a:ext>
                </a:extLst>
              </a:tr>
            </a:tbl>
          </a:graphicData>
        </a:graphic>
      </p:graphicFrame>
      <p:graphicFrame>
        <p:nvGraphicFramePr>
          <p:cNvPr id="27" name="Диаграмма 26">
            <a:extLst>
              <a:ext uri="{FF2B5EF4-FFF2-40B4-BE49-F238E27FC236}">
                <a16:creationId xmlns:a16="http://schemas.microsoft.com/office/drawing/2014/main" id="{5796E80D-7F35-4F19-9EC7-FF256DCC94C3}"/>
              </a:ext>
            </a:extLst>
          </p:cNvPr>
          <p:cNvGraphicFramePr>
            <a:graphicFrameLocks/>
          </p:cNvGraphicFramePr>
          <p:nvPr>
            <p:extLst>
              <p:ext uri="{D42A27DB-BD31-4B8C-83A1-F6EECF244321}">
                <p14:modId xmlns:p14="http://schemas.microsoft.com/office/powerpoint/2010/main" val="2633426502"/>
              </p:ext>
            </p:extLst>
          </p:nvPr>
        </p:nvGraphicFramePr>
        <p:xfrm>
          <a:off x="5926437" y="2227993"/>
          <a:ext cx="5916758" cy="3316412"/>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174D5532-9EAD-4CD8-991A-101742B9462E}"/>
              </a:ext>
            </a:extLst>
          </p:cNvPr>
          <p:cNvSpPr txBox="1"/>
          <p:nvPr/>
        </p:nvSpPr>
        <p:spPr>
          <a:xfrm>
            <a:off x="11693729" y="6426676"/>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30</a:t>
            </a:r>
            <a:endParaRPr lang="ru-RU" dirty="0"/>
          </a:p>
        </p:txBody>
      </p:sp>
    </p:spTree>
    <p:extLst>
      <p:ext uri="{BB962C8B-B14F-4D97-AF65-F5344CB8AC3E}">
        <p14:creationId xmlns:p14="http://schemas.microsoft.com/office/powerpoint/2010/main" val="1708121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0"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grpSp>
        <p:nvGrpSpPr>
          <p:cNvPr id="9" name="Группа 8"/>
          <p:cNvGrpSpPr/>
          <p:nvPr/>
        </p:nvGrpSpPr>
        <p:grpSpPr>
          <a:xfrm>
            <a:off x="0" y="0"/>
            <a:ext cx="12192000" cy="6858000"/>
            <a:chOff x="0" y="0"/>
            <a:chExt cx="12192000" cy="6858000"/>
          </a:xfrm>
        </p:grpSpPr>
        <p:grpSp>
          <p:nvGrpSpPr>
            <p:cNvPr id="11" name="Group 9"/>
            <p:cNvGrpSpPr/>
            <p:nvPr/>
          </p:nvGrpSpPr>
          <p:grpSpPr>
            <a:xfrm rot="5400000">
              <a:off x="8701000" y="3367000"/>
              <a:ext cx="124000" cy="6858000"/>
              <a:chOff x="0" y="0"/>
              <a:chExt cx="248000" cy="13716000"/>
            </a:xfrm>
          </p:grpSpPr>
          <p:sp>
            <p:nvSpPr>
              <p:cNvPr id="19"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2" name="Group 11"/>
            <p:cNvGrpSpPr/>
            <p:nvPr/>
          </p:nvGrpSpPr>
          <p:grpSpPr>
            <a:xfrm rot="5400000">
              <a:off x="5954300" y="5600400"/>
              <a:ext cx="124000" cy="2302800"/>
              <a:chOff x="0" y="0"/>
              <a:chExt cx="248000" cy="4605600"/>
            </a:xfrm>
          </p:grpSpPr>
          <p:sp>
            <p:nvSpPr>
              <p:cNvPr id="18"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3" name="Group 13"/>
            <p:cNvGrpSpPr/>
            <p:nvPr/>
          </p:nvGrpSpPr>
          <p:grpSpPr>
            <a:xfrm>
              <a:off x="0" y="0"/>
              <a:ext cx="4670400" cy="203600"/>
              <a:chOff x="0" y="0"/>
              <a:chExt cx="9340800" cy="407200"/>
            </a:xfrm>
          </p:grpSpPr>
          <p:sp>
            <p:nvSpPr>
              <p:cNvPr id="17"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4" name="Group 15"/>
            <p:cNvGrpSpPr/>
            <p:nvPr/>
          </p:nvGrpSpPr>
          <p:grpSpPr>
            <a:xfrm>
              <a:off x="0" y="101800"/>
              <a:ext cx="2343200" cy="203600"/>
              <a:chOff x="0" y="0"/>
              <a:chExt cx="4686400" cy="407200"/>
            </a:xfrm>
          </p:grpSpPr>
          <p:sp>
            <p:nvSpPr>
              <p:cNvPr id="16"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
        <p:nvSpPr>
          <p:cNvPr id="20" name="Прямоугольник: скругленные углы 19"/>
          <p:cNvSpPr/>
          <p:nvPr/>
        </p:nvSpPr>
        <p:spPr>
          <a:xfrm>
            <a:off x="1253765" y="1609234"/>
            <a:ext cx="4411745" cy="636779"/>
          </a:xfrm>
          <a:prstGeom prst="roundRect">
            <a:avLst>
              <a:gd name="adj" fmla="val 9265"/>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 marR="0" lvl="0" indent="-6350" algn="ctr" defTabSz="914400" rtl="0" eaLnBrk="0" fontAlgn="base" latinLnBrk="0" hangingPunct="0">
              <a:lnSpc>
                <a:spcPct val="100000"/>
              </a:lnSpc>
              <a:spcBef>
                <a:spcPct val="0"/>
              </a:spcBef>
              <a:spcAft>
                <a:spcPct val="0"/>
              </a:spcAft>
              <a:buClrTx/>
              <a:buSzTx/>
              <a:buFontTx/>
              <a:buNone/>
            </a:pPr>
            <a:r>
              <a:rPr kumimoji="0" lang="ru-RU" sz="1800" b="1" i="0" u="none" strike="noStrike" cap="none" normalizeH="0" baseline="0" dirty="0" err="1">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Умумий</a:t>
            </a:r>
            <a:r>
              <a:rPr kumimoji="0" lang="ru-RU" sz="180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суғурта</a:t>
            </a:r>
            <a:r>
              <a:rPr kumimoji="0" lang="ru-RU" sz="180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соҳаси</a:t>
            </a:r>
            <a:r>
              <a:rPr kumimoji="0" lang="ru-RU" sz="180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p>
          <a:p>
            <a:pPr marL="6350" marR="0" lvl="0" indent="-6350" algn="ctr" defTabSz="914400" rtl="0" eaLnBrk="0" fontAlgn="base" latinLnBrk="0" hangingPunct="0">
              <a:lnSpc>
                <a:spcPct val="100000"/>
              </a:lnSpc>
              <a:spcBef>
                <a:spcPct val="0"/>
              </a:spcBef>
              <a:spcAft>
                <a:spcPct val="0"/>
              </a:spcAft>
              <a:buClrTx/>
              <a:buSzTx/>
              <a:buFontTx/>
              <a:buNone/>
            </a:pPr>
            <a:r>
              <a:rPr kumimoji="0" lang="ru-RU" sz="18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a:t>
            </a:r>
            <a:r>
              <a:rPr lang="ru-RU" sz="1800" b="1" dirty="0" err="1">
                <a:solidFill>
                  <a:srgbClr val="C00000"/>
                </a:solidFill>
                <a:latin typeface="Arial" panose="020B0604020202020204" pitchFamily="34" charset="0"/>
                <a:cs typeface="Arial" panose="020B0604020202020204" pitchFamily="34" charset="0"/>
              </a:rPr>
              <a:t>Non</a:t>
            </a:r>
            <a:r>
              <a:rPr lang="ru-RU" sz="1800" b="1" dirty="0">
                <a:solidFill>
                  <a:srgbClr val="C00000"/>
                </a:solidFill>
                <a:latin typeface="Arial" panose="020B0604020202020204" pitchFamily="34" charset="0"/>
                <a:cs typeface="Arial" panose="020B0604020202020204" pitchFamily="34" charset="0"/>
              </a:rPr>
              <a:t>-</a:t>
            </a:r>
            <a:r>
              <a:rPr lang="en-US" sz="1800" b="1" dirty="0">
                <a:solidFill>
                  <a:srgbClr val="C00000"/>
                </a:solidFill>
                <a:latin typeface="Arial" panose="020B0604020202020204" pitchFamily="34" charset="0"/>
                <a:cs typeface="Arial" panose="020B0604020202020204" pitchFamily="34" charset="0"/>
              </a:rPr>
              <a:t>L</a:t>
            </a:r>
            <a:r>
              <a:rPr lang="ru-RU" sz="1800" b="1" dirty="0" err="1">
                <a:solidFill>
                  <a:srgbClr val="C00000"/>
                </a:solidFill>
                <a:latin typeface="Arial" panose="020B0604020202020204" pitchFamily="34" charset="0"/>
                <a:cs typeface="Arial" panose="020B0604020202020204" pitchFamily="34" charset="0"/>
              </a:rPr>
              <a:t>ife</a:t>
            </a:r>
            <a:r>
              <a:rPr lang="ru-RU" sz="1800" b="1" dirty="0">
                <a:solidFill>
                  <a:srgbClr val="C00000"/>
                </a:solidFill>
                <a:latin typeface="Arial" panose="020B0604020202020204" pitchFamily="34" charset="0"/>
                <a:cs typeface="Arial" panose="020B0604020202020204" pitchFamily="34" charset="0"/>
              </a:rPr>
              <a:t> </a:t>
            </a:r>
            <a:r>
              <a:rPr lang="en-US" sz="1800" b="1" dirty="0">
                <a:solidFill>
                  <a:srgbClr val="C00000"/>
                </a:solidFill>
                <a:latin typeface="Arial" panose="020B0604020202020204" pitchFamily="34" charset="0"/>
                <a:cs typeface="Arial" panose="020B0604020202020204" pitchFamily="34" charset="0"/>
              </a:rPr>
              <a:t>insurance)</a:t>
            </a:r>
            <a:endParaRPr kumimoji="0" lang="ru-RU" sz="180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Прямоугольник: скругленные углы 20"/>
          <p:cNvSpPr/>
          <p:nvPr/>
        </p:nvSpPr>
        <p:spPr>
          <a:xfrm>
            <a:off x="1253765" y="2354446"/>
            <a:ext cx="4411745" cy="1925322"/>
          </a:xfrm>
          <a:prstGeom prst="roundRect">
            <a:avLst>
              <a:gd name="adj" fmla="val 3760"/>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365125" algn="just" defTabSz="914400" rtl="0" eaLnBrk="0" fontAlgn="base" latinLnBrk="0" hangingPunct="0">
              <a:lnSpc>
                <a:spcPct val="100000"/>
              </a:lnSpc>
              <a:spcBef>
                <a:spcPct val="0"/>
              </a:spcBef>
              <a:spcAft>
                <a:spcPct val="0"/>
              </a:spcAft>
              <a:buClrTx/>
              <a:buSzTx/>
              <a:buFontTx/>
              <a:buNone/>
            </a:pP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Ҳаётни</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суғурталаш</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соҳасига</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тегишли</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бўлмаган</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шахсий</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мулкий</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суғурталаш</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жавобгарлик</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ва</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бошқа</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суғурталаш</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турлари</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22" name="Прямоугольник: скругленные углы 21"/>
          <p:cNvSpPr/>
          <p:nvPr/>
        </p:nvSpPr>
        <p:spPr>
          <a:xfrm>
            <a:off x="5780202" y="1609234"/>
            <a:ext cx="5475402" cy="636779"/>
          </a:xfrm>
          <a:prstGeom prst="roundRect">
            <a:avLst>
              <a:gd name="adj" fmla="val 9265"/>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pPr>
            <a:r>
              <a:rPr kumimoji="0" lang="ru-RU" sz="1800" b="1" i="0" u="none" strike="noStrike" cap="none" normalizeH="0" baseline="0" dirty="0" err="1">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Ҳаётни</a:t>
            </a:r>
            <a:r>
              <a:rPr kumimoji="0" lang="ru-RU" sz="180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суғурталаш</a:t>
            </a:r>
            <a:r>
              <a:rPr kumimoji="0" lang="ru-RU" sz="180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rPr>
              <a:t>соҳаси</a:t>
            </a:r>
            <a:endParaRPr kumimoji="0" lang="en-US" sz="1800" b="1"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lang="en-US" sz="1800" b="1" dirty="0">
                <a:solidFill>
                  <a:srgbClr val="C00000"/>
                </a:solidFill>
                <a:latin typeface="Arial" panose="020B0604020202020204" pitchFamily="34" charset="0"/>
                <a:cs typeface="Arial" panose="020B0604020202020204" pitchFamily="34" charset="0"/>
              </a:rPr>
              <a:t>(L</a:t>
            </a:r>
            <a:r>
              <a:rPr lang="ru-RU" sz="1800" b="1" dirty="0" err="1">
                <a:solidFill>
                  <a:srgbClr val="C00000"/>
                </a:solidFill>
                <a:latin typeface="Arial" panose="020B0604020202020204" pitchFamily="34" charset="0"/>
                <a:cs typeface="Arial" panose="020B0604020202020204" pitchFamily="34" charset="0"/>
              </a:rPr>
              <a:t>ife</a:t>
            </a:r>
            <a:r>
              <a:rPr lang="ru-RU" sz="1800" b="1" dirty="0">
                <a:solidFill>
                  <a:srgbClr val="C00000"/>
                </a:solidFill>
                <a:latin typeface="Arial" panose="020B0604020202020204" pitchFamily="34" charset="0"/>
                <a:cs typeface="Arial" panose="020B0604020202020204" pitchFamily="34" charset="0"/>
              </a:rPr>
              <a:t> </a:t>
            </a:r>
            <a:r>
              <a:rPr lang="en-US" sz="1800" b="1" dirty="0">
                <a:solidFill>
                  <a:srgbClr val="C00000"/>
                </a:solidFill>
                <a:latin typeface="Arial" panose="020B0604020202020204" pitchFamily="34" charset="0"/>
                <a:cs typeface="Arial" panose="020B0604020202020204" pitchFamily="34" charset="0"/>
              </a:rPr>
              <a:t>insurance)</a:t>
            </a:r>
            <a:endParaRPr kumimoji="0" lang="ru-RU" sz="18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3" name="Прямоугольник: скругленные углы 22"/>
          <p:cNvSpPr/>
          <p:nvPr/>
        </p:nvSpPr>
        <p:spPr>
          <a:xfrm>
            <a:off x="5780202" y="2354446"/>
            <a:ext cx="5475402" cy="3537306"/>
          </a:xfrm>
          <a:prstGeom prst="roundRect">
            <a:avLst>
              <a:gd name="adj" fmla="val 2428"/>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 marR="0" lvl="0" indent="268605" algn="just" defTabSz="914400" rtl="0" eaLnBrk="0" fontAlgn="base" latinLnBrk="0" hangingPunct="0">
              <a:lnSpc>
                <a:spcPct val="100000"/>
              </a:lnSpc>
              <a:spcBef>
                <a:spcPct val="0"/>
              </a:spcBef>
              <a:spcAft>
                <a:spcPct val="0"/>
              </a:spcAft>
              <a:buClrTx/>
              <a:buSzTx/>
              <a:buFontTx/>
              <a:buNone/>
            </a:pP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Жисмоний</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шахсларнинг</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ҳаёти</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соғлиғи</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меҳнат</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қобилияти</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ва</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молиявий</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таъминоти</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билан</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боғлиқ</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манфаатларни</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суғурта</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қилиш</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бўлиб</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бунда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шартнома</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бўйича</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энг</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кам</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суғурта</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муддати</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бир</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йилни</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ташкил</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этади</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en-US"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ва</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суғурта</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шартномасида</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назарда</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тутилган</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ҳисобланган</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фоизларни</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ўз</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ичига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олган</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суғурта</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суммаларининг</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бир</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марталик</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ёки</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даврий</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тўловларини</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ўз</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ичига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олади</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sz="18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аннуитетлар</a:t>
            </a:r>
            <a:r>
              <a:rPr kumimoji="0" lang="ru-RU"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p:txBody>
      </p:sp>
      <p:pic>
        <p:nvPicPr>
          <p:cNvPr id="24" name="Picture 2" descr="house2"/>
          <p:cNvPicPr>
            <a:picLocks noChangeAspect="1" noChangeArrowheads="1"/>
          </p:cNvPicPr>
          <p:nvPr/>
        </p:nvPicPr>
        <p:blipFill>
          <a:blip r:embed="rId3"/>
          <a:srcRect t="13612"/>
          <a:stretch>
            <a:fillRect/>
          </a:stretch>
        </p:blipFill>
        <p:spPr>
          <a:xfrm>
            <a:off x="1253765" y="4402903"/>
            <a:ext cx="3840770" cy="2163762"/>
          </a:xfrm>
          <a:prstGeom prst="rect">
            <a:avLst/>
          </a:prstGeom>
          <a:noFill/>
        </p:spPr>
      </p:pic>
      <p:sp>
        <p:nvSpPr>
          <p:cNvPr id="25" name="Freeform 10"/>
          <p:cNvSpPr/>
          <p:nvPr/>
        </p:nvSpPr>
        <p:spPr>
          <a:xfrm>
            <a:off x="3643830" y="753703"/>
            <a:ext cx="4744913" cy="40721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75000"/>
            </a:srgbClr>
          </a:solidFill>
        </p:spPr>
        <p:txBody>
          <a:bodyPr/>
          <a:lstStyle/>
          <a:p>
            <a:pPr algn="ctr"/>
            <a:r>
              <a:rPr lang="en-US" sz="2000" b="1" dirty="0">
                <a:solidFill>
                  <a:schemeClr val="bg1"/>
                </a:solidFill>
                <a:latin typeface="Arial" panose="020B0604020202020204" pitchFamily="34" charset="0"/>
                <a:cs typeface="Arial" panose="020B0604020202020204" pitchFamily="34" charset="0"/>
              </a:rPr>
              <a:t>Life / Non-Life </a:t>
            </a:r>
            <a:r>
              <a:rPr lang="ru-RU" sz="2000" b="1" dirty="0" err="1">
                <a:solidFill>
                  <a:schemeClr val="bg1"/>
                </a:solidFill>
                <a:latin typeface="Arial" panose="020B0604020202020204" pitchFamily="34" charset="0"/>
                <a:cs typeface="Arial" panose="020B0604020202020204" pitchFamily="34" charset="0"/>
              </a:rPr>
              <a:t>суғурталаш</a:t>
            </a:r>
            <a:endParaRPr lang="ru-RU" sz="2000" b="1"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A2E580F9-7418-4AC3-AF80-131B58AF8B4D}"/>
              </a:ext>
            </a:extLst>
          </p:cNvPr>
          <p:cNvSpPr txBox="1"/>
          <p:nvPr/>
        </p:nvSpPr>
        <p:spPr>
          <a:xfrm>
            <a:off x="11679322" y="6407226"/>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31</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0"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grpSp>
        <p:nvGrpSpPr>
          <p:cNvPr id="9" name="Группа 8"/>
          <p:cNvGrpSpPr/>
          <p:nvPr/>
        </p:nvGrpSpPr>
        <p:grpSpPr>
          <a:xfrm>
            <a:off x="0" y="0"/>
            <a:ext cx="12192000" cy="6858000"/>
            <a:chOff x="0" y="0"/>
            <a:chExt cx="12192000" cy="6858000"/>
          </a:xfrm>
        </p:grpSpPr>
        <p:grpSp>
          <p:nvGrpSpPr>
            <p:cNvPr id="11" name="Group 9"/>
            <p:cNvGrpSpPr/>
            <p:nvPr/>
          </p:nvGrpSpPr>
          <p:grpSpPr>
            <a:xfrm rot="5400000">
              <a:off x="8701000" y="3367000"/>
              <a:ext cx="124000" cy="6858000"/>
              <a:chOff x="0" y="0"/>
              <a:chExt cx="248000" cy="13716000"/>
            </a:xfrm>
          </p:grpSpPr>
          <p:sp>
            <p:nvSpPr>
              <p:cNvPr id="19"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2" name="Group 11"/>
            <p:cNvGrpSpPr/>
            <p:nvPr/>
          </p:nvGrpSpPr>
          <p:grpSpPr>
            <a:xfrm rot="5400000">
              <a:off x="5954300" y="5600400"/>
              <a:ext cx="124000" cy="2302800"/>
              <a:chOff x="0" y="0"/>
              <a:chExt cx="248000" cy="4605600"/>
            </a:xfrm>
          </p:grpSpPr>
          <p:sp>
            <p:nvSpPr>
              <p:cNvPr id="18"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3" name="Group 13"/>
            <p:cNvGrpSpPr/>
            <p:nvPr/>
          </p:nvGrpSpPr>
          <p:grpSpPr>
            <a:xfrm>
              <a:off x="0" y="0"/>
              <a:ext cx="4670400" cy="203600"/>
              <a:chOff x="0" y="0"/>
              <a:chExt cx="9340800" cy="407200"/>
            </a:xfrm>
          </p:grpSpPr>
          <p:sp>
            <p:nvSpPr>
              <p:cNvPr id="17"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4" name="Group 15"/>
            <p:cNvGrpSpPr/>
            <p:nvPr/>
          </p:nvGrpSpPr>
          <p:grpSpPr>
            <a:xfrm>
              <a:off x="0" y="101800"/>
              <a:ext cx="2343200" cy="203600"/>
              <a:chOff x="0" y="0"/>
              <a:chExt cx="4686400" cy="407200"/>
            </a:xfrm>
          </p:grpSpPr>
          <p:sp>
            <p:nvSpPr>
              <p:cNvPr id="16"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
        <p:nvSpPr>
          <p:cNvPr id="26" name="TextBox 25">
            <a:extLst>
              <a:ext uri="{FF2B5EF4-FFF2-40B4-BE49-F238E27FC236}">
                <a16:creationId xmlns:a16="http://schemas.microsoft.com/office/drawing/2014/main" id="{3B070545-E91C-429B-B837-5E39E18922EC}"/>
              </a:ext>
            </a:extLst>
          </p:cNvPr>
          <p:cNvSpPr txBox="1"/>
          <p:nvPr/>
        </p:nvSpPr>
        <p:spPr>
          <a:xfrm>
            <a:off x="1804800" y="579582"/>
            <a:ext cx="7926657" cy="369332"/>
          </a:xfrm>
          <a:prstGeom prst="rect">
            <a:avLst/>
          </a:prstGeom>
          <a:noFill/>
        </p:spPr>
        <p:txBody>
          <a:bodyPr wrap="square">
            <a:spAutoFit/>
          </a:bodyPr>
          <a:lstStyle/>
          <a:p>
            <a:pPr algn="ctr"/>
            <a:r>
              <a:rPr lang="ru-RU" b="1" dirty="0" err="1">
                <a:solidFill>
                  <a:srgbClr val="C00000"/>
                </a:solidFill>
                <a:latin typeface="Arial" pitchFamily="34" charset="0"/>
                <a:cs typeface="Arial" pitchFamily="34" charset="0"/>
              </a:rPr>
              <a:t>Life</a:t>
            </a:r>
            <a:r>
              <a:rPr lang="ru-RU" b="1" dirty="0">
                <a:solidFill>
                  <a:srgbClr val="C00000"/>
                </a:solidFill>
                <a:latin typeface="Arial" pitchFamily="34" charset="0"/>
                <a:cs typeface="Arial" pitchFamily="34" charset="0"/>
              </a:rPr>
              <a:t> / Non-</a:t>
            </a:r>
            <a:r>
              <a:rPr lang="en-US" b="1" dirty="0">
                <a:solidFill>
                  <a:srgbClr val="C00000"/>
                </a:solidFill>
                <a:latin typeface="Arial" pitchFamily="34" charset="0"/>
                <a:cs typeface="Arial" pitchFamily="34" charset="0"/>
              </a:rPr>
              <a:t>L</a:t>
            </a:r>
            <a:r>
              <a:rPr lang="ru-RU" b="1" dirty="0" err="1">
                <a:solidFill>
                  <a:srgbClr val="C00000"/>
                </a:solidFill>
                <a:latin typeface="Arial" pitchFamily="34" charset="0"/>
                <a:cs typeface="Arial" pitchFamily="34" charset="0"/>
              </a:rPr>
              <a:t>ife</a:t>
            </a:r>
            <a:r>
              <a:rPr lang="ru-RU" b="1" dirty="0">
                <a:solidFill>
                  <a:srgbClr val="C00000"/>
                </a:solidFill>
                <a:latin typeface="Arial" pitchFamily="34" charset="0"/>
                <a:cs typeface="Arial" pitchFamily="34" charset="0"/>
              </a:rPr>
              <a:t> </a:t>
            </a:r>
            <a:r>
              <a:rPr lang="ru-RU" b="1" dirty="0" err="1">
                <a:solidFill>
                  <a:srgbClr val="C00000"/>
                </a:solidFill>
                <a:latin typeface="Arial" pitchFamily="34" charset="0"/>
                <a:cs typeface="Arial" pitchFamily="34" charset="0"/>
              </a:rPr>
              <a:t>суғурта</a:t>
            </a:r>
            <a:r>
              <a:rPr lang="ru-RU" b="1" dirty="0">
                <a:solidFill>
                  <a:srgbClr val="C00000"/>
                </a:solidFill>
                <a:latin typeface="Arial" pitchFamily="34" charset="0"/>
                <a:cs typeface="Arial" pitchFamily="34" charset="0"/>
              </a:rPr>
              <a:t> </a:t>
            </a:r>
            <a:r>
              <a:rPr lang="ru-RU" b="1" dirty="0" err="1">
                <a:solidFill>
                  <a:srgbClr val="C00000"/>
                </a:solidFill>
                <a:latin typeface="Arial" pitchFamily="34" charset="0"/>
                <a:cs typeface="Arial" pitchFamily="34" charset="0"/>
              </a:rPr>
              <a:t>ма</a:t>
            </a:r>
            <a:r>
              <a:rPr lang="uz-Cyrl-UZ" b="1" dirty="0">
                <a:solidFill>
                  <a:srgbClr val="C00000"/>
                </a:solidFill>
                <a:latin typeface="Arial" pitchFamily="34" charset="0"/>
                <a:cs typeface="Arial" pitchFamily="34" charset="0"/>
              </a:rPr>
              <a:t>ҳсулотларига намуналар</a:t>
            </a:r>
            <a:endParaRPr lang="ru-RU" b="1" dirty="0">
              <a:solidFill>
                <a:srgbClr val="C00000"/>
              </a:solidFill>
            </a:endParaRPr>
          </a:p>
        </p:txBody>
      </p:sp>
      <p:graphicFrame>
        <p:nvGraphicFramePr>
          <p:cNvPr id="28" name="Group 157">
            <a:extLst>
              <a:ext uri="{FF2B5EF4-FFF2-40B4-BE49-F238E27FC236}">
                <a16:creationId xmlns:a16="http://schemas.microsoft.com/office/drawing/2014/main" id="{4A0E49E6-8F07-4554-B387-AFE37BB18E2F}"/>
              </a:ext>
            </a:extLst>
          </p:cNvPr>
          <p:cNvGraphicFramePr>
            <a:graphicFrameLocks noGrp="1"/>
          </p:cNvGraphicFramePr>
          <p:nvPr>
            <p:ph sz="half" idx="1"/>
            <p:extLst>
              <p:ext uri="{D42A27DB-BD31-4B8C-83A1-F6EECF244321}">
                <p14:modId xmlns:p14="http://schemas.microsoft.com/office/powerpoint/2010/main" val="1779560079"/>
              </p:ext>
            </p:extLst>
          </p:nvPr>
        </p:nvGraphicFramePr>
        <p:xfrm>
          <a:off x="366506" y="1324915"/>
          <a:ext cx="11299562" cy="5697060"/>
        </p:xfrm>
        <a:graphic>
          <a:graphicData uri="http://schemas.openxmlformats.org/drawingml/2006/table">
            <a:tbl>
              <a:tblPr/>
              <a:tblGrid>
                <a:gridCol w="6008752">
                  <a:extLst>
                    <a:ext uri="{9D8B030D-6E8A-4147-A177-3AD203B41FA5}">
                      <a16:colId xmlns:a16="http://schemas.microsoft.com/office/drawing/2014/main" val="20000"/>
                    </a:ext>
                  </a:extLst>
                </a:gridCol>
                <a:gridCol w="116840">
                  <a:extLst>
                    <a:ext uri="{9D8B030D-6E8A-4147-A177-3AD203B41FA5}">
                      <a16:colId xmlns:a16="http://schemas.microsoft.com/office/drawing/2014/main" val="124506628"/>
                    </a:ext>
                  </a:extLst>
                </a:gridCol>
                <a:gridCol w="116840">
                  <a:extLst>
                    <a:ext uri="{9D8B030D-6E8A-4147-A177-3AD203B41FA5}">
                      <a16:colId xmlns:a16="http://schemas.microsoft.com/office/drawing/2014/main" val="478979074"/>
                    </a:ext>
                  </a:extLst>
                </a:gridCol>
                <a:gridCol w="142043">
                  <a:extLst>
                    <a:ext uri="{9D8B030D-6E8A-4147-A177-3AD203B41FA5}">
                      <a16:colId xmlns:a16="http://schemas.microsoft.com/office/drawing/2014/main" val="3309804127"/>
                    </a:ext>
                  </a:extLst>
                </a:gridCol>
                <a:gridCol w="4915087">
                  <a:extLst>
                    <a:ext uri="{9D8B030D-6E8A-4147-A177-3AD203B41FA5}">
                      <a16:colId xmlns:a16="http://schemas.microsoft.com/office/drawing/2014/main" val="4128739426"/>
                    </a:ext>
                  </a:extLst>
                </a:gridCol>
              </a:tblGrid>
              <a:tr h="592818">
                <a:tc gridSpan="2">
                  <a:txBody>
                    <a:bodyPr/>
                    <a:lstStyle/>
                    <a:p>
                      <a:pPr marL="6350" marR="0" lvl="0" indent="-635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Умумий</a:t>
                      </a:r>
                      <a:r>
                        <a:rPr kumimoji="0" lang="ru-RU"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ru-RU" sz="16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суғурта</a:t>
                      </a:r>
                      <a:r>
                        <a:rPr kumimoji="0" lang="ru-RU"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ru-RU" sz="16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соҳаси</a:t>
                      </a:r>
                      <a:r>
                        <a:rPr kumimoji="0" lang="ru-RU"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pPr marL="6350" marR="0" lvl="0" indent="-635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cs typeface="Arial" pitchFamily="34" charset="0"/>
                        </a:rPr>
                        <a:t>(</a:t>
                      </a:r>
                      <a:r>
                        <a:rPr lang="ru-RU" sz="1600" b="1" dirty="0" err="1">
                          <a:solidFill>
                            <a:schemeClr val="tx1"/>
                          </a:solidFill>
                          <a:latin typeface="Arial" pitchFamily="34" charset="0"/>
                          <a:cs typeface="Arial" pitchFamily="34" charset="0"/>
                        </a:rPr>
                        <a:t>Non</a:t>
                      </a:r>
                      <a:r>
                        <a:rPr lang="ru-RU" sz="1600" b="1" dirty="0">
                          <a:solidFill>
                            <a:schemeClr val="tx1"/>
                          </a:solidFill>
                          <a:latin typeface="Arial" pitchFamily="34" charset="0"/>
                          <a:cs typeface="Arial" pitchFamily="34" charset="0"/>
                        </a:rPr>
                        <a:t>-</a:t>
                      </a:r>
                      <a:r>
                        <a:rPr lang="en-US" sz="1600" b="1" dirty="0">
                          <a:solidFill>
                            <a:schemeClr val="tx1"/>
                          </a:solidFill>
                          <a:latin typeface="Arial" pitchFamily="34" charset="0"/>
                          <a:cs typeface="Arial" pitchFamily="34" charset="0"/>
                        </a:rPr>
                        <a:t>L</a:t>
                      </a:r>
                      <a:r>
                        <a:rPr lang="ru-RU" sz="1600" b="1" dirty="0" err="1">
                          <a:solidFill>
                            <a:schemeClr val="tx1"/>
                          </a:solidFill>
                          <a:latin typeface="Arial" pitchFamily="34" charset="0"/>
                          <a:cs typeface="Arial" pitchFamily="34" charset="0"/>
                        </a:rPr>
                        <a:t>ife</a:t>
                      </a:r>
                      <a:r>
                        <a:rPr lang="ru-RU" sz="1600" b="1" dirty="0">
                          <a:solidFill>
                            <a:schemeClr val="tx1"/>
                          </a:solidFill>
                          <a:latin typeface="Arial" pitchFamily="34" charset="0"/>
                          <a:cs typeface="Arial" pitchFamily="34" charset="0"/>
                        </a:rPr>
                        <a:t> </a:t>
                      </a:r>
                      <a:r>
                        <a:rPr lang="en-US" sz="1600" b="1" dirty="0">
                          <a:solidFill>
                            <a:schemeClr val="tx1"/>
                          </a:solidFill>
                          <a:latin typeface="Arial" pitchFamily="34" charset="0"/>
                          <a:cs typeface="Arial" pitchFamily="34" charset="0"/>
                        </a:rPr>
                        <a:t>insurance</a:t>
                      </a:r>
                      <a:r>
                        <a:rPr lang="uz-Cyrl-UZ" sz="1600" b="1" dirty="0">
                          <a:solidFill>
                            <a:schemeClr val="tx1"/>
                          </a:solidFill>
                          <a:latin typeface="Arial" pitchFamily="34" charset="0"/>
                          <a:cs typeface="Arial" pitchFamily="34" charset="0"/>
                        </a:rPr>
                        <a:t>)</a:t>
                      </a:r>
                      <a:endParaRPr kumimoji="0" lang="ru-RU" sz="16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lnL w="28575" cap="flat" cmpd="sng" algn="ctr">
                      <a:solidFill>
                        <a:schemeClr val="accent6">
                          <a:lumMod val="50000"/>
                        </a:schemeClr>
                      </a:solidFill>
                      <a:prstDash val="solid"/>
                      <a:round/>
                      <a:headEnd type="none" w="med" len="med"/>
                      <a:tailEnd type="none" w="med" len="med"/>
                    </a:lnL>
                  </a:tcPr>
                </a:tc>
                <a:tc gridSpan="2">
                  <a:txBody>
                    <a:bodyPr/>
                    <a:lstStyle/>
                    <a:p>
                      <a:endParaRPr lang="ru-RU" sz="1600" dirty="0">
                        <a:solidFill>
                          <a:schemeClr val="accent6">
                            <a:lumMod val="50000"/>
                          </a:schemeClr>
                        </a:solidFill>
                      </a:endParaRPr>
                    </a:p>
                  </a:txBody>
                  <a:tcPr horzOverflow="overflow">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ru-RU" sz="1600" dirty="0">
                        <a:solidFill>
                          <a:schemeClr val="accent6">
                            <a:lumMod val="50000"/>
                          </a:schemeClr>
                        </a:solidFill>
                      </a:endParaRPr>
                    </a:p>
                  </a:txBody>
                  <a:tcPr horzOverflow="overflow">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Ҳаётни</a:t>
                      </a:r>
                      <a:r>
                        <a:rPr kumimoji="0" lang="ru-RU"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ru-RU" sz="16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суғурталаш</a:t>
                      </a:r>
                      <a:r>
                        <a:rPr kumimoji="0" lang="ru-RU"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ru-RU" sz="16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соҳаси</a:t>
                      </a:r>
                      <a:endPar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uz-Cyrl-UZ" sz="1600" b="1" dirty="0">
                          <a:solidFill>
                            <a:schemeClr val="tx1"/>
                          </a:solidFill>
                          <a:latin typeface="Arial" pitchFamily="34" charset="0"/>
                          <a:cs typeface="Arial" pitchFamily="34" charset="0"/>
                        </a:rPr>
                        <a:t>(</a:t>
                      </a:r>
                      <a:r>
                        <a:rPr lang="en-US" sz="1600" b="1" dirty="0">
                          <a:solidFill>
                            <a:schemeClr val="tx1"/>
                          </a:solidFill>
                          <a:latin typeface="Arial" pitchFamily="34" charset="0"/>
                          <a:cs typeface="Arial" pitchFamily="34" charset="0"/>
                        </a:rPr>
                        <a:t>L</a:t>
                      </a:r>
                      <a:r>
                        <a:rPr lang="ru-RU" sz="1600" b="1" dirty="0" err="1">
                          <a:solidFill>
                            <a:schemeClr val="tx1"/>
                          </a:solidFill>
                          <a:latin typeface="Arial" pitchFamily="34" charset="0"/>
                          <a:cs typeface="Arial" pitchFamily="34" charset="0"/>
                        </a:rPr>
                        <a:t>ife</a:t>
                      </a:r>
                      <a:r>
                        <a:rPr lang="ru-RU" sz="1600" b="1" dirty="0">
                          <a:solidFill>
                            <a:schemeClr val="tx1"/>
                          </a:solidFill>
                          <a:latin typeface="Arial" pitchFamily="34" charset="0"/>
                          <a:cs typeface="Arial" pitchFamily="34" charset="0"/>
                        </a:rPr>
                        <a:t> </a:t>
                      </a:r>
                      <a:r>
                        <a:rPr lang="en-US" sz="1600" b="1" dirty="0">
                          <a:solidFill>
                            <a:schemeClr val="tx1"/>
                          </a:solidFill>
                          <a:latin typeface="Arial" pitchFamily="34" charset="0"/>
                          <a:cs typeface="Arial" pitchFamily="34" charset="0"/>
                        </a:rPr>
                        <a:t>insurance</a:t>
                      </a:r>
                      <a:r>
                        <a:rPr lang="uz-Cyrl-UZ" sz="1600" b="1" dirty="0">
                          <a:solidFill>
                            <a:schemeClr val="tx1"/>
                          </a:solidFill>
                          <a:latin typeface="Arial" pitchFamily="34" charset="0"/>
                          <a:cs typeface="Arial" pitchFamily="34" charset="0"/>
                        </a:rPr>
                        <a:t>)</a:t>
                      </a:r>
                      <a:endPar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0">
                <a:tc gridSpan="5">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1600" b="0" i="0" u="none" strike="noStrike" cap="none" normalizeH="0" baseline="0" dirty="0">
                        <a:ln>
                          <a:noFill/>
                        </a:ln>
                        <a:solidFill>
                          <a:schemeClr val="accent6">
                            <a:lumMod val="50000"/>
                          </a:schemeClr>
                        </a:solidFill>
                        <a:effectLst/>
                        <a:latin typeface="Arial" pitchFamily="34" charset="0"/>
                        <a:cs typeface="Arial" pitchFamily="34" charset="0"/>
                      </a:endParaRPr>
                    </a:p>
                  </a:txBody>
                  <a:tcPr horzOverflow="overflow">
                    <a:lnL cap="flat">
                      <a:noFill/>
                    </a:lnL>
                    <a:lnR cap="flat">
                      <a:noFill/>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lnL w="12700" cmpd="sng">
                      <a:noFill/>
                      <a:prstDash val="solid"/>
                    </a:lnL>
                  </a:tcPr>
                </a:tc>
                <a:tc hMerge="1">
                  <a:txBody>
                    <a:bodyPr/>
                    <a:lstStyle/>
                    <a:p>
                      <a:endParaRPr lang="ru-RU"/>
                    </a:p>
                  </a:txBody>
                  <a:tcPr/>
                </a:tc>
                <a:tc hMerge="1">
                  <a:txBody>
                    <a:bodyPr/>
                    <a:lstStyle/>
                    <a:p>
                      <a:endParaRPr lang="ru-RU"/>
                    </a:p>
                  </a:txBody>
                  <a:tcPr/>
                </a:tc>
                <a:tc h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sz="1600" b="0" i="0" u="none" strike="noStrike" cap="none" normalizeH="0" baseline="0" dirty="0">
                        <a:ln>
                          <a:noFill/>
                        </a:ln>
                        <a:solidFill>
                          <a:schemeClr val="accent6">
                            <a:lumMod val="50000"/>
                          </a:schemeClr>
                        </a:solidFill>
                        <a:effectLst/>
                        <a:latin typeface="Arial" pitchFamily="34" charset="0"/>
                        <a:cs typeface="Arial" pitchFamily="34" charset="0"/>
                      </a:endParaRPr>
                    </a:p>
                  </a:txBody>
                  <a:tcPr horzOverflow="overflow">
                    <a:lnL cap="flat">
                      <a:noFill/>
                    </a:lnL>
                    <a:lnR cap="flat">
                      <a:noFill/>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848162">
                <a:tc>
                  <a:txBody>
                    <a:bodyPr/>
                    <a:lstStyle/>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Бахтсиз</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ҳодисалардан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Гаровга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қўйилаётган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мол-</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мулк</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транспортларни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Ипотекани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Касбий</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жавобгарликни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Кредит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қайтмаслиги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хатаридан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Қурилиш</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қалтисликларини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Лизингга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берилаётган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мол-</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мулк</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ва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транспортларни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Молиявий</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қалтисликларни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Мол-</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мулкларни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ихтиёрий</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Транспорт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воситаларини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ихтиёрий</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Экспортни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операцияларини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Юкларни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Транспорт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воситалари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эгаларининг</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фуқаролик</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жавобгарлигини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мажбурий</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Иш</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берувчининг</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фуқаролик</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жавобгарлигини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мажбурий</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Ташувчининг</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фуқаролик</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жавобгарлигини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мажбурий</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Қурилиш</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 монтаж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қалтисликларини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мажбурий</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Аудиторларнинг</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касбий</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жавобгарлигини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мажбурий</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Хавфли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объектлар</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бўйича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жавобгарликни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мажбурий</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(ОПО)</a:t>
                      </a: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Нотариусларнинг</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касбий</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жавобгарлигини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мажбурий</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txBody>
                  <a:tcPr horzOverflow="overflow">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lnTlToBr>
                      <a:noFill/>
                    </a:lnTlToBr>
                    <a:lnBlToTr>
                      <a:noFill/>
                    </a:lnBlToTr>
                    <a:solidFill>
                      <a:schemeClr val="bg1"/>
                    </a:solidFill>
                  </a:tcPr>
                </a:tc>
                <a:tc gridSpan="2">
                  <a:txBody>
                    <a:bodyPr/>
                    <a:lstStyle/>
                    <a:p>
                      <a:endParaRPr lang="ru-RU" dirty="0"/>
                    </a:p>
                  </a:txBody>
                  <a:tcPr horzOverflow="overflow">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B>
                      <a:noFill/>
                    </a:lnB>
                    <a:lnTlToBr>
                      <a:noFill/>
                    </a:lnTlToBr>
                    <a:lnBlToTr>
                      <a:noFill/>
                    </a:lnBlToTr>
                    <a:solidFill>
                      <a:schemeClr val="bg1"/>
                    </a:solidFill>
                  </a:tcPr>
                </a:tc>
                <a:tc hMerge="1">
                  <a:txBody>
                    <a:bodyPr/>
                    <a:lstStyle/>
                    <a:p>
                      <a:endParaRPr lang="ru-RU"/>
                    </a:p>
                  </a:txBody>
                  <a:tcPr horzOverflow="overflow">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B>
                      <a:noFill/>
                    </a:lnB>
                    <a:lnTlToBr>
                      <a:noFill/>
                    </a:lnTlToBr>
                    <a:lnBlToTr>
                      <a:noFill/>
                    </a:lnBlToTr>
                    <a:solidFill>
                      <a:schemeClr val="bg1"/>
                    </a:solidFill>
                  </a:tcPr>
                </a:tc>
                <a:tc gridSpan="2">
                  <a:txBody>
                    <a:bodyPr/>
                    <a:lstStyle/>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1. Бонус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тўлови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билан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ҳаёт</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суғуртаси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ўлим</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хавфи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билан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ва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жамланган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компонентлар</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билан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a:t>
                      </a: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2.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Ҳаётни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жамғариб</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борувчи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фақат</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жамғариб</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бориладиган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компонент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билан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турли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шартларга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эга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бўлган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турли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хил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вариантлар</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муддати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бонус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суммаси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a:t>
                      </a: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3. Аннуитет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тўлови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билан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ҳаёт</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суғуртаси</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4.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Таълим</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учун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ҳаётни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қилиш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5.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Никоҳ</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учун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ҳаёт</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суғуртаси</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6. Аннуитет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суғуртаси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(ОСГОР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доирасида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a:t>
                      </a: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7.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Қарз</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олувчининг</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ҳаётини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суғурталаш</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аралаш</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a:t>
                      </a: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8.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Вояга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этгунга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қадар</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ҳаёт</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суғуртаси</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9.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Боланинг</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туғилиши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учун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ҳаётни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қилиш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10.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жиддий</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касалликлардан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қилиш</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11.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Саратон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касаллиги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аниқланганда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ихтиёрий</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a:t>
                      </a:r>
                      <a:endPar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endParaRP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12.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ҳаёт</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суғуртаси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ҳар</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қандай</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сабабга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кўра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вафот</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этган</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тақдирда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a:t>
                      </a: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13.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Ногиронлик</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ҳолатида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ҳаёт</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суғуртаси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ҳар</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қандай</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сабабга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кўра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1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ва</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2-гуруҳ </a:t>
                      </a:r>
                      <a:r>
                        <a:rPr kumimoji="0" lang="ru-RU" sz="12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ногиронлиги</a:t>
                      </a:r>
                      <a:r>
                        <a:rPr kumimoji="0" lang="ru-RU" sz="1200" b="0" i="0" u="none" strike="noStrike" cap="none" normalizeH="0" baseline="0" dirty="0">
                          <a:ln>
                            <a:noFill/>
                          </a:ln>
                          <a:solidFill>
                            <a:srgbClr val="002060"/>
                          </a:solidFill>
                          <a:effectLst/>
                          <a:latin typeface="Arial" pitchFamily="34" charset="0"/>
                          <a:ea typeface="Times New Roman" pitchFamily="18" charset="0"/>
                          <a:cs typeface="Arial" pitchFamily="34" charset="0"/>
                        </a:rPr>
                        <a:t>)</a:t>
                      </a:r>
                      <a:endParaRPr lang="ru-RU" dirty="0">
                        <a:solidFill>
                          <a:srgbClr val="002060"/>
                        </a:solidFill>
                      </a:endParaRPr>
                    </a:p>
                  </a:txBody>
                  <a:tcPr horzOverflow="overflow">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lnTlToBr>
                      <a:noFill/>
                    </a:lnTlToBr>
                    <a:lnBlToTr>
                      <a:noFill/>
                    </a:lnBlToTr>
                    <a:solidFill>
                      <a:schemeClr val="bg1"/>
                    </a:solidFill>
                  </a:tcPr>
                </a:tc>
                <a:tc hMerge="1">
                  <a:txBody>
                    <a:bodyPr/>
                    <a:lstStyle/>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1. Бонус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тўлови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билан</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ҳаёт</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суғуртаси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ўлим</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хавфи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билан</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ва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жамланган</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компонентлар</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билан</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a:t>
                      </a: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2.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Ҳаётни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жамғариб</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борувчи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суғурта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фақат</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жамғариб</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бориладиган</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компонент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билан</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турли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шартларга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эга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бўлган</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турли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хил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вариантлар</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суғурта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муддати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бонус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суммаси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a:t>
                      </a: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3. Аннуитет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тўлови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билан</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ҳаёт</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суғуртаси</a:t>
                      </a:r>
                      <a:endPar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endParaRP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4.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Таълим</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учун</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ҳаётни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суғурта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қилиш</a:t>
                      </a:r>
                      <a:endPar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endParaRP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5.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Никоҳ</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учун</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ҳаёт</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суғуртаси</a:t>
                      </a:r>
                      <a:endPar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endParaRP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6. Аннуитет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суғуртаси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(ОСГОР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доирасида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a:t>
                      </a: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7.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Қарз</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олувчининг</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ҳаётини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суғурталаш</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аралаш</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суғурта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a:t>
                      </a: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8.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Вояга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этгунга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қадар</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ҳаёт</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суғуртаси</a:t>
                      </a:r>
                      <a:endPar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endParaRP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9.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Боланинг</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туғилиши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учун</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ҳаётни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суғурта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қилиш</a:t>
                      </a:r>
                      <a:endPar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endParaRP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10.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жиддий</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касалликлардан</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суғурта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қилиш</a:t>
                      </a:r>
                      <a:endPar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endParaRP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11.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Саратон</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касаллиги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аниқланганда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ихтиёрий</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суғурта</a:t>
                      </a:r>
                      <a:endPar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endParaRP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12.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ҳаёт</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суғуртаси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ҳар</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қандай</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сабабга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кўра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вафот</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этган</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тақдирда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a:t>
                      </a:r>
                    </a:p>
                    <a:p>
                      <a:pPr marL="6350" marR="0" lvl="0" indent="2682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13.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Ногиронлик</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ҳолатида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узоқ</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муддатли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ҳаёт</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суғуртаси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ҳар</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қандай</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сабабга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кўра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1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ва</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 2-гуруҳ </a:t>
                      </a:r>
                      <a:r>
                        <a:rPr kumimoji="0" lang="ru-RU" sz="1200" b="0" i="0" u="none" strike="noStrike" cap="none" normalizeH="0" baseline="0" dirty="0" err="1">
                          <a:ln>
                            <a:noFill/>
                          </a:ln>
                          <a:solidFill>
                            <a:schemeClr val="accent6">
                              <a:lumMod val="50000"/>
                            </a:schemeClr>
                          </a:solidFill>
                          <a:effectLst/>
                          <a:latin typeface="Arial" pitchFamily="34" charset="0"/>
                          <a:ea typeface="Times New Roman" pitchFamily="18" charset="0"/>
                          <a:cs typeface="Arial" pitchFamily="34" charset="0"/>
                        </a:rPr>
                        <a:t>ногиронлиги</a:t>
                      </a:r>
                      <a:r>
                        <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rPr>
                        <a:t>)</a:t>
                      </a:r>
                    </a:p>
                  </a:txBody>
                  <a:tcPr horzOverflow="overflow">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20800">
                <a:tc>
                  <a:txBody>
                    <a:bodyPr/>
                    <a:lstStyle/>
                    <a:p>
                      <a:pPr marL="0" marR="0" lvl="0" indent="0" algn="just" defTabSz="914400" rtl="0" eaLnBrk="0" fontAlgn="base" latinLnBrk="0" hangingPunct="0">
                        <a:lnSpc>
                          <a:spcPct val="100000"/>
                        </a:lnSpc>
                        <a:spcBef>
                          <a:spcPct val="0"/>
                        </a:spcBef>
                        <a:spcAft>
                          <a:spcPct val="0"/>
                        </a:spcAft>
                        <a:buClrTx/>
                        <a:buSzTx/>
                        <a:buFont typeface="+mj-lt"/>
                        <a:buNone/>
                        <a:tabLst/>
                      </a:pPr>
                      <a:endParaRPr kumimoji="0" lang="ru-RU" sz="1200" b="0" i="0" u="none" strike="noStrike" cap="none" normalizeH="0" baseline="0" dirty="0">
                        <a:ln>
                          <a:noFill/>
                        </a:ln>
                        <a:solidFill>
                          <a:schemeClr val="accent6">
                            <a:lumMod val="50000"/>
                          </a:schemeClr>
                        </a:solidFill>
                        <a:effectLst/>
                        <a:latin typeface="Arial" pitchFamily="34" charset="0"/>
                        <a:ea typeface="Times New Roman" pitchFamily="18" charset="0"/>
                        <a:cs typeface="Arial" pitchFamily="34" charset="0"/>
                      </a:endParaRPr>
                    </a:p>
                  </a:txBody>
                  <a:tcPr horzOverflow="overflow">
                    <a:lnL cap="flat">
                      <a:noFill/>
                    </a:lnL>
                    <a:lnR>
                      <a:noFill/>
                    </a:lnR>
                    <a:lnT w="28575" cap="flat" cmpd="sng" algn="ctr">
                      <a:solidFill>
                        <a:schemeClr val="accent6">
                          <a:lumMod val="50000"/>
                        </a:schemeClr>
                      </a:solidFill>
                      <a:prstDash val="solid"/>
                      <a:round/>
                      <a:headEnd type="none" w="med" len="med"/>
                      <a:tailEnd type="none" w="med" len="med"/>
                    </a:lnT>
                    <a:lnB cap="flat">
                      <a:noFill/>
                    </a:lnB>
                    <a:lnTlToBr>
                      <a:noFill/>
                    </a:lnTlToBr>
                    <a:lnBlToTr>
                      <a:noFill/>
                    </a:lnBlToTr>
                    <a:solidFill>
                      <a:schemeClr val="bg1"/>
                    </a:solidFill>
                  </a:tcPr>
                </a:tc>
                <a:tc gridSpan="4">
                  <a:txBody>
                    <a:bodyPr/>
                    <a:lstStyle/>
                    <a:p>
                      <a:endParaRPr lang="ru-RU" dirty="0"/>
                    </a:p>
                  </a:txBody>
                  <a:tcPr horzOverflow="overflow">
                    <a:lnL>
                      <a:noFill/>
                    </a:lnL>
                    <a:lnR cap="flat">
                      <a:noFill/>
                    </a:lnR>
                    <a:lnT>
                      <a:noFill/>
                    </a:lnT>
                    <a:lnB cap="flat">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909037512"/>
                  </a:ext>
                </a:extLst>
              </a:tr>
            </a:tbl>
          </a:graphicData>
        </a:graphic>
      </p:graphicFrame>
      <p:sp>
        <p:nvSpPr>
          <p:cNvPr id="29" name="TextBox 28">
            <a:extLst>
              <a:ext uri="{FF2B5EF4-FFF2-40B4-BE49-F238E27FC236}">
                <a16:creationId xmlns:a16="http://schemas.microsoft.com/office/drawing/2014/main" id="{9525CFEA-F543-4E8A-8F9A-3D27CB74B136}"/>
              </a:ext>
            </a:extLst>
          </p:cNvPr>
          <p:cNvSpPr txBox="1"/>
          <p:nvPr/>
        </p:nvSpPr>
        <p:spPr>
          <a:xfrm>
            <a:off x="11666068" y="6444485"/>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32</a:t>
            </a:r>
            <a:endParaRPr lang="ru-RU" dirty="0"/>
          </a:p>
        </p:txBody>
      </p:sp>
    </p:spTree>
    <p:extLst>
      <p:ext uri="{BB962C8B-B14F-4D97-AF65-F5344CB8AC3E}">
        <p14:creationId xmlns:p14="http://schemas.microsoft.com/office/powerpoint/2010/main" val="64649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Похожее изображение"/>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6" name="Прямоугольник 5"/>
          <p:cNvSpPr/>
          <p:nvPr/>
        </p:nvSpPr>
        <p:spPr>
          <a:xfrm>
            <a:off x="725869" y="3477478"/>
            <a:ext cx="10845716" cy="2800767"/>
          </a:xfrm>
          <a:prstGeom prst="rect">
            <a:avLst/>
          </a:prstGeom>
        </p:spPr>
        <p:txBody>
          <a:bodyPr wrap="square">
            <a:spAutoFit/>
          </a:bodyPr>
          <a:lstStyle/>
          <a:p>
            <a:pPr indent="354330" algn="just"/>
            <a:r>
              <a:rPr lang="ru-RU" sz="2200" b="1" dirty="0" err="1">
                <a:solidFill>
                  <a:srgbClr val="00B050"/>
                </a:solidFill>
                <a:latin typeface="Arial" panose="020B0604020202020204" pitchFamily="34" charset="0"/>
                <a:cs typeface="Arial" panose="020B0604020202020204" pitchFamily="34" charset="0"/>
              </a:rPr>
              <a:t>Таваккалчиликларни</a:t>
            </a:r>
            <a:r>
              <a:rPr lang="ru-RU" sz="2200" b="1" dirty="0">
                <a:solidFill>
                  <a:srgbClr val="00B050"/>
                </a:solidFill>
                <a:latin typeface="Arial" panose="020B0604020202020204" pitchFamily="34" charset="0"/>
                <a:cs typeface="Arial" panose="020B0604020202020204" pitchFamily="34" charset="0"/>
              </a:rPr>
              <a:t> </a:t>
            </a:r>
            <a:r>
              <a:rPr lang="ru-RU" sz="2200" b="1" dirty="0" err="1">
                <a:solidFill>
                  <a:srgbClr val="00B050"/>
                </a:solidFill>
                <a:latin typeface="Arial" panose="020B0604020202020204" pitchFamily="34" charset="0"/>
                <a:cs typeface="Arial" panose="020B0604020202020204" pitchFamily="34" charset="0"/>
              </a:rPr>
              <a:t>бошқариш</a:t>
            </a:r>
            <a:r>
              <a:rPr lang="ru-RU" sz="2200" b="1" dirty="0">
                <a:solidFill>
                  <a:srgbClr val="00B050"/>
                </a:solidFill>
                <a:latin typeface="Arial" panose="020B0604020202020204" pitchFamily="34" charset="0"/>
                <a:cs typeface="Arial" panose="020B0604020202020204" pitchFamily="34" charset="0"/>
              </a:rPr>
              <a:t> </a:t>
            </a:r>
            <a:r>
              <a:rPr lang="ru-RU" sz="2200" b="1" dirty="0" err="1">
                <a:solidFill>
                  <a:srgbClr val="00B050"/>
                </a:solidFill>
                <a:latin typeface="Arial" panose="020B0604020202020204" pitchFamily="34" charset="0"/>
                <a:cs typeface="Arial" panose="020B0604020202020204" pitchFamily="34" charset="0"/>
              </a:rPr>
              <a:t>қуйидаги</a:t>
            </a:r>
            <a:r>
              <a:rPr lang="ru-RU" sz="2200" b="1" dirty="0">
                <a:solidFill>
                  <a:srgbClr val="00B050"/>
                </a:solidFill>
                <a:latin typeface="Arial" panose="020B0604020202020204" pitchFamily="34" charset="0"/>
                <a:cs typeface="Arial" panose="020B0604020202020204" pitchFamily="34" charset="0"/>
              </a:rPr>
              <a:t> </a:t>
            </a:r>
            <a:r>
              <a:rPr lang="ru-RU" sz="2200" b="1" dirty="0" err="1">
                <a:solidFill>
                  <a:srgbClr val="00B050"/>
                </a:solidFill>
                <a:latin typeface="Arial" panose="020B0604020202020204" pitchFamily="34" charset="0"/>
                <a:cs typeface="Arial" panose="020B0604020202020204" pitchFamily="34" charset="0"/>
              </a:rPr>
              <a:t>ҳолларда</a:t>
            </a:r>
            <a:r>
              <a:rPr lang="ru-RU" sz="2200" b="1" dirty="0">
                <a:solidFill>
                  <a:srgbClr val="00B050"/>
                </a:solidFill>
                <a:latin typeface="Arial" panose="020B0604020202020204" pitchFamily="34" charset="0"/>
                <a:cs typeface="Arial" panose="020B0604020202020204" pitchFamily="34" charset="0"/>
              </a:rPr>
              <a:t> </a:t>
            </a:r>
            <a:r>
              <a:rPr lang="ru-RU" sz="2200" b="1" dirty="0" err="1">
                <a:solidFill>
                  <a:srgbClr val="00B050"/>
                </a:solidFill>
                <a:latin typeface="Arial" panose="020B0604020202020204" pitchFamily="34" charset="0"/>
                <a:cs typeface="Arial" panose="020B0604020202020204" pitchFamily="34" charset="0"/>
              </a:rPr>
              <a:t>амалга</a:t>
            </a:r>
            <a:r>
              <a:rPr lang="ru-RU" sz="2200" b="1" dirty="0">
                <a:solidFill>
                  <a:srgbClr val="00B050"/>
                </a:solidFill>
                <a:latin typeface="Arial" panose="020B0604020202020204" pitchFamily="34" charset="0"/>
                <a:cs typeface="Arial" panose="020B0604020202020204" pitchFamily="34" charset="0"/>
              </a:rPr>
              <a:t> </a:t>
            </a:r>
            <a:r>
              <a:rPr lang="ru-RU" sz="2200" b="1" dirty="0" err="1">
                <a:solidFill>
                  <a:srgbClr val="00B050"/>
                </a:solidFill>
                <a:latin typeface="Arial" panose="020B0604020202020204" pitchFamily="34" charset="0"/>
                <a:cs typeface="Arial" panose="020B0604020202020204" pitchFamily="34" charset="0"/>
              </a:rPr>
              <a:t>оширилиши</a:t>
            </a:r>
            <a:r>
              <a:rPr lang="ru-RU" sz="2200" b="1" dirty="0">
                <a:solidFill>
                  <a:srgbClr val="00B050"/>
                </a:solidFill>
                <a:latin typeface="Arial" panose="020B0604020202020204" pitchFamily="34" charset="0"/>
                <a:cs typeface="Arial" panose="020B0604020202020204" pitchFamily="34" charset="0"/>
              </a:rPr>
              <a:t> </a:t>
            </a:r>
            <a:r>
              <a:rPr lang="ru-RU" sz="2200" b="1" dirty="0" err="1">
                <a:solidFill>
                  <a:srgbClr val="00B050"/>
                </a:solidFill>
                <a:latin typeface="Arial" panose="020B0604020202020204" pitchFamily="34" charset="0"/>
                <a:cs typeface="Arial" panose="020B0604020202020204" pitchFamily="34" charset="0"/>
              </a:rPr>
              <a:t>мумкин</a:t>
            </a:r>
            <a:r>
              <a:rPr lang="ru-RU" sz="2200" b="1" dirty="0">
                <a:solidFill>
                  <a:srgbClr val="00B050"/>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ü"/>
            </a:pPr>
            <a:r>
              <a:rPr lang="ru-RU" sz="2200" dirty="0" err="1">
                <a:latin typeface="Arial" panose="020B0604020202020204" pitchFamily="34" charset="0"/>
                <a:cs typeface="Arial" panose="020B0604020202020204" pitchFamily="34" charset="0"/>
              </a:rPr>
              <a:t>давлат</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даражасида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масалан</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фуқаро</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муҳофазаси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тизими</a:t>
            </a:r>
            <a:r>
              <a:rPr lang="ru-RU" sz="22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ü"/>
            </a:pPr>
            <a:r>
              <a:rPr lang="ru-RU" sz="2200" dirty="0" err="1">
                <a:latin typeface="Arial" panose="020B0604020202020204" pitchFamily="34" charset="0"/>
                <a:cs typeface="Arial" panose="020B0604020202020204" pitchFamily="34" charset="0"/>
              </a:rPr>
              <a:t>юридик</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шахс</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даражасида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унинг</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тадбиркорлик</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фаолияти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барқарорлигини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таъминлаш</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чора-тадбирлари</a:t>
            </a:r>
            <a:r>
              <a:rPr lang="ru-RU" sz="2200" dirty="0">
                <a:latin typeface="Arial" panose="020B0604020202020204" pitchFamily="34" charset="0"/>
                <a:cs typeface="Arial" panose="020B0604020202020204" pitchFamily="34" charset="0"/>
              </a:rPr>
              <a:t>, профилактика </a:t>
            </a:r>
            <a:r>
              <a:rPr lang="ru-RU" sz="2200" dirty="0" err="1">
                <a:latin typeface="Arial" panose="020B0604020202020204" pitchFamily="34" charset="0"/>
                <a:cs typeface="Arial" panose="020B0604020202020204" pitchFamily="34" charset="0"/>
              </a:rPr>
              <a:t>ва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депрессив</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чоралар</a:t>
            </a:r>
            <a:r>
              <a:rPr lang="ru-RU" sz="2200" dirty="0">
                <a:latin typeface="Arial" panose="020B0604020202020204" pitchFamily="34" charset="0"/>
                <a:cs typeface="Arial" panose="020B0604020202020204" pitchFamily="34" charset="0"/>
              </a:rPr>
              <a:t> </a:t>
            </a:r>
            <a:br>
              <a:rPr lang="en-US" sz="2200" dirty="0">
                <a:latin typeface="Arial" panose="020B0604020202020204" pitchFamily="34" charset="0"/>
                <a:cs typeface="Arial" panose="020B0604020202020204" pitchFamily="34" charset="0"/>
              </a:rPr>
            </a:br>
            <a:r>
              <a:rPr lang="ru-RU" sz="2200" dirty="0" err="1">
                <a:latin typeface="Arial" panose="020B0604020202020204" pitchFamily="34" charset="0"/>
                <a:cs typeface="Arial" panose="020B0604020202020204" pitchFamily="34" charset="0"/>
              </a:rPr>
              <a:t>ва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бошқалар</a:t>
            </a:r>
            <a:r>
              <a:rPr lang="ru-RU" sz="22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ü"/>
            </a:pPr>
            <a:r>
              <a:rPr lang="ru-RU" sz="2200" dirty="0" err="1">
                <a:latin typeface="Arial" panose="020B0604020202020204" pitchFamily="34" charset="0"/>
                <a:cs typeface="Arial" panose="020B0604020202020204" pitchFamily="34" charset="0"/>
              </a:rPr>
              <a:t>жисмоний</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шахслар</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даражасида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соғлом</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турмуш</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тарзи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ўз-ўзини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суғурталаш</a:t>
            </a:r>
            <a:r>
              <a:rPr lang="ru-RU" sz="2200" dirty="0">
                <a:latin typeface="Arial" panose="020B0604020202020204" pitchFamily="34" charset="0"/>
                <a:cs typeface="Arial" panose="020B0604020202020204" pitchFamily="34" charset="0"/>
              </a:rPr>
              <a:t> </a:t>
            </a:r>
            <a:br>
              <a:rPr lang="en-US" sz="2200" dirty="0">
                <a:latin typeface="Arial" panose="020B0604020202020204" pitchFamily="34" charset="0"/>
                <a:cs typeface="Arial" panose="020B0604020202020204" pitchFamily="34" charset="0"/>
              </a:rPr>
            </a:br>
            <a:r>
              <a:rPr lang="ru-RU" sz="2200" dirty="0" err="1">
                <a:latin typeface="Arial" panose="020B0604020202020204" pitchFamily="34" charset="0"/>
                <a:cs typeface="Arial" panose="020B0604020202020204" pitchFamily="34" charset="0"/>
              </a:rPr>
              <a:t>ва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тижорат</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суғуртаси</a:t>
            </a:r>
            <a:r>
              <a:rPr lang="ru-RU" sz="2200" dirty="0">
                <a:latin typeface="Arial" panose="020B0604020202020204" pitchFamily="34" charset="0"/>
                <a:cs typeface="Arial" panose="020B0604020202020204" pitchFamily="34" charset="0"/>
              </a:rPr>
              <a:t>).</a:t>
            </a:r>
          </a:p>
        </p:txBody>
      </p:sp>
      <p:sp>
        <p:nvSpPr>
          <p:cNvPr id="7" name="Прямоугольник 6"/>
          <p:cNvSpPr/>
          <p:nvPr/>
        </p:nvSpPr>
        <p:spPr>
          <a:xfrm>
            <a:off x="190350" y="116632"/>
            <a:ext cx="8784976" cy="369332"/>
          </a:xfrm>
          <a:prstGeom prst="rect">
            <a:avLst/>
          </a:prstGeom>
        </p:spPr>
        <p:txBody>
          <a:bodyPr wrap="square">
            <a:spAutoFit/>
          </a:bodyPr>
          <a:lstStyle/>
          <a:p>
            <a:pPr indent="363855" algn="just"/>
            <a:r>
              <a:rPr lang="ru-RU" dirty="0">
                <a:solidFill>
                  <a:srgbClr val="002060"/>
                </a:solidFill>
                <a:latin typeface="Arial" panose="020B0604020202020204" pitchFamily="34" charset="0"/>
                <a:cs typeface="Arial" panose="020B0604020202020204" pitchFamily="34" charset="0"/>
              </a:rPr>
              <a:t> </a:t>
            </a:r>
          </a:p>
        </p:txBody>
      </p:sp>
      <p:sp>
        <p:nvSpPr>
          <p:cNvPr id="9" name="Freeform 10"/>
          <p:cNvSpPr/>
          <p:nvPr/>
        </p:nvSpPr>
        <p:spPr>
          <a:xfrm>
            <a:off x="4506567" y="532879"/>
            <a:ext cx="3826566" cy="39747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75000"/>
            </a:srgbClr>
          </a:solidFill>
        </p:spPr>
        <p:txBody>
          <a:bodyPr/>
          <a:lstStyle/>
          <a:p>
            <a:pPr algn="ctr"/>
            <a:r>
              <a:rPr lang="en-US" sz="2000" b="1" dirty="0">
                <a:solidFill>
                  <a:schemeClr val="bg1"/>
                </a:solidFill>
                <a:latin typeface="Arial" panose="020B0604020202020204" pitchFamily="34" charset="0"/>
                <a:cs typeface="Arial" panose="020B0604020202020204" pitchFamily="34" charset="0"/>
              </a:rPr>
              <a:t>III</a:t>
            </a:r>
            <a:r>
              <a:rPr lang="ru-RU" sz="2000" b="1" dirty="0">
                <a:solidFill>
                  <a:schemeClr val="bg1"/>
                </a:solidFill>
                <a:latin typeface="Arial" panose="020B0604020202020204" pitchFamily="34" charset="0"/>
                <a:cs typeface="Arial" panose="020B0604020202020204" pitchFamily="34" charset="0"/>
              </a:rPr>
              <a:t>. РИСК-МЕНЕДЖМЕНТ</a:t>
            </a:r>
          </a:p>
        </p:txBody>
      </p:sp>
      <p:grpSp>
        <p:nvGrpSpPr>
          <p:cNvPr id="10" name="Группа 9"/>
          <p:cNvGrpSpPr/>
          <p:nvPr/>
        </p:nvGrpSpPr>
        <p:grpSpPr>
          <a:xfrm>
            <a:off x="0" y="0"/>
            <a:ext cx="12192000" cy="6858000"/>
            <a:chOff x="0" y="0"/>
            <a:chExt cx="12192000" cy="6858000"/>
          </a:xfrm>
        </p:grpSpPr>
        <p:grpSp>
          <p:nvGrpSpPr>
            <p:cNvPr id="11" name="Group 9"/>
            <p:cNvGrpSpPr/>
            <p:nvPr/>
          </p:nvGrpSpPr>
          <p:grpSpPr>
            <a:xfrm rot="5400000">
              <a:off x="8701000" y="3367000"/>
              <a:ext cx="124000" cy="6858000"/>
              <a:chOff x="0" y="0"/>
              <a:chExt cx="248000" cy="13716000"/>
            </a:xfrm>
          </p:grpSpPr>
          <p:sp>
            <p:nvSpPr>
              <p:cNvPr id="19"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2" name="Group 11"/>
            <p:cNvGrpSpPr/>
            <p:nvPr/>
          </p:nvGrpSpPr>
          <p:grpSpPr>
            <a:xfrm rot="5400000">
              <a:off x="5954300" y="5600400"/>
              <a:ext cx="124000" cy="2302800"/>
              <a:chOff x="0" y="0"/>
              <a:chExt cx="248000" cy="4605600"/>
            </a:xfrm>
          </p:grpSpPr>
          <p:sp>
            <p:nvSpPr>
              <p:cNvPr id="18"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3" name="Group 13"/>
            <p:cNvGrpSpPr/>
            <p:nvPr/>
          </p:nvGrpSpPr>
          <p:grpSpPr>
            <a:xfrm>
              <a:off x="0" y="0"/>
              <a:ext cx="4670400" cy="203600"/>
              <a:chOff x="0" y="0"/>
              <a:chExt cx="9340800" cy="407200"/>
            </a:xfrm>
          </p:grpSpPr>
          <p:sp>
            <p:nvSpPr>
              <p:cNvPr id="17"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4" name="Group 15"/>
            <p:cNvGrpSpPr/>
            <p:nvPr/>
          </p:nvGrpSpPr>
          <p:grpSpPr>
            <a:xfrm>
              <a:off x="0" y="101800"/>
              <a:ext cx="2343200" cy="203600"/>
              <a:chOff x="0" y="0"/>
              <a:chExt cx="4686400" cy="407200"/>
            </a:xfrm>
          </p:grpSpPr>
          <p:sp>
            <p:nvSpPr>
              <p:cNvPr id="16"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pic>
        <p:nvPicPr>
          <p:cNvPr id="4" name="Рисунок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2640" y="579755"/>
            <a:ext cx="2453005" cy="2453005"/>
          </a:xfrm>
          <a:prstGeom prst="rect">
            <a:avLst/>
          </a:prstGeom>
        </p:spPr>
      </p:pic>
      <p:sp>
        <p:nvSpPr>
          <p:cNvPr id="3" name="Прямоугольник 5"/>
          <p:cNvSpPr/>
          <p:nvPr/>
        </p:nvSpPr>
        <p:spPr>
          <a:xfrm>
            <a:off x="3905230" y="1555151"/>
            <a:ext cx="7666355" cy="2092881"/>
          </a:xfrm>
          <a:prstGeom prst="rect">
            <a:avLst/>
          </a:prstGeom>
        </p:spPr>
        <p:txBody>
          <a:bodyPr wrap="square">
            <a:spAutoFit/>
          </a:bodyPr>
          <a:lstStyle/>
          <a:p>
            <a:pPr indent="354330" algn="just"/>
            <a:r>
              <a:rPr lang="en-US" sz="2200" b="1" dirty="0">
                <a:solidFill>
                  <a:srgbClr val="C00000"/>
                </a:solidFill>
                <a:latin typeface="Arial" panose="020B0604020202020204" pitchFamily="34" charset="0"/>
                <a:cs typeface="Arial" panose="020B0604020202020204" pitchFamily="34" charset="0"/>
              </a:rPr>
              <a:t> </a:t>
            </a:r>
            <a:r>
              <a:rPr lang="ru-RU" sz="2200" b="1" dirty="0" err="1">
                <a:solidFill>
                  <a:srgbClr val="C00000"/>
                </a:solidFill>
                <a:latin typeface="Arial" panose="020B0604020202020204" pitchFamily="34" charset="0"/>
                <a:cs typeface="Arial" panose="020B0604020202020204" pitchFamily="34" charset="0"/>
              </a:rPr>
              <a:t>Таваккалчиликларни</a:t>
            </a:r>
            <a:r>
              <a:rPr lang="ru-RU" sz="2200" b="1" dirty="0">
                <a:solidFill>
                  <a:srgbClr val="C00000"/>
                </a:solidFill>
                <a:latin typeface="Arial" panose="020B0604020202020204" pitchFamily="34" charset="0"/>
                <a:cs typeface="Arial" panose="020B0604020202020204" pitchFamily="34" charset="0"/>
              </a:rPr>
              <a:t> </a:t>
            </a:r>
            <a:r>
              <a:rPr lang="ru-RU" sz="2200" b="1" dirty="0" err="1">
                <a:solidFill>
                  <a:srgbClr val="C00000"/>
                </a:solidFill>
                <a:latin typeface="Arial" panose="020B0604020202020204" pitchFamily="34" charset="0"/>
                <a:cs typeface="Arial" panose="020B0604020202020204" pitchFamily="34" charset="0"/>
              </a:rPr>
              <a:t>бошқариш</a:t>
            </a:r>
            <a:r>
              <a:rPr lang="ru-RU" sz="2200" b="1" dirty="0">
                <a:solidFill>
                  <a:srgbClr val="C00000"/>
                </a:solidFill>
                <a:latin typeface="Arial" panose="020B0604020202020204" pitchFamily="34" charset="0"/>
                <a:cs typeface="Arial" panose="020B0604020202020204" pitchFamily="34" charset="0"/>
              </a:rPr>
              <a:t> (риск-</a:t>
            </a:r>
            <a:r>
              <a:rPr lang="ru-RU" sz="2200" b="1" dirty="0" err="1">
                <a:solidFill>
                  <a:srgbClr val="C00000"/>
                </a:solidFill>
                <a:latin typeface="Arial" panose="020B0604020202020204" pitchFamily="34" charset="0"/>
                <a:cs typeface="Arial" panose="020B0604020202020204" pitchFamily="34" charset="0"/>
              </a:rPr>
              <a:t>менежмент</a:t>
            </a:r>
            <a:r>
              <a:rPr lang="ru-RU" sz="2200" b="1" dirty="0">
                <a:solidFill>
                  <a:srgbClr val="C00000"/>
                </a:solidFill>
                <a:latin typeface="Arial" panose="020B0604020202020204" pitchFamily="34" charset="0"/>
                <a:cs typeface="Arial" panose="020B0604020202020204" pitchFamily="34" charset="0"/>
              </a:rPr>
              <a:t>)</a:t>
            </a:r>
            <a:r>
              <a:rPr lang="ru-RU" sz="2200" b="1" i="1" dirty="0">
                <a:solidFill>
                  <a:srgbClr val="00B050"/>
                </a:solidFill>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бу</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тасодифий</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ҳодисалар</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натижасида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юзага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келадиган</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йўқотишларнинг</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юридик</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ёки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жисмоний</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шахсга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салбий</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таъсирини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минималлаштирувчи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бошқарув</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қарорларини</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қабул</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қилиш</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ва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амалга</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ошириш</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жараёни</a:t>
            </a:r>
            <a:r>
              <a:rPr lang="ru-RU" sz="2200" dirty="0">
                <a:latin typeface="Arial" panose="020B0604020202020204" pitchFamily="34" charset="0"/>
                <a:cs typeface="Arial" panose="020B0604020202020204" pitchFamily="34" charset="0"/>
              </a:rPr>
              <a:t>.</a:t>
            </a:r>
          </a:p>
          <a:p>
            <a:pPr lvl="0" indent="354330"/>
            <a:endParaRPr lang="ru-RU" sz="2000" dirty="0">
              <a:solidFill>
                <a:srgbClr val="00206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3C08CF7-10F2-4616-B00A-C4F63E6D8169}"/>
              </a:ext>
            </a:extLst>
          </p:cNvPr>
          <p:cNvSpPr txBox="1"/>
          <p:nvPr/>
        </p:nvSpPr>
        <p:spPr>
          <a:xfrm>
            <a:off x="11701417" y="6426676"/>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33</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8259" y="2172139"/>
            <a:ext cx="11095482" cy="3046988"/>
          </a:xfrm>
          <a:prstGeom prst="rect">
            <a:avLst/>
          </a:prstGeom>
          <a:noFill/>
        </p:spPr>
        <p:txBody>
          <a:bodyPr wrap="square">
            <a:spAutoFit/>
          </a:bodyPr>
          <a:lstStyle/>
          <a:p>
            <a:pPr indent="363855" algn="just"/>
            <a:r>
              <a:rPr lang="ru-RU" sz="2400" b="1" dirty="0" err="1">
                <a:solidFill>
                  <a:srgbClr val="C00000"/>
                </a:solidFill>
                <a:latin typeface="Arial" panose="020B0604020202020204" pitchFamily="34" charset="0"/>
                <a:cs typeface="Arial" panose="020B0604020202020204" pitchFamily="34" charset="0"/>
              </a:rPr>
              <a:t>Суғуртадан</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рискларни</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бошқариш</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механизми</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сифатида</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фойдаланишнинг</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афзалликлари</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қуйидаги</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омилларга</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боғлиқ</a:t>
            </a:r>
            <a:r>
              <a:rPr lang="ru-RU" sz="2400" b="1" dirty="0">
                <a:solidFill>
                  <a:srgbClr val="C00000"/>
                </a:solidFill>
                <a:latin typeface="Arial" panose="020B0604020202020204" pitchFamily="34" charset="0"/>
                <a:cs typeface="Arial" panose="020B0604020202020204" pitchFamily="34" charset="0"/>
              </a:rPr>
              <a:t>: </a:t>
            </a:r>
          </a:p>
          <a:p>
            <a:pPr indent="363855" algn="just"/>
            <a:endParaRPr lang="ru-RU" sz="2400" dirty="0">
              <a:solidFill>
                <a:srgbClr val="00B05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ru-RU" sz="2400" dirty="0" err="1">
                <a:latin typeface="Arial" panose="020B0604020202020204" pitchFamily="34" charset="0"/>
                <a:cs typeface="Arial" panose="020B0604020202020204" pitchFamily="34" charset="0"/>
              </a:rPr>
              <a:t>корхона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зарарларини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қоплаш</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учун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суғурта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капиталини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жалб</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қилиш</a:t>
            </a:r>
            <a:r>
              <a:rPr lang="ru-RU" sz="24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ü"/>
            </a:pPr>
            <a:r>
              <a:rPr lang="ru-RU" sz="2400" dirty="0" err="1">
                <a:latin typeface="Arial" panose="020B0604020202020204" pitchFamily="34" charset="0"/>
                <a:cs typeface="Arial" panose="020B0604020202020204" pitchFamily="34" charset="0"/>
              </a:rPr>
              <a:t>корхонани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молиявий</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режалаштиришдаги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ноаниқликларни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камайтириш</a:t>
            </a:r>
            <a:r>
              <a:rPr lang="ru-RU" sz="24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ü"/>
            </a:pPr>
            <a:r>
              <a:rPr lang="ru-RU" sz="2400" dirty="0" err="1">
                <a:latin typeface="Arial" panose="020B0604020202020204" pitchFamily="34" charset="0"/>
                <a:cs typeface="Arial" panose="020B0604020202020204" pitchFamily="34" charset="0"/>
              </a:rPr>
              <a:t>самаралироқ</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фойдаланиш</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учун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маблағларни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бўшатиш</a:t>
            </a:r>
            <a:r>
              <a:rPr lang="ru-RU" sz="24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ü"/>
            </a:pPr>
            <a:r>
              <a:rPr lang="ru-RU" sz="2400" dirty="0" err="1">
                <a:latin typeface="Arial" panose="020B0604020202020204" pitchFamily="34" charset="0"/>
                <a:cs typeface="Arial" panose="020B0604020202020204" pitchFamily="34" charset="0"/>
              </a:rPr>
              <a:t>хавфни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баҳолаш</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ва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бошқаришда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суғурта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экспертлари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тажрибасидан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фойдаланиш</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орқали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рискларни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бошқариш</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харажатларини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камайтириш</a:t>
            </a:r>
            <a:r>
              <a:rPr lang="ru-RU" sz="2400" dirty="0">
                <a:latin typeface="Arial" panose="020B0604020202020204" pitchFamily="34" charset="0"/>
                <a:cs typeface="Arial" panose="020B0604020202020204" pitchFamily="34" charset="0"/>
              </a:rPr>
              <a:t>.</a:t>
            </a:r>
          </a:p>
        </p:txBody>
      </p:sp>
      <p:grpSp>
        <p:nvGrpSpPr>
          <p:cNvPr id="10" name="Группа 9"/>
          <p:cNvGrpSpPr/>
          <p:nvPr/>
        </p:nvGrpSpPr>
        <p:grpSpPr>
          <a:xfrm>
            <a:off x="0" y="0"/>
            <a:ext cx="12192000" cy="6858000"/>
            <a:chOff x="0" y="0"/>
            <a:chExt cx="12192000" cy="6858000"/>
          </a:xfrm>
        </p:grpSpPr>
        <p:grpSp>
          <p:nvGrpSpPr>
            <p:cNvPr id="11" name="Group 9"/>
            <p:cNvGrpSpPr/>
            <p:nvPr/>
          </p:nvGrpSpPr>
          <p:grpSpPr>
            <a:xfrm rot="5400000">
              <a:off x="8701000" y="3367000"/>
              <a:ext cx="124000" cy="6858000"/>
              <a:chOff x="0" y="0"/>
              <a:chExt cx="248000" cy="13716000"/>
            </a:xfrm>
          </p:grpSpPr>
          <p:sp>
            <p:nvSpPr>
              <p:cNvPr id="19"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2" name="Group 11"/>
            <p:cNvGrpSpPr/>
            <p:nvPr/>
          </p:nvGrpSpPr>
          <p:grpSpPr>
            <a:xfrm rot="5400000">
              <a:off x="5954300" y="5600400"/>
              <a:ext cx="124000" cy="2302800"/>
              <a:chOff x="0" y="0"/>
              <a:chExt cx="248000" cy="4605600"/>
            </a:xfrm>
          </p:grpSpPr>
          <p:sp>
            <p:nvSpPr>
              <p:cNvPr id="18"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3" name="Group 13"/>
            <p:cNvGrpSpPr/>
            <p:nvPr/>
          </p:nvGrpSpPr>
          <p:grpSpPr>
            <a:xfrm>
              <a:off x="0" y="0"/>
              <a:ext cx="4670400" cy="203600"/>
              <a:chOff x="0" y="0"/>
              <a:chExt cx="9340800" cy="407200"/>
            </a:xfrm>
          </p:grpSpPr>
          <p:sp>
            <p:nvSpPr>
              <p:cNvPr id="17"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4" name="Group 15"/>
            <p:cNvGrpSpPr/>
            <p:nvPr/>
          </p:nvGrpSpPr>
          <p:grpSpPr>
            <a:xfrm>
              <a:off x="0" y="101800"/>
              <a:ext cx="2343200" cy="203600"/>
              <a:chOff x="0" y="0"/>
              <a:chExt cx="4686400" cy="407200"/>
            </a:xfrm>
          </p:grpSpPr>
          <p:sp>
            <p:nvSpPr>
              <p:cNvPr id="16"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
        <p:nvSpPr>
          <p:cNvPr id="20" name="Freeform 10"/>
          <p:cNvSpPr/>
          <p:nvPr/>
        </p:nvSpPr>
        <p:spPr>
          <a:xfrm>
            <a:off x="2431415" y="976985"/>
            <a:ext cx="7329170" cy="865485"/>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75000"/>
            </a:srgbClr>
          </a:solidFill>
        </p:spPr>
        <p:txBody>
          <a:bodyPr/>
          <a:lstStyle/>
          <a:p>
            <a:pPr algn="ctr"/>
            <a:r>
              <a:rPr lang="ru-RU" sz="2400" b="1" dirty="0" err="1">
                <a:solidFill>
                  <a:schemeClr val="bg1"/>
                </a:solidFill>
                <a:latin typeface="Arial" panose="020B0604020202020204" pitchFamily="34" charset="0"/>
                <a:cs typeface="Arial" panose="020B0604020202020204" pitchFamily="34" charset="0"/>
              </a:rPr>
              <a:t>Суғурта</a:t>
            </a:r>
            <a:r>
              <a:rPr lang="ru-RU" sz="2400" b="1" dirty="0">
                <a:solidFill>
                  <a:schemeClr val="bg1"/>
                </a:solidFill>
                <a:latin typeface="Arial" panose="020B0604020202020204" pitchFamily="34" charset="0"/>
                <a:cs typeface="Arial" panose="020B0604020202020204" pitchFamily="34" charset="0"/>
              </a:rPr>
              <a:t> </a:t>
            </a:r>
            <a:r>
              <a:rPr lang="ru-RU" sz="2400" b="1" dirty="0" err="1">
                <a:solidFill>
                  <a:schemeClr val="bg1"/>
                </a:solidFill>
                <a:latin typeface="Arial" panose="020B0604020202020204" pitchFamily="34" charset="0"/>
                <a:cs typeface="Arial" panose="020B0604020202020204" pitchFamily="34" charset="0"/>
              </a:rPr>
              <a:t>таваккалчиликларни</a:t>
            </a:r>
            <a:r>
              <a:rPr lang="ru-RU" sz="2400" b="1" dirty="0">
                <a:solidFill>
                  <a:schemeClr val="bg1"/>
                </a:solidFill>
                <a:latin typeface="Arial" panose="020B0604020202020204" pitchFamily="34" charset="0"/>
                <a:cs typeface="Arial" panose="020B0604020202020204" pitchFamily="34" charset="0"/>
              </a:rPr>
              <a:t> </a:t>
            </a:r>
            <a:r>
              <a:rPr lang="ru-RU" sz="2400" b="1" dirty="0" err="1">
                <a:solidFill>
                  <a:schemeClr val="bg1"/>
                </a:solidFill>
                <a:latin typeface="Arial" panose="020B0604020202020204" pitchFamily="34" charset="0"/>
                <a:cs typeface="Arial" panose="020B0604020202020204" pitchFamily="34" charset="0"/>
              </a:rPr>
              <a:t>бошқаришнинг</a:t>
            </a:r>
            <a:r>
              <a:rPr lang="ru-RU" sz="2400" b="1" dirty="0">
                <a:solidFill>
                  <a:schemeClr val="bg1"/>
                </a:solidFill>
                <a:latin typeface="Arial" panose="020B0604020202020204" pitchFamily="34" charset="0"/>
                <a:cs typeface="Arial" panose="020B0604020202020204" pitchFamily="34" charset="0"/>
              </a:rPr>
              <a:t> </a:t>
            </a:r>
            <a:r>
              <a:rPr lang="ru-RU" sz="2400" b="1" dirty="0" err="1">
                <a:solidFill>
                  <a:schemeClr val="bg1"/>
                </a:solidFill>
                <a:latin typeface="Arial" panose="020B0604020202020204" pitchFamily="34" charset="0"/>
                <a:cs typeface="Arial" panose="020B0604020202020204" pitchFamily="34" charset="0"/>
              </a:rPr>
              <a:t>муҳим</a:t>
            </a:r>
            <a:r>
              <a:rPr lang="ru-RU" sz="2400" b="1" dirty="0">
                <a:solidFill>
                  <a:schemeClr val="bg1"/>
                </a:solidFill>
                <a:latin typeface="Arial" panose="020B0604020202020204" pitchFamily="34" charset="0"/>
                <a:cs typeface="Arial" panose="020B0604020202020204" pitchFamily="34" charset="0"/>
              </a:rPr>
              <a:t> </a:t>
            </a:r>
            <a:r>
              <a:rPr lang="ru-RU" sz="2400" b="1" dirty="0" err="1">
                <a:solidFill>
                  <a:schemeClr val="bg1"/>
                </a:solidFill>
                <a:latin typeface="Arial" panose="020B0604020202020204" pitchFamily="34" charset="0"/>
                <a:cs typeface="Arial" panose="020B0604020202020204" pitchFamily="34" charset="0"/>
              </a:rPr>
              <a:t>инструменти</a:t>
            </a:r>
            <a:r>
              <a:rPr lang="ru-RU" sz="2400" b="1" dirty="0">
                <a:solidFill>
                  <a:schemeClr val="bg1"/>
                </a:solidFill>
                <a:latin typeface="Arial" panose="020B0604020202020204" pitchFamily="34" charset="0"/>
                <a:cs typeface="Arial" panose="020B0604020202020204" pitchFamily="34" charset="0"/>
              </a:rPr>
              <a:t> </a:t>
            </a:r>
            <a:r>
              <a:rPr lang="ru-RU" sz="2400" b="1" dirty="0" err="1">
                <a:solidFill>
                  <a:schemeClr val="bg1"/>
                </a:solidFill>
                <a:latin typeface="Arial" panose="020B0604020202020204" pitchFamily="34" charset="0"/>
                <a:cs typeface="Arial" panose="020B0604020202020204" pitchFamily="34" charset="0"/>
              </a:rPr>
              <a:t>ролида</a:t>
            </a:r>
            <a:endParaRPr lang="ru-RU" sz="2400" b="1"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6797045-CCE8-4581-9978-EA0EE9DE964C}"/>
              </a:ext>
            </a:extLst>
          </p:cNvPr>
          <p:cNvSpPr txBox="1"/>
          <p:nvPr/>
        </p:nvSpPr>
        <p:spPr>
          <a:xfrm>
            <a:off x="11702597" y="6382476"/>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34</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0" y="0"/>
            <a:ext cx="12192000" cy="6858000"/>
            <a:chOff x="0" y="0"/>
            <a:chExt cx="12192000" cy="6858000"/>
          </a:xfrm>
        </p:grpSpPr>
        <p:grpSp>
          <p:nvGrpSpPr>
            <p:cNvPr id="7" name="Group 9"/>
            <p:cNvGrpSpPr/>
            <p:nvPr/>
          </p:nvGrpSpPr>
          <p:grpSpPr>
            <a:xfrm rot="5400000">
              <a:off x="8701000" y="3367000"/>
              <a:ext cx="124000" cy="6858000"/>
              <a:chOff x="0" y="0"/>
              <a:chExt cx="248000" cy="13716000"/>
            </a:xfrm>
          </p:grpSpPr>
          <p:sp>
            <p:nvSpPr>
              <p:cNvPr id="17"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0" name="Group 11"/>
            <p:cNvGrpSpPr/>
            <p:nvPr/>
          </p:nvGrpSpPr>
          <p:grpSpPr>
            <a:xfrm rot="5400000">
              <a:off x="5954300" y="5600400"/>
              <a:ext cx="124000" cy="2302800"/>
              <a:chOff x="0" y="0"/>
              <a:chExt cx="248000" cy="4605600"/>
            </a:xfrm>
          </p:grpSpPr>
          <p:sp>
            <p:nvSpPr>
              <p:cNvPr id="16"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1" name="Group 13"/>
            <p:cNvGrpSpPr/>
            <p:nvPr/>
          </p:nvGrpSpPr>
          <p:grpSpPr>
            <a:xfrm>
              <a:off x="0" y="0"/>
              <a:ext cx="4670400" cy="203600"/>
              <a:chOff x="0" y="0"/>
              <a:chExt cx="9340800" cy="407200"/>
            </a:xfrm>
          </p:grpSpPr>
          <p:sp>
            <p:nvSpPr>
              <p:cNvPr id="15"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2" name="Group 15"/>
            <p:cNvGrpSpPr/>
            <p:nvPr/>
          </p:nvGrpSpPr>
          <p:grpSpPr>
            <a:xfrm>
              <a:off x="0" y="101800"/>
              <a:ext cx="2343200" cy="203600"/>
              <a:chOff x="0" y="0"/>
              <a:chExt cx="4686400" cy="407200"/>
            </a:xfrm>
          </p:grpSpPr>
          <p:sp>
            <p:nvSpPr>
              <p:cNvPr id="14"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
        <p:nvSpPr>
          <p:cNvPr id="18" name="Прямоугольник 17">
            <a:extLst>
              <a:ext uri="{FF2B5EF4-FFF2-40B4-BE49-F238E27FC236}">
                <a16:creationId xmlns:a16="http://schemas.microsoft.com/office/drawing/2014/main" id="{9FBD5F6A-388A-4CE8-A2DD-B1A1560945CD}"/>
              </a:ext>
            </a:extLst>
          </p:cNvPr>
          <p:cNvSpPr/>
          <p:nvPr/>
        </p:nvSpPr>
        <p:spPr>
          <a:xfrm>
            <a:off x="701435" y="1074509"/>
            <a:ext cx="10789129" cy="5262979"/>
          </a:xfrm>
          <a:prstGeom prst="rect">
            <a:avLst/>
          </a:prstGeom>
        </p:spPr>
        <p:txBody>
          <a:bodyPr wrap="square">
            <a:spAutoFit/>
          </a:bodyPr>
          <a:lstStyle/>
          <a:p>
            <a:pPr indent="363538" algn="just"/>
            <a:r>
              <a:rPr lang="ru-RU" sz="2100" b="1" dirty="0">
                <a:solidFill>
                  <a:srgbClr val="C00000"/>
                </a:solidFill>
                <a:latin typeface="Arial" panose="020B0604020202020204" pitchFamily="34" charset="0"/>
                <a:cs typeface="Arial" panose="020B0604020202020204" pitchFamily="34" charset="0"/>
              </a:rPr>
              <a:t>Риск </a:t>
            </a:r>
            <a:r>
              <a:rPr lang="ru-RU" sz="2100" b="1" dirty="0" err="1">
                <a:solidFill>
                  <a:srgbClr val="C00000"/>
                </a:solidFill>
                <a:latin typeface="Arial" panose="020B0604020202020204" pitchFamily="34" charset="0"/>
                <a:cs typeface="Arial" panose="020B0604020202020204" pitchFamily="34" charset="0"/>
              </a:rPr>
              <a:t>менеджментда</a:t>
            </a:r>
            <a:r>
              <a:rPr lang="ru-RU" sz="2100" b="1" dirty="0">
                <a:solidFill>
                  <a:srgbClr val="C00000"/>
                </a:solidFill>
                <a:latin typeface="Arial" panose="020B0604020202020204" pitchFamily="34" charset="0"/>
                <a:cs typeface="Arial" panose="020B0604020202020204" pitchFamily="34" charset="0"/>
              </a:rPr>
              <a:t> </a:t>
            </a:r>
            <a:r>
              <a:rPr lang="ru-RU" sz="2100" b="1" dirty="0" err="1">
                <a:solidFill>
                  <a:srgbClr val="C00000"/>
                </a:solidFill>
                <a:latin typeface="Arial" panose="020B0604020202020204" pitchFamily="34" charset="0"/>
                <a:cs typeface="Arial" panose="020B0604020202020204" pitchFamily="34" charset="0"/>
              </a:rPr>
              <a:t>суғурта</a:t>
            </a:r>
            <a:r>
              <a:rPr lang="ru-RU" sz="2100" dirty="0">
                <a:latin typeface="Arial" panose="020B0604020202020204" pitchFamily="34" charset="0"/>
                <a:cs typeface="Arial" panose="020B0604020202020204" pitchFamily="34" charset="0"/>
              </a:rPr>
              <a:t> – </a:t>
            </a:r>
            <a:r>
              <a:rPr lang="ru-RU" altLang="ru-RU" sz="2100" dirty="0" err="1">
                <a:latin typeface="Arial" panose="020B0604020202020204" pitchFamily="34" charset="0"/>
                <a:cs typeface="Arial" panose="020B0604020202020204" pitchFamily="34" charset="0"/>
              </a:rPr>
              <a:t>бу</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суғурта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шартномаси</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бўйича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қалтисликни</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суғурта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қилдирувчидан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суғурталанган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шахсдан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суғурталовчига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ўтказиш</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усули</a:t>
            </a:r>
            <a:r>
              <a:rPr lang="ru-RU" altLang="ru-RU" sz="2100" dirty="0">
                <a:latin typeface="Arial" panose="020B0604020202020204" pitchFamily="34" charset="0"/>
                <a:cs typeface="Arial" panose="020B0604020202020204" pitchFamily="34" charset="0"/>
              </a:rPr>
              <a:t>.</a:t>
            </a:r>
            <a:endParaRPr lang="en-US" altLang="ru-RU" sz="2100" dirty="0">
              <a:latin typeface="Arial" panose="020B0604020202020204" pitchFamily="34" charset="0"/>
              <a:cs typeface="Arial" panose="020B0604020202020204" pitchFamily="34" charset="0"/>
            </a:endParaRPr>
          </a:p>
          <a:p>
            <a:pPr indent="363538" algn="just"/>
            <a:r>
              <a:rPr lang="ru-RU" altLang="ru-RU" sz="2100" dirty="0" err="1">
                <a:latin typeface="Arial" panose="020B0604020202020204" pitchFamily="34" charset="0"/>
                <a:cs typeface="Arial" panose="020B0604020202020204" pitchFamily="34" charset="0"/>
              </a:rPr>
              <a:t>Суғурта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шартномаси</a:t>
            </a:r>
            <a:r>
              <a:rPr lang="ru-RU" altLang="ru-RU" sz="2100" dirty="0">
                <a:latin typeface="Arial" panose="020B0604020202020204" pitchFamily="34" charset="0"/>
                <a:cs typeface="Arial" panose="020B0604020202020204" pitchFamily="34" charset="0"/>
              </a:rPr>
              <a:t> - </a:t>
            </a:r>
            <a:r>
              <a:rPr lang="ru-RU" altLang="ru-RU" sz="2100" dirty="0" err="1">
                <a:latin typeface="Arial" panose="020B0604020202020204" pitchFamily="34" charset="0"/>
                <a:cs typeface="Arial" panose="020B0604020202020204" pitchFamily="34" charset="0"/>
              </a:rPr>
              <a:t>бу</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бир</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томон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суғурталовчи</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шартномада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назарда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тутилган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тўлов</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суғурта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мукофоти</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хисобига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бошқа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томонга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суғурта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қилдирувчига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суғурталанган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шахсга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наф</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олувчига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суғурта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товонини</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амалга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ошириш</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мажбуриятини</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олган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шартнома</a:t>
            </a:r>
            <a:r>
              <a:rPr lang="ru-RU" altLang="ru-RU" sz="2100" dirty="0">
                <a:latin typeface="Arial" panose="020B0604020202020204" pitchFamily="34" charset="0"/>
                <a:cs typeface="Arial" panose="020B0604020202020204" pitchFamily="34" charset="0"/>
              </a:rPr>
              <a:t>. Ушбу </a:t>
            </a:r>
            <a:r>
              <a:rPr lang="ru-RU" altLang="ru-RU" sz="2100" dirty="0" err="1">
                <a:latin typeface="Arial" panose="020B0604020202020204" pitchFamily="34" charset="0"/>
                <a:cs typeface="Arial" panose="020B0604020202020204" pitchFamily="34" charset="0"/>
              </a:rPr>
              <a:t>товон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суғурта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шартномада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кўрсатилган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суғурта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ҳодисасида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юзага</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келган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йўқотишларни</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қоплаш</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учун</a:t>
            </a:r>
            <a:r>
              <a:rPr lang="ru-RU" altLang="ru-RU" sz="2100" dirty="0">
                <a:latin typeface="Arial" panose="020B0604020202020204" pitchFamily="34" charset="0"/>
                <a:cs typeface="Arial" panose="020B0604020202020204" pitchFamily="34" charset="0"/>
              </a:rPr>
              <a:t> </a:t>
            </a:r>
            <a:r>
              <a:rPr lang="ru-RU" altLang="ru-RU" sz="2100" dirty="0" err="1">
                <a:latin typeface="Arial" panose="020B0604020202020204" pitchFamily="34" charset="0"/>
                <a:cs typeface="Arial" panose="020B0604020202020204" pitchFamily="34" charset="0"/>
              </a:rPr>
              <a:t>мўлжалланган</a:t>
            </a:r>
            <a:r>
              <a:rPr lang="ru-RU" altLang="ru-RU" sz="2100" dirty="0">
                <a:latin typeface="Arial" panose="020B0604020202020204" pitchFamily="34" charset="0"/>
                <a:cs typeface="Arial" panose="020B0604020202020204" pitchFamily="34" charset="0"/>
              </a:rPr>
              <a:t>. </a:t>
            </a:r>
          </a:p>
          <a:p>
            <a:pPr indent="363538" algn="just"/>
            <a:endParaRPr lang="ru-RU" sz="2100" dirty="0">
              <a:latin typeface="Arial" pitchFamily="34" charset="0"/>
              <a:cs typeface="Arial" pitchFamily="34" charset="0"/>
            </a:endParaRPr>
          </a:p>
          <a:p>
            <a:pPr indent="363538" algn="just"/>
            <a:r>
              <a:rPr lang="ru-RU" sz="2100" dirty="0" err="1">
                <a:latin typeface="Arial" pitchFamily="34" charset="0"/>
                <a:cs typeface="Arial" pitchFamily="34" charset="0"/>
              </a:rPr>
              <a:t>Жисмоний</a:t>
            </a:r>
            <a:r>
              <a:rPr lang="ru-RU" sz="2100" dirty="0">
                <a:latin typeface="Arial" pitchFamily="34" charset="0"/>
                <a:cs typeface="Arial" pitchFamily="34" charset="0"/>
              </a:rPr>
              <a:t> </a:t>
            </a:r>
            <a:r>
              <a:rPr lang="ru-RU" sz="2100" dirty="0" err="1">
                <a:latin typeface="Arial" pitchFamily="34" charset="0"/>
                <a:cs typeface="Arial" pitchFamily="34" charset="0"/>
              </a:rPr>
              <a:t>ва</a:t>
            </a:r>
            <a:r>
              <a:rPr lang="ru-RU" sz="2100" dirty="0">
                <a:latin typeface="Arial" pitchFamily="34" charset="0"/>
                <a:cs typeface="Arial" pitchFamily="34" charset="0"/>
              </a:rPr>
              <a:t> </a:t>
            </a:r>
            <a:r>
              <a:rPr lang="ru-RU" sz="2100" dirty="0" err="1">
                <a:latin typeface="Arial" pitchFamily="34" charset="0"/>
                <a:cs typeface="Arial" pitchFamily="34" charset="0"/>
              </a:rPr>
              <a:t>юридик</a:t>
            </a:r>
            <a:r>
              <a:rPr lang="ru-RU" sz="2100" dirty="0">
                <a:latin typeface="Arial" pitchFamily="34" charset="0"/>
                <a:cs typeface="Arial" pitchFamily="34" charset="0"/>
              </a:rPr>
              <a:t> </a:t>
            </a:r>
            <a:r>
              <a:rPr lang="ru-RU" sz="2100" dirty="0" err="1">
                <a:latin typeface="Arial" pitchFamily="34" charset="0"/>
                <a:cs typeface="Arial" pitchFamily="34" charset="0"/>
              </a:rPr>
              <a:t>шахслар</a:t>
            </a:r>
            <a:r>
              <a:rPr lang="ru-RU" sz="2100" dirty="0">
                <a:latin typeface="Arial" pitchFamily="34" charset="0"/>
                <a:cs typeface="Arial" pitchFamily="34" charset="0"/>
              </a:rPr>
              <a:t> </a:t>
            </a:r>
            <a:r>
              <a:rPr lang="ru-RU" sz="2100" dirty="0" err="1">
                <a:latin typeface="Arial" pitchFamily="34" charset="0"/>
                <a:cs typeface="Arial" pitchFamily="34" charset="0"/>
              </a:rPr>
              <a:t>фаолиятига</a:t>
            </a:r>
            <a:r>
              <a:rPr lang="ru-RU" sz="2100" dirty="0">
                <a:latin typeface="Arial" pitchFamily="34" charset="0"/>
                <a:cs typeface="Arial" pitchFamily="34" charset="0"/>
              </a:rPr>
              <a:t> </a:t>
            </a:r>
            <a:r>
              <a:rPr lang="ru-RU" sz="2100" dirty="0" err="1">
                <a:latin typeface="Arial" pitchFamily="34" charset="0"/>
                <a:cs typeface="Arial" pitchFamily="34" charset="0"/>
              </a:rPr>
              <a:t>хос</a:t>
            </a:r>
            <a:r>
              <a:rPr lang="ru-RU" sz="2100" dirty="0">
                <a:latin typeface="Arial" pitchFamily="34" charset="0"/>
                <a:cs typeface="Arial" pitchFamily="34" charset="0"/>
              </a:rPr>
              <a:t> </a:t>
            </a:r>
            <a:r>
              <a:rPr lang="ru-RU" sz="2100" dirty="0" err="1">
                <a:latin typeface="Arial" pitchFamily="34" charset="0"/>
                <a:cs typeface="Arial" pitchFamily="34" charset="0"/>
              </a:rPr>
              <a:t>бўлган</a:t>
            </a:r>
            <a:r>
              <a:rPr lang="ru-RU" sz="2100" dirty="0">
                <a:latin typeface="Arial" pitchFamily="34" charset="0"/>
                <a:cs typeface="Arial" pitchFamily="34" charset="0"/>
              </a:rPr>
              <a:t> </a:t>
            </a:r>
            <a:r>
              <a:rPr lang="ru-RU" sz="2100" dirty="0" err="1">
                <a:latin typeface="Arial" pitchFamily="34" charset="0"/>
                <a:cs typeface="Arial" pitchFamily="34" charset="0"/>
              </a:rPr>
              <a:t>барча</a:t>
            </a:r>
            <a:r>
              <a:rPr lang="ru-RU" sz="2100" dirty="0">
                <a:latin typeface="Arial" pitchFamily="34" charset="0"/>
                <a:cs typeface="Arial" pitchFamily="34" charset="0"/>
              </a:rPr>
              <a:t> </a:t>
            </a:r>
            <a:r>
              <a:rPr lang="ru-RU" sz="2100" dirty="0" err="1">
                <a:latin typeface="Arial" pitchFamily="34" charset="0"/>
                <a:cs typeface="Arial" pitchFamily="34" charset="0"/>
              </a:rPr>
              <a:t>қалтислар</a:t>
            </a:r>
            <a:r>
              <a:rPr lang="ru-RU" sz="2100" dirty="0">
                <a:latin typeface="Arial" pitchFamily="34" charset="0"/>
                <a:cs typeface="Arial" pitchFamily="34" charset="0"/>
              </a:rPr>
              <a:t> </a:t>
            </a:r>
            <a:r>
              <a:rPr lang="ru-RU" sz="2100" dirty="0" err="1">
                <a:latin typeface="Arial" pitchFamily="34" charset="0"/>
                <a:cs typeface="Arial" pitchFamily="34" charset="0"/>
              </a:rPr>
              <a:t>тўпламидан</a:t>
            </a:r>
            <a:r>
              <a:rPr lang="ru-RU" sz="2100" dirty="0">
                <a:latin typeface="Arial" pitchFamily="34" charset="0"/>
                <a:cs typeface="Arial" pitchFamily="34" charset="0"/>
              </a:rPr>
              <a:t> </a:t>
            </a:r>
            <a:r>
              <a:rPr lang="ru-RU" sz="2100" b="1" dirty="0" err="1">
                <a:solidFill>
                  <a:srgbClr val="C00000"/>
                </a:solidFill>
                <a:latin typeface="Arial" pitchFamily="34" charset="0"/>
                <a:cs typeface="Arial" pitchFamily="34" charset="0"/>
              </a:rPr>
              <a:t>суғурта</a:t>
            </a:r>
            <a:r>
              <a:rPr lang="ru-RU" sz="2100" b="1" dirty="0">
                <a:solidFill>
                  <a:srgbClr val="C00000"/>
                </a:solidFill>
                <a:latin typeface="Arial" pitchFamily="34" charset="0"/>
                <a:cs typeface="Arial" pitchFamily="34" charset="0"/>
              </a:rPr>
              <a:t> </a:t>
            </a:r>
            <a:r>
              <a:rPr lang="ru-RU" sz="2100" b="1" dirty="0" err="1">
                <a:solidFill>
                  <a:srgbClr val="C00000"/>
                </a:solidFill>
                <a:latin typeface="Arial" pitchFamily="34" charset="0"/>
                <a:cs typeface="Arial" pitchFamily="34" charset="0"/>
              </a:rPr>
              <a:t>компаниялари</a:t>
            </a:r>
            <a:r>
              <a:rPr lang="ru-RU" sz="2100" b="1" dirty="0">
                <a:solidFill>
                  <a:srgbClr val="C00000"/>
                </a:solidFill>
                <a:latin typeface="Arial" pitchFamily="34" charset="0"/>
                <a:cs typeface="Arial" pitchFamily="34" charset="0"/>
              </a:rPr>
              <a:t> </a:t>
            </a:r>
            <a:r>
              <a:rPr lang="ru-RU" sz="2100" b="1" dirty="0" err="1">
                <a:solidFill>
                  <a:srgbClr val="C00000"/>
                </a:solidFill>
                <a:latin typeface="Arial" pitchFamily="34" charset="0"/>
                <a:cs typeface="Arial" pitchFamily="34" charset="0"/>
              </a:rPr>
              <a:t>фақат</a:t>
            </a:r>
            <a:r>
              <a:rPr lang="ru-RU" sz="2100" b="1" dirty="0">
                <a:solidFill>
                  <a:srgbClr val="C00000"/>
                </a:solidFill>
                <a:latin typeface="Arial" pitchFamily="34" charset="0"/>
                <a:cs typeface="Arial" pitchFamily="34" charset="0"/>
              </a:rPr>
              <a:t> </a:t>
            </a:r>
            <a:r>
              <a:rPr lang="ru-RU" sz="2100" b="1" dirty="0" err="1">
                <a:solidFill>
                  <a:srgbClr val="C00000"/>
                </a:solidFill>
                <a:latin typeface="Arial" pitchFamily="34" charset="0"/>
                <a:cs typeface="Arial" pitchFamily="34" charset="0"/>
              </a:rPr>
              <a:t>қуйидаги</a:t>
            </a:r>
            <a:r>
              <a:rPr lang="ru-RU" sz="2100" b="1" dirty="0">
                <a:solidFill>
                  <a:srgbClr val="C00000"/>
                </a:solidFill>
                <a:latin typeface="Arial" pitchFamily="34" charset="0"/>
                <a:cs typeface="Arial" pitchFamily="34" charset="0"/>
              </a:rPr>
              <a:t> </a:t>
            </a:r>
            <a:r>
              <a:rPr lang="ru-RU" sz="2100" b="1" dirty="0" err="1">
                <a:solidFill>
                  <a:srgbClr val="C00000"/>
                </a:solidFill>
                <a:latin typeface="Arial" pitchFamily="34" charset="0"/>
                <a:cs typeface="Arial" pitchFamily="34" charset="0"/>
              </a:rPr>
              <a:t>мезонларга</a:t>
            </a:r>
            <a:r>
              <a:rPr lang="ru-RU" sz="2100" b="1" dirty="0">
                <a:solidFill>
                  <a:srgbClr val="C00000"/>
                </a:solidFill>
                <a:latin typeface="Arial" pitchFamily="34" charset="0"/>
                <a:cs typeface="Arial" pitchFamily="34" charset="0"/>
              </a:rPr>
              <a:t> </a:t>
            </a:r>
            <a:r>
              <a:rPr lang="ru-RU" sz="2100" b="1" dirty="0" err="1">
                <a:solidFill>
                  <a:srgbClr val="C00000"/>
                </a:solidFill>
                <a:latin typeface="Arial" pitchFamily="34" charset="0"/>
                <a:cs typeface="Arial" pitchFamily="34" charset="0"/>
              </a:rPr>
              <a:t>жавоб</a:t>
            </a:r>
            <a:r>
              <a:rPr lang="ru-RU" sz="2100" b="1" dirty="0">
                <a:solidFill>
                  <a:srgbClr val="C00000"/>
                </a:solidFill>
                <a:latin typeface="Arial" pitchFamily="34" charset="0"/>
                <a:cs typeface="Arial" pitchFamily="34" charset="0"/>
              </a:rPr>
              <a:t> </a:t>
            </a:r>
            <a:r>
              <a:rPr lang="ru-RU" sz="2100" b="1" dirty="0" err="1">
                <a:solidFill>
                  <a:srgbClr val="C00000"/>
                </a:solidFill>
                <a:latin typeface="Arial" pitchFamily="34" charset="0"/>
                <a:cs typeface="Arial" pitchFamily="34" charset="0"/>
              </a:rPr>
              <a:t>берадиганларни</a:t>
            </a:r>
            <a:r>
              <a:rPr lang="ru-RU" sz="2100" b="1" dirty="0">
                <a:solidFill>
                  <a:srgbClr val="C00000"/>
                </a:solidFill>
                <a:latin typeface="Arial" pitchFamily="34" charset="0"/>
                <a:cs typeface="Arial" pitchFamily="34" charset="0"/>
              </a:rPr>
              <a:t> </a:t>
            </a:r>
            <a:r>
              <a:rPr lang="ru-RU" sz="2100" b="1" dirty="0" err="1">
                <a:solidFill>
                  <a:srgbClr val="C00000"/>
                </a:solidFill>
                <a:latin typeface="Arial" pitchFamily="34" charset="0"/>
                <a:cs typeface="Arial" pitchFamily="34" charset="0"/>
              </a:rPr>
              <a:t>танлайди</a:t>
            </a:r>
            <a:r>
              <a:rPr lang="ru-RU" sz="2100" b="1" dirty="0">
                <a:solidFill>
                  <a:srgbClr val="C00000"/>
                </a:solidFill>
                <a:latin typeface="Arial" pitchFamily="34" charset="0"/>
                <a:cs typeface="Arial" pitchFamily="34" charset="0"/>
              </a:rPr>
              <a:t>:</a:t>
            </a:r>
          </a:p>
          <a:p>
            <a:pPr indent="363538" algn="just"/>
            <a:r>
              <a:rPr lang="ru-RU" sz="2100" dirty="0">
                <a:latin typeface="Arial" pitchFamily="34" charset="0"/>
                <a:cs typeface="Arial" pitchFamily="34" charset="0"/>
              </a:rPr>
              <a:t>• </a:t>
            </a:r>
            <a:r>
              <a:rPr lang="ru-RU" sz="2100" dirty="0" err="1">
                <a:latin typeface="Arial" pitchFamily="34" charset="0"/>
                <a:cs typeface="Arial" pitchFamily="34" charset="0"/>
              </a:rPr>
              <a:t>зарарнинг</a:t>
            </a:r>
            <a:r>
              <a:rPr lang="ru-RU" sz="2100" dirty="0">
                <a:latin typeface="Arial" pitchFamily="34" charset="0"/>
                <a:cs typeface="Arial" pitchFamily="34" charset="0"/>
              </a:rPr>
              <a:t> </a:t>
            </a:r>
            <a:r>
              <a:rPr lang="ru-RU" sz="2100" dirty="0" err="1">
                <a:latin typeface="Arial" pitchFamily="34" charset="0"/>
                <a:cs typeface="Arial" pitchFamily="34" charset="0"/>
              </a:rPr>
              <a:t>тасодифий</a:t>
            </a:r>
            <a:r>
              <a:rPr lang="ru-RU" sz="2100" dirty="0">
                <a:latin typeface="Arial" pitchFamily="34" charset="0"/>
                <a:cs typeface="Arial" pitchFamily="34" charset="0"/>
              </a:rPr>
              <a:t> </a:t>
            </a:r>
            <a:r>
              <a:rPr lang="ru-RU" sz="2100" dirty="0" err="1">
                <a:latin typeface="Arial" pitchFamily="34" charset="0"/>
                <a:cs typeface="Arial" pitchFamily="34" charset="0"/>
              </a:rPr>
              <a:t>ва</a:t>
            </a:r>
            <a:r>
              <a:rPr lang="ru-RU" sz="2100" dirty="0">
                <a:latin typeface="Arial" pitchFamily="34" charset="0"/>
                <a:cs typeface="Arial" pitchFamily="34" charset="0"/>
              </a:rPr>
              <a:t> </a:t>
            </a:r>
            <a:r>
              <a:rPr lang="ru-RU" sz="2100" dirty="0" err="1">
                <a:latin typeface="Arial" pitchFamily="34" charset="0"/>
                <a:cs typeface="Arial" pitchFamily="34" charset="0"/>
              </a:rPr>
              <a:t>олдиндан</a:t>
            </a:r>
            <a:r>
              <a:rPr lang="ru-RU" sz="2100" dirty="0">
                <a:latin typeface="Arial" pitchFamily="34" charset="0"/>
                <a:cs typeface="Arial" pitchFamily="34" charset="0"/>
              </a:rPr>
              <a:t> </a:t>
            </a:r>
            <a:r>
              <a:rPr lang="ru-RU" sz="2100" dirty="0" err="1">
                <a:latin typeface="Arial" pitchFamily="34" charset="0"/>
                <a:cs typeface="Arial" pitchFamily="34" charset="0"/>
              </a:rPr>
              <a:t>айтиб</a:t>
            </a:r>
            <a:r>
              <a:rPr lang="ru-RU" sz="2100" dirty="0">
                <a:latin typeface="Arial" pitchFamily="34" charset="0"/>
                <a:cs typeface="Arial" pitchFamily="34" charset="0"/>
              </a:rPr>
              <a:t> </a:t>
            </a:r>
            <a:r>
              <a:rPr lang="ru-RU" sz="2100" dirty="0" err="1">
                <a:latin typeface="Arial" pitchFamily="34" charset="0"/>
                <a:cs typeface="Arial" pitchFamily="34" charset="0"/>
              </a:rPr>
              <a:t>бўлмайдиган</a:t>
            </a:r>
            <a:r>
              <a:rPr lang="ru-RU" sz="2100" dirty="0">
                <a:latin typeface="Arial" pitchFamily="34" charset="0"/>
                <a:cs typeface="Arial" pitchFamily="34" charset="0"/>
              </a:rPr>
              <a:t> </a:t>
            </a:r>
            <a:r>
              <a:rPr lang="ru-RU" sz="2100" dirty="0" err="1">
                <a:latin typeface="Arial" pitchFamily="34" charset="0"/>
                <a:cs typeface="Arial" pitchFamily="34" charset="0"/>
              </a:rPr>
              <a:t>табиати</a:t>
            </a:r>
            <a:r>
              <a:rPr lang="ru-RU" sz="2100" dirty="0">
                <a:latin typeface="Arial" pitchFamily="34" charset="0"/>
                <a:cs typeface="Arial" pitchFamily="34" charset="0"/>
              </a:rPr>
              <a:t>;</a:t>
            </a:r>
          </a:p>
          <a:p>
            <a:pPr indent="363538" algn="just"/>
            <a:r>
              <a:rPr lang="ru-RU" sz="2100" dirty="0">
                <a:latin typeface="Arial" pitchFamily="34" charset="0"/>
                <a:cs typeface="Arial" pitchFamily="34" charset="0"/>
              </a:rPr>
              <a:t>• </a:t>
            </a:r>
            <a:r>
              <a:rPr lang="ru-RU" sz="2100" dirty="0" err="1">
                <a:latin typeface="Arial" pitchFamily="34" charset="0"/>
                <a:cs typeface="Arial" pitchFamily="34" charset="0"/>
              </a:rPr>
              <a:t>зарарнинг</a:t>
            </a:r>
            <a:r>
              <a:rPr lang="ru-RU" sz="2100" dirty="0">
                <a:latin typeface="Arial" pitchFamily="34" charset="0"/>
                <a:cs typeface="Arial" pitchFamily="34" charset="0"/>
              </a:rPr>
              <a:t> </a:t>
            </a:r>
            <a:r>
              <a:rPr lang="ru-RU" sz="2100" dirty="0" err="1">
                <a:latin typeface="Arial" pitchFamily="34" charset="0"/>
                <a:cs typeface="Arial" pitchFamily="34" charset="0"/>
              </a:rPr>
              <a:t>ўлчанишлиги</a:t>
            </a:r>
            <a:r>
              <a:rPr lang="ru-RU" sz="2100" dirty="0">
                <a:latin typeface="Arial" pitchFamily="34" charset="0"/>
                <a:cs typeface="Arial" pitchFamily="34" charset="0"/>
              </a:rPr>
              <a:t>;</a:t>
            </a:r>
          </a:p>
          <a:p>
            <a:pPr indent="363538" algn="just"/>
            <a:r>
              <a:rPr lang="ru-RU" sz="2100" dirty="0">
                <a:latin typeface="Arial" pitchFamily="34" charset="0"/>
                <a:cs typeface="Arial" pitchFamily="34" charset="0"/>
              </a:rPr>
              <a:t>• </a:t>
            </a:r>
            <a:r>
              <a:rPr lang="ru-RU" sz="2100" dirty="0" err="1">
                <a:latin typeface="Arial" pitchFamily="34" charset="0"/>
                <a:cs typeface="Arial" pitchFamily="34" charset="0"/>
              </a:rPr>
              <a:t>йўқотишлар</a:t>
            </a:r>
            <a:r>
              <a:rPr lang="ru-RU" sz="2100" dirty="0">
                <a:latin typeface="Arial" pitchFamily="34" charset="0"/>
                <a:cs typeface="Arial" pitchFamily="34" charset="0"/>
              </a:rPr>
              <a:t> </a:t>
            </a:r>
            <a:r>
              <a:rPr lang="ru-RU" sz="2100" dirty="0" err="1">
                <a:latin typeface="Arial" pitchFamily="34" charset="0"/>
                <a:cs typeface="Arial" pitchFamily="34" charset="0"/>
              </a:rPr>
              <a:t>чекланганлиги</a:t>
            </a:r>
            <a:r>
              <a:rPr lang="ru-RU" sz="2100" dirty="0">
                <a:latin typeface="Arial" pitchFamily="34" charset="0"/>
                <a:cs typeface="Arial" pitchFamily="34" charset="0"/>
              </a:rPr>
              <a:t>;</a:t>
            </a:r>
          </a:p>
          <a:p>
            <a:pPr indent="363538" algn="just"/>
            <a:r>
              <a:rPr lang="ru-RU" sz="2100" dirty="0">
                <a:latin typeface="Arial" pitchFamily="34" charset="0"/>
                <a:cs typeface="Arial" pitchFamily="34" charset="0"/>
              </a:rPr>
              <a:t>• </a:t>
            </a:r>
            <a:r>
              <a:rPr lang="en-US" sz="2100" dirty="0">
                <a:latin typeface="Arial" pitchFamily="34" charset="0"/>
                <a:cs typeface="Arial" pitchFamily="34" charset="0"/>
              </a:rPr>
              <a:t>c</a:t>
            </a:r>
            <a:r>
              <a:rPr lang="ru-RU" sz="2100" dirty="0" err="1">
                <a:latin typeface="Arial" pitchFamily="34" charset="0"/>
                <a:cs typeface="Arial" pitchFamily="34" charset="0"/>
              </a:rPr>
              <a:t>уғурта</a:t>
            </a:r>
            <a:r>
              <a:rPr lang="ru-RU" sz="2100" dirty="0">
                <a:latin typeface="Arial" pitchFamily="34" charset="0"/>
                <a:cs typeface="Arial" pitchFamily="34" charset="0"/>
              </a:rPr>
              <a:t> </a:t>
            </a:r>
            <a:r>
              <a:rPr lang="ru-RU" sz="2100" dirty="0" err="1">
                <a:latin typeface="Arial" pitchFamily="34" charset="0"/>
                <a:cs typeface="Arial" pitchFamily="34" charset="0"/>
              </a:rPr>
              <a:t>ҳодисаси</a:t>
            </a:r>
            <a:r>
              <a:rPr lang="ru-RU" sz="2100" dirty="0">
                <a:latin typeface="Arial" pitchFamily="34" charset="0"/>
                <a:cs typeface="Arial" pitchFamily="34" charset="0"/>
              </a:rPr>
              <a:t> </a:t>
            </a:r>
            <a:r>
              <a:rPr lang="ru-RU" sz="2100" dirty="0" err="1">
                <a:latin typeface="Arial" pitchFamily="34" charset="0"/>
                <a:cs typeface="Arial" pitchFamily="34" charset="0"/>
              </a:rPr>
              <a:t>эҳтимоллигини</a:t>
            </a:r>
            <a:r>
              <a:rPr lang="ru-RU" sz="2100" dirty="0">
                <a:latin typeface="Arial" pitchFamily="34" charset="0"/>
                <a:cs typeface="Arial" pitchFamily="34" charset="0"/>
              </a:rPr>
              <a:t> </a:t>
            </a:r>
            <a:r>
              <a:rPr lang="ru-RU" sz="2100" dirty="0" err="1">
                <a:latin typeface="Arial" pitchFamily="34" charset="0"/>
                <a:cs typeface="Arial" pitchFamily="34" charset="0"/>
              </a:rPr>
              <a:t>пастлиги</a:t>
            </a:r>
            <a:r>
              <a:rPr lang="ru-RU" sz="2100" dirty="0">
                <a:latin typeface="Arial" pitchFamily="34" charset="0"/>
                <a:cs typeface="Arial" pitchFamily="34" charset="0"/>
              </a:rPr>
              <a:t>.</a:t>
            </a:r>
            <a:endParaRPr lang="en-US" sz="2100" dirty="0">
              <a:latin typeface="Arial" pitchFamily="34" charset="0"/>
              <a:cs typeface="Arial" pitchFamily="34" charset="0"/>
            </a:endParaRPr>
          </a:p>
          <a:p>
            <a:pPr indent="363538" algn="just"/>
            <a:r>
              <a:rPr lang="ru-RU" sz="2100" dirty="0">
                <a:latin typeface="Arial" pitchFamily="34" charset="0"/>
                <a:cs typeface="Arial" pitchFamily="34" charset="0"/>
              </a:rPr>
              <a:t> </a:t>
            </a:r>
          </a:p>
        </p:txBody>
      </p:sp>
      <p:sp>
        <p:nvSpPr>
          <p:cNvPr id="19" name="TextBox 18">
            <a:extLst>
              <a:ext uri="{FF2B5EF4-FFF2-40B4-BE49-F238E27FC236}">
                <a16:creationId xmlns:a16="http://schemas.microsoft.com/office/drawing/2014/main" id="{0B9FBC1F-5050-4557-B497-818F7F992922}"/>
              </a:ext>
            </a:extLst>
          </p:cNvPr>
          <p:cNvSpPr txBox="1"/>
          <p:nvPr/>
        </p:nvSpPr>
        <p:spPr>
          <a:xfrm>
            <a:off x="11693729" y="6407226"/>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35</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0" y="0"/>
            <a:ext cx="12192000" cy="6858000"/>
            <a:chOff x="0" y="0"/>
            <a:chExt cx="12192000" cy="6858000"/>
          </a:xfrm>
        </p:grpSpPr>
        <p:grpSp>
          <p:nvGrpSpPr>
            <p:cNvPr id="10" name="Group 9"/>
            <p:cNvGrpSpPr/>
            <p:nvPr/>
          </p:nvGrpSpPr>
          <p:grpSpPr>
            <a:xfrm rot="5400000">
              <a:off x="8701000" y="3367000"/>
              <a:ext cx="124000" cy="6858000"/>
              <a:chOff x="0" y="0"/>
              <a:chExt cx="248000" cy="13716000"/>
            </a:xfrm>
          </p:grpSpPr>
          <p:sp>
            <p:nvSpPr>
              <p:cNvPr id="18"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1" name="Group 11"/>
            <p:cNvGrpSpPr/>
            <p:nvPr/>
          </p:nvGrpSpPr>
          <p:grpSpPr>
            <a:xfrm rot="5400000">
              <a:off x="5954300" y="5600400"/>
              <a:ext cx="124000" cy="2302800"/>
              <a:chOff x="0" y="0"/>
              <a:chExt cx="248000" cy="4605600"/>
            </a:xfrm>
          </p:grpSpPr>
          <p:sp>
            <p:nvSpPr>
              <p:cNvPr id="17"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2" name="Group 13"/>
            <p:cNvGrpSpPr/>
            <p:nvPr/>
          </p:nvGrpSpPr>
          <p:grpSpPr>
            <a:xfrm>
              <a:off x="0" y="0"/>
              <a:ext cx="4670400" cy="203600"/>
              <a:chOff x="0" y="0"/>
              <a:chExt cx="9340800" cy="407200"/>
            </a:xfrm>
          </p:grpSpPr>
          <p:sp>
            <p:nvSpPr>
              <p:cNvPr id="16"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3" name="Group 15"/>
            <p:cNvGrpSpPr/>
            <p:nvPr/>
          </p:nvGrpSpPr>
          <p:grpSpPr>
            <a:xfrm>
              <a:off x="0" y="101800"/>
              <a:ext cx="2343200" cy="203600"/>
              <a:chOff x="0" y="0"/>
              <a:chExt cx="4686400" cy="407200"/>
            </a:xfrm>
          </p:grpSpPr>
          <p:sp>
            <p:nvSpPr>
              <p:cNvPr id="15"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
        <p:nvSpPr>
          <p:cNvPr id="29" name="Freeform 10"/>
          <p:cNvSpPr/>
          <p:nvPr/>
        </p:nvSpPr>
        <p:spPr>
          <a:xfrm>
            <a:off x="2192020" y="768350"/>
            <a:ext cx="8713470" cy="42164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75000"/>
            </a:srgbClr>
          </a:solidFill>
        </p:spPr>
        <p:txBody>
          <a:bodyPr/>
          <a:lstStyle/>
          <a:p>
            <a:pPr algn="ctr"/>
            <a:r>
              <a:rPr lang="ru-RU" sz="2000" b="1" dirty="0" err="1">
                <a:solidFill>
                  <a:schemeClr val="bg1"/>
                </a:solidFill>
                <a:latin typeface="Arial" panose="020B0604020202020204" pitchFamily="34" charset="0"/>
                <a:cs typeface="Arial" panose="020B0604020202020204" pitchFamily="34" charset="0"/>
              </a:rPr>
              <a:t>Суғурта</a:t>
            </a:r>
            <a:r>
              <a:rPr lang="ru-RU" sz="2000" b="1" dirty="0">
                <a:solidFill>
                  <a:schemeClr val="bg1"/>
                </a:solidFill>
                <a:latin typeface="Arial" panose="020B0604020202020204" pitchFamily="34" charset="0"/>
                <a:cs typeface="Arial" panose="020B0604020202020204" pitchFamily="34" charset="0"/>
              </a:rPr>
              <a:t> </a:t>
            </a:r>
            <a:r>
              <a:rPr lang="ru-RU" sz="2000" b="1" dirty="0" err="1">
                <a:solidFill>
                  <a:schemeClr val="bg1"/>
                </a:solidFill>
                <a:latin typeface="Arial" panose="020B0604020202020204" pitchFamily="34" charset="0"/>
                <a:cs typeface="Arial" panose="020B0604020202020204" pitchFamily="34" charset="0"/>
              </a:rPr>
              <a:t>таваккалчиликларини</a:t>
            </a:r>
            <a:r>
              <a:rPr lang="ru-RU" sz="2000" b="1" dirty="0">
                <a:solidFill>
                  <a:schemeClr val="bg1"/>
                </a:solidFill>
                <a:latin typeface="Arial" panose="020B0604020202020204" pitchFamily="34" charset="0"/>
                <a:cs typeface="Arial" panose="020B0604020202020204" pitchFamily="34" charset="0"/>
              </a:rPr>
              <a:t> </a:t>
            </a:r>
            <a:r>
              <a:rPr lang="ru-RU" sz="2000" b="1" dirty="0" err="1">
                <a:solidFill>
                  <a:schemeClr val="bg1"/>
                </a:solidFill>
                <a:latin typeface="Arial" panose="020B0604020202020204" pitchFamily="34" charset="0"/>
                <a:cs typeface="Arial" panose="020B0604020202020204" pitchFamily="34" charset="0"/>
              </a:rPr>
              <a:t>баҳолаш</a:t>
            </a:r>
            <a:r>
              <a:rPr lang="ru-RU" sz="2000" b="1" dirty="0">
                <a:solidFill>
                  <a:schemeClr val="bg1"/>
                </a:solidFill>
                <a:latin typeface="Arial" panose="020B0604020202020204" pitchFamily="34" charset="0"/>
                <a:cs typeface="Arial" panose="020B0604020202020204" pitchFamily="34" charset="0"/>
              </a:rPr>
              <a:t> </a:t>
            </a:r>
            <a:r>
              <a:rPr lang="ru-RU" sz="2000" b="1" dirty="0" err="1">
                <a:solidFill>
                  <a:schemeClr val="bg1"/>
                </a:solidFill>
                <a:latin typeface="Arial" panose="020B0604020202020204" pitchFamily="34" charset="0"/>
                <a:cs typeface="Arial" panose="020B0604020202020204" pitchFamily="34" charset="0"/>
              </a:rPr>
              <a:t>механизми</a:t>
            </a:r>
            <a:endParaRPr lang="ru-RU" sz="2000" b="1" dirty="0">
              <a:solidFill>
                <a:schemeClr val="bg1"/>
              </a:solidFill>
              <a:latin typeface="Arial" panose="020B0604020202020204" pitchFamily="34" charset="0"/>
              <a:cs typeface="Arial" panose="020B0604020202020204" pitchFamily="34" charset="0"/>
            </a:endParaRPr>
          </a:p>
        </p:txBody>
      </p:sp>
      <p:sp>
        <p:nvSpPr>
          <p:cNvPr id="4" name="TextBox 4"/>
          <p:cNvSpPr txBox="1"/>
          <p:nvPr/>
        </p:nvSpPr>
        <p:spPr>
          <a:xfrm>
            <a:off x="1330960" y="1452988"/>
            <a:ext cx="9574530" cy="1261884"/>
          </a:xfrm>
          <a:prstGeom prst="rect">
            <a:avLst/>
          </a:prstGeom>
          <a:noFill/>
        </p:spPr>
        <p:txBody>
          <a:bodyPr wrap="square">
            <a:spAutoFit/>
          </a:bodyPr>
          <a:lstStyle/>
          <a:p>
            <a:pPr algn="just"/>
            <a:r>
              <a:rPr lang="ru-RU" sz="1900" dirty="0">
                <a:effectLst/>
                <a:latin typeface="Arial" panose="020B0604020202020204" pitchFamily="34" charset="0"/>
                <a:ea typeface="Calibri" panose="020F0502020204030204" charset="0"/>
                <a:cs typeface="Arial" panose="020B0604020202020204" pitchFamily="34" charset="0"/>
              </a:rPr>
              <a:t>	</a:t>
            </a:r>
            <a:r>
              <a:rPr lang="ru-RU" sz="1900" b="1" dirty="0" err="1">
                <a:solidFill>
                  <a:srgbClr val="C00000"/>
                </a:solidFill>
                <a:latin typeface="Arial" panose="020B0604020202020204" pitchFamily="34" charset="0"/>
                <a:ea typeface="Calibri" panose="020F0502020204030204" charset="0"/>
                <a:cs typeface="Arial" panose="020B0604020202020204" pitchFamily="34" charset="0"/>
              </a:rPr>
              <a:t>Суғурта</a:t>
            </a:r>
            <a:r>
              <a:rPr lang="ru-RU" sz="1900" b="1" dirty="0">
                <a:solidFill>
                  <a:srgbClr val="C00000"/>
                </a:solidFill>
                <a:latin typeface="Arial" panose="020B0604020202020204" pitchFamily="34" charset="0"/>
                <a:ea typeface="Calibri" panose="020F0502020204030204" charset="0"/>
                <a:cs typeface="Arial" panose="020B0604020202020204" pitchFamily="34" charset="0"/>
              </a:rPr>
              <a:t> </a:t>
            </a:r>
            <a:r>
              <a:rPr lang="ru-RU" sz="1900" b="1" dirty="0" err="1">
                <a:solidFill>
                  <a:srgbClr val="C00000"/>
                </a:solidFill>
                <a:latin typeface="Arial" panose="020B0604020202020204" pitchFamily="34" charset="0"/>
                <a:ea typeface="Calibri" panose="020F0502020204030204" charset="0"/>
                <a:cs typeface="Arial" panose="020B0604020202020204" pitchFamily="34" charset="0"/>
              </a:rPr>
              <a:t>таваккалчиликларини</a:t>
            </a:r>
            <a:r>
              <a:rPr lang="ru-RU" sz="1900" b="1" dirty="0">
                <a:solidFill>
                  <a:srgbClr val="C00000"/>
                </a:solidFill>
                <a:latin typeface="Arial" panose="020B0604020202020204" pitchFamily="34" charset="0"/>
                <a:ea typeface="Calibri" panose="020F0502020204030204" charset="0"/>
                <a:cs typeface="Arial" panose="020B0604020202020204" pitchFamily="34" charset="0"/>
              </a:rPr>
              <a:t> </a:t>
            </a:r>
            <a:r>
              <a:rPr lang="ru-RU" sz="1900" b="1" dirty="0" err="1">
                <a:solidFill>
                  <a:srgbClr val="C00000"/>
                </a:solidFill>
                <a:latin typeface="Arial" panose="020B0604020202020204" pitchFamily="34" charset="0"/>
                <a:ea typeface="Calibri" panose="020F0502020204030204" charset="0"/>
                <a:cs typeface="Arial" panose="020B0604020202020204" pitchFamily="34" charset="0"/>
              </a:rPr>
              <a:t>баҳолаш</a:t>
            </a:r>
            <a:r>
              <a:rPr lang="ru-RU" sz="1900" b="1" dirty="0">
                <a:solidFill>
                  <a:srgbClr val="00B050"/>
                </a:solidFill>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суғурта</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компаниялари</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фаолиятининг</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муҳим</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босқичи</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бўлиб</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суғурта</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ҳодисаларининг</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юзага</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келиш</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эҳтимолини</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аниқлаш</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ва</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тегишли</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суғурта</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тарифлари</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ва</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шартларини</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аниқлаш</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имконини</a:t>
            </a:r>
            <a:r>
              <a:rPr lang="ru-RU" sz="1900" dirty="0">
                <a:latin typeface="Arial" panose="020B0604020202020204" pitchFamily="34" charset="0"/>
                <a:ea typeface="Calibri" panose="020F0502020204030204" charset="0"/>
                <a:cs typeface="Arial" panose="020B0604020202020204" pitchFamily="34" charset="0"/>
              </a:rPr>
              <a:t> </a:t>
            </a:r>
            <a:r>
              <a:rPr lang="ru-RU" sz="1900" dirty="0" err="1">
                <a:latin typeface="Arial" panose="020B0604020202020204" pitchFamily="34" charset="0"/>
                <a:ea typeface="Calibri" panose="020F0502020204030204" charset="0"/>
                <a:cs typeface="Arial" panose="020B0604020202020204" pitchFamily="34" charset="0"/>
              </a:rPr>
              <a:t>беради</a:t>
            </a:r>
            <a:r>
              <a:rPr lang="ru-RU" sz="1900" dirty="0">
                <a:latin typeface="Arial" panose="020B0604020202020204" pitchFamily="34" charset="0"/>
                <a:ea typeface="Calibri" panose="020F0502020204030204" charset="0"/>
                <a:cs typeface="Arial" panose="020B0604020202020204" pitchFamily="34" charset="0"/>
              </a:rPr>
              <a:t>.</a:t>
            </a:r>
            <a:endParaRPr lang="ru-RU" sz="1900" dirty="0">
              <a:effectLst/>
              <a:latin typeface="Arial" panose="020B0604020202020204" pitchFamily="34" charset="0"/>
              <a:ea typeface="Calibri" panose="020F0502020204030204" charset="0"/>
              <a:cs typeface="Arial" panose="020B0604020202020204" pitchFamily="34" charset="0"/>
            </a:endParaRPr>
          </a:p>
        </p:txBody>
      </p:sp>
      <p:sp>
        <p:nvSpPr>
          <p:cNvPr id="19" name="TextBox 18">
            <a:extLst>
              <a:ext uri="{FF2B5EF4-FFF2-40B4-BE49-F238E27FC236}">
                <a16:creationId xmlns:a16="http://schemas.microsoft.com/office/drawing/2014/main" id="{563811DE-5579-4A9B-A635-7351A4E84E8F}"/>
              </a:ext>
            </a:extLst>
          </p:cNvPr>
          <p:cNvSpPr txBox="1"/>
          <p:nvPr/>
        </p:nvSpPr>
        <p:spPr>
          <a:xfrm>
            <a:off x="1330960" y="3000494"/>
            <a:ext cx="9848088" cy="384721"/>
          </a:xfrm>
          <a:prstGeom prst="rect">
            <a:avLst/>
          </a:prstGeom>
          <a:noFill/>
        </p:spPr>
        <p:txBody>
          <a:bodyPr wrap="square">
            <a:spAutoFit/>
          </a:bodyPr>
          <a:lstStyle/>
          <a:p>
            <a:pPr algn="ctr"/>
            <a:r>
              <a:rPr lang="ru-RU" sz="1900" b="1" dirty="0" err="1">
                <a:solidFill>
                  <a:srgbClr val="318B3E"/>
                </a:solidFill>
                <a:latin typeface="Arial" panose="020B0604020202020204" pitchFamily="34" charset="0"/>
                <a:ea typeface="Calibri" panose="020F0502020204030204" pitchFamily="34" charset="0"/>
                <a:cs typeface="Arial" panose="020B0604020202020204" pitchFamily="34" charset="0"/>
              </a:rPr>
              <a:t>Суғурта</a:t>
            </a:r>
            <a:r>
              <a:rPr lang="ru-RU" sz="1900" b="1" dirty="0">
                <a:solidFill>
                  <a:srgbClr val="318B3E"/>
                </a:solidFill>
                <a:latin typeface="Arial" panose="020B0604020202020204" pitchFamily="34" charset="0"/>
                <a:ea typeface="Calibri" panose="020F0502020204030204" pitchFamily="34" charset="0"/>
                <a:cs typeface="Arial" panose="020B0604020202020204" pitchFamily="34" charset="0"/>
              </a:rPr>
              <a:t> </a:t>
            </a:r>
            <a:r>
              <a:rPr lang="ru-RU" sz="1900" b="1" dirty="0" err="1">
                <a:solidFill>
                  <a:srgbClr val="318B3E"/>
                </a:solidFill>
                <a:latin typeface="Arial" panose="020B0604020202020204" pitchFamily="34" charset="0"/>
                <a:ea typeface="Calibri" panose="020F0502020204030204" pitchFamily="34" charset="0"/>
                <a:cs typeface="Arial" panose="020B0604020202020204" pitchFamily="34" charset="0"/>
              </a:rPr>
              <a:t>таваккалчиликларини</a:t>
            </a:r>
            <a:r>
              <a:rPr lang="ru-RU" sz="1900" b="1" dirty="0">
                <a:solidFill>
                  <a:srgbClr val="318B3E"/>
                </a:solidFill>
                <a:latin typeface="Arial" panose="020B0604020202020204" pitchFamily="34" charset="0"/>
                <a:ea typeface="Calibri" panose="020F0502020204030204" pitchFamily="34" charset="0"/>
                <a:cs typeface="Arial" panose="020B0604020202020204" pitchFamily="34" charset="0"/>
              </a:rPr>
              <a:t> </a:t>
            </a:r>
            <a:r>
              <a:rPr lang="ru-RU" sz="1900" b="1" dirty="0" err="1">
                <a:solidFill>
                  <a:srgbClr val="318B3E"/>
                </a:solidFill>
                <a:latin typeface="Arial" panose="020B0604020202020204" pitchFamily="34" charset="0"/>
                <a:ea typeface="Calibri" panose="020F0502020204030204" pitchFamily="34" charset="0"/>
                <a:cs typeface="Arial" panose="020B0604020202020204" pitchFamily="34" charset="0"/>
              </a:rPr>
              <a:t>баҳолаш</a:t>
            </a:r>
            <a:r>
              <a:rPr lang="ru-RU" sz="1900" b="1" dirty="0">
                <a:solidFill>
                  <a:srgbClr val="318B3E"/>
                </a:solidFill>
                <a:latin typeface="Arial" panose="020B0604020202020204" pitchFamily="34" charset="0"/>
                <a:ea typeface="Calibri" panose="020F0502020204030204" pitchFamily="34" charset="0"/>
                <a:cs typeface="Arial" panose="020B0604020202020204" pitchFamily="34" charset="0"/>
              </a:rPr>
              <a:t> </a:t>
            </a:r>
            <a:r>
              <a:rPr lang="ru-RU" sz="1900" b="1" dirty="0" err="1">
                <a:solidFill>
                  <a:srgbClr val="318B3E"/>
                </a:solidFill>
                <a:latin typeface="Arial" panose="020B0604020202020204" pitchFamily="34" charset="0"/>
                <a:ea typeface="Calibri" panose="020F0502020204030204" pitchFamily="34" charset="0"/>
                <a:cs typeface="Arial" panose="020B0604020202020204" pitchFamily="34" charset="0"/>
              </a:rPr>
              <a:t>механизмининг</a:t>
            </a:r>
            <a:r>
              <a:rPr lang="ru-RU" sz="1900" b="1" dirty="0">
                <a:solidFill>
                  <a:srgbClr val="318B3E"/>
                </a:solidFill>
                <a:latin typeface="Arial" panose="020B0604020202020204" pitchFamily="34" charset="0"/>
                <a:ea typeface="Calibri" panose="020F0502020204030204" pitchFamily="34" charset="0"/>
                <a:cs typeface="Arial" panose="020B0604020202020204" pitchFamily="34" charset="0"/>
              </a:rPr>
              <a:t> </a:t>
            </a:r>
            <a:r>
              <a:rPr lang="ru-RU" sz="1900" b="1" dirty="0" err="1">
                <a:solidFill>
                  <a:srgbClr val="318B3E"/>
                </a:solidFill>
                <a:latin typeface="Arial" panose="020B0604020202020204" pitchFamily="34" charset="0"/>
                <a:ea typeface="Calibri" panose="020F0502020204030204" pitchFamily="34" charset="0"/>
                <a:cs typeface="Arial" panose="020B0604020202020204" pitchFamily="34" charset="0"/>
              </a:rPr>
              <a:t>асосий</a:t>
            </a:r>
            <a:r>
              <a:rPr lang="ru-RU" sz="1900" b="1" dirty="0">
                <a:solidFill>
                  <a:srgbClr val="318B3E"/>
                </a:solidFill>
                <a:latin typeface="Arial" panose="020B0604020202020204" pitchFamily="34" charset="0"/>
                <a:ea typeface="Calibri" panose="020F0502020204030204" pitchFamily="34" charset="0"/>
                <a:cs typeface="Arial" panose="020B0604020202020204" pitchFamily="34" charset="0"/>
              </a:rPr>
              <a:t> </a:t>
            </a:r>
            <a:r>
              <a:rPr lang="ru-RU" sz="1900" b="1" dirty="0" err="1">
                <a:solidFill>
                  <a:srgbClr val="318B3E"/>
                </a:solidFill>
                <a:latin typeface="Arial" panose="020B0604020202020204" pitchFamily="34" charset="0"/>
                <a:ea typeface="Calibri" panose="020F0502020204030204" pitchFamily="34" charset="0"/>
                <a:cs typeface="Arial" panose="020B0604020202020204" pitchFamily="34" charset="0"/>
              </a:rPr>
              <a:t>босқичлари</a:t>
            </a:r>
            <a:r>
              <a:rPr lang="en-US" sz="1900" b="1" dirty="0">
                <a:solidFill>
                  <a:srgbClr val="318B3E"/>
                </a:solidFill>
                <a:latin typeface="Arial" panose="020B0604020202020204" pitchFamily="34" charset="0"/>
                <a:ea typeface="Calibri" panose="020F0502020204030204" pitchFamily="34" charset="0"/>
                <a:cs typeface="Arial" panose="020B0604020202020204" pitchFamily="34" charset="0"/>
              </a:rPr>
              <a:t>:</a:t>
            </a:r>
            <a:endParaRPr lang="ru-RU" sz="1900" dirty="0">
              <a:solidFill>
                <a:srgbClr val="318B3E"/>
              </a:solidFill>
            </a:endParaRPr>
          </a:p>
        </p:txBody>
      </p:sp>
      <p:grpSp>
        <p:nvGrpSpPr>
          <p:cNvPr id="20" name="Группа 19">
            <a:extLst>
              <a:ext uri="{FF2B5EF4-FFF2-40B4-BE49-F238E27FC236}">
                <a16:creationId xmlns:a16="http://schemas.microsoft.com/office/drawing/2014/main" id="{09DB3DE2-CF5D-4641-A854-98CC0FBE1381}"/>
              </a:ext>
            </a:extLst>
          </p:cNvPr>
          <p:cNvGrpSpPr/>
          <p:nvPr/>
        </p:nvGrpSpPr>
        <p:grpSpPr>
          <a:xfrm>
            <a:off x="713047" y="3860496"/>
            <a:ext cx="1894300" cy="1693662"/>
            <a:chOff x="91065" y="968252"/>
            <a:chExt cx="2066479" cy="1693662"/>
          </a:xfrm>
        </p:grpSpPr>
        <p:sp>
          <p:nvSpPr>
            <p:cNvPr id="21" name="Прямоугольник: скругленные углы 20">
              <a:extLst>
                <a:ext uri="{FF2B5EF4-FFF2-40B4-BE49-F238E27FC236}">
                  <a16:creationId xmlns:a16="http://schemas.microsoft.com/office/drawing/2014/main" id="{B8279353-E118-4F5C-8F85-E459835BCC8D}"/>
                </a:ext>
              </a:extLst>
            </p:cNvPr>
            <p:cNvSpPr/>
            <p:nvPr/>
          </p:nvSpPr>
          <p:spPr>
            <a:xfrm>
              <a:off x="91065" y="968252"/>
              <a:ext cx="2066479" cy="1693662"/>
            </a:xfrm>
            <a:prstGeom prst="roundRect">
              <a:avLst/>
            </a:prstGeom>
            <a:solidFill>
              <a:srgbClr val="E9FFFF"/>
            </a:solidFill>
            <a:ln>
              <a:solidFill>
                <a:schemeClr val="accent4">
                  <a:lumMod val="2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Прямоугольник: скругленные углы 4">
              <a:extLst>
                <a:ext uri="{FF2B5EF4-FFF2-40B4-BE49-F238E27FC236}">
                  <a16:creationId xmlns:a16="http://schemas.microsoft.com/office/drawing/2014/main" id="{88FB19BE-EB23-4F5F-AF16-CA4B1E8A73FD}"/>
                </a:ext>
              </a:extLst>
            </p:cNvPr>
            <p:cNvSpPr txBox="1"/>
            <p:nvPr/>
          </p:nvSpPr>
          <p:spPr>
            <a:xfrm>
              <a:off x="173743" y="1050930"/>
              <a:ext cx="1901123" cy="15283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RU" sz="1600" b="1" kern="12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rPr>
                <a:t>1.</a:t>
              </a:r>
              <a:r>
                <a:rPr lang="ru-RU" sz="1600" kern="12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ru-RU" sz="1600" kern="1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Маълумот</a:t>
              </a:r>
              <a:r>
                <a:rPr lang="ru-RU" sz="1600" kern="1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sz="1600" kern="1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тўплаш</a:t>
              </a:r>
              <a:r>
                <a:rPr lang="ru-RU" sz="1600" kern="1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sz="1600" kern="1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ва</a:t>
              </a:r>
              <a:r>
                <a:rPr lang="ru-RU" sz="1600" kern="1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sz="1600" kern="1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таҳлил</a:t>
              </a:r>
              <a:r>
                <a:rPr lang="ru-RU" sz="1600" kern="1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sz="1600" kern="1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қилиш</a:t>
              </a:r>
              <a:endParaRPr lang="ru-RU" sz="1600" kern="1200" dirty="0">
                <a:latin typeface="Arial" pitchFamily="34" charset="0"/>
                <a:cs typeface="Arial" pitchFamily="34" charset="0"/>
              </a:endParaRPr>
            </a:p>
          </p:txBody>
        </p:sp>
      </p:grpSp>
      <p:grpSp>
        <p:nvGrpSpPr>
          <p:cNvPr id="23" name="Группа 22">
            <a:extLst>
              <a:ext uri="{FF2B5EF4-FFF2-40B4-BE49-F238E27FC236}">
                <a16:creationId xmlns:a16="http://schemas.microsoft.com/office/drawing/2014/main" id="{ABCADD14-EF5D-4C52-B800-1BFF4AEBAFAB}"/>
              </a:ext>
            </a:extLst>
          </p:cNvPr>
          <p:cNvGrpSpPr/>
          <p:nvPr/>
        </p:nvGrpSpPr>
        <p:grpSpPr>
          <a:xfrm>
            <a:off x="2909128" y="3862479"/>
            <a:ext cx="2124026" cy="1669732"/>
            <a:chOff x="2214029" y="998499"/>
            <a:chExt cx="2189922" cy="1669732"/>
          </a:xfrm>
        </p:grpSpPr>
        <p:sp>
          <p:nvSpPr>
            <p:cNvPr id="24" name="Прямоугольник: скругленные углы 23">
              <a:extLst>
                <a:ext uri="{FF2B5EF4-FFF2-40B4-BE49-F238E27FC236}">
                  <a16:creationId xmlns:a16="http://schemas.microsoft.com/office/drawing/2014/main" id="{BF2404CE-6E8C-4601-9FF0-89D4BA67EBC3}"/>
                </a:ext>
              </a:extLst>
            </p:cNvPr>
            <p:cNvSpPr/>
            <p:nvPr/>
          </p:nvSpPr>
          <p:spPr>
            <a:xfrm>
              <a:off x="2214029" y="998499"/>
              <a:ext cx="2189922" cy="1669732"/>
            </a:xfrm>
            <a:prstGeom prst="roundRect">
              <a:avLst/>
            </a:prstGeom>
            <a:solidFill>
              <a:srgbClr val="E9FFFF"/>
            </a:solidFill>
            <a:ln>
              <a:solidFill>
                <a:schemeClr val="accent4">
                  <a:lumMod val="2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Прямоугольник: скругленные углы 4">
              <a:extLst>
                <a:ext uri="{FF2B5EF4-FFF2-40B4-BE49-F238E27FC236}">
                  <a16:creationId xmlns:a16="http://schemas.microsoft.com/office/drawing/2014/main" id="{5FFC2994-A91C-4D62-9F8D-C5D1C6B21F4A}"/>
                </a:ext>
              </a:extLst>
            </p:cNvPr>
            <p:cNvSpPr txBox="1"/>
            <p:nvPr/>
          </p:nvSpPr>
          <p:spPr>
            <a:xfrm>
              <a:off x="2295539" y="1080009"/>
              <a:ext cx="2026902" cy="15067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RU" sz="1600" b="1" kern="12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rPr>
                <a:t>2.</a:t>
              </a:r>
              <a:r>
                <a:rPr lang="ru-RU" sz="1600" kern="12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ru-RU" sz="1600" kern="1200" dirty="0" err="1">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rPr>
                <a:t>Қалтис</a:t>
              </a:r>
              <a:r>
                <a:rPr lang="ru-RU" sz="1600" kern="1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ликларни</a:t>
              </a:r>
              <a:r>
                <a:rPr lang="ru-RU" sz="1600" kern="1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sz="1600" kern="1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моделлаштириш</a:t>
              </a:r>
              <a:endParaRPr lang="ru-RU" sz="1600" kern="1200" dirty="0">
                <a:latin typeface="Arial" pitchFamily="34" charset="0"/>
                <a:cs typeface="Arial" pitchFamily="34" charset="0"/>
              </a:endParaRPr>
            </a:p>
          </p:txBody>
        </p:sp>
      </p:grpSp>
      <p:grpSp>
        <p:nvGrpSpPr>
          <p:cNvPr id="26" name="Группа 25">
            <a:extLst>
              <a:ext uri="{FF2B5EF4-FFF2-40B4-BE49-F238E27FC236}">
                <a16:creationId xmlns:a16="http://schemas.microsoft.com/office/drawing/2014/main" id="{49C8B108-C0A1-49E7-9BC1-1CE752EFE943}"/>
              </a:ext>
            </a:extLst>
          </p:cNvPr>
          <p:cNvGrpSpPr/>
          <p:nvPr/>
        </p:nvGrpSpPr>
        <p:grpSpPr>
          <a:xfrm>
            <a:off x="5307365" y="3853842"/>
            <a:ext cx="1536778" cy="1669732"/>
            <a:chOff x="4434492" y="989351"/>
            <a:chExt cx="1717155" cy="1669732"/>
          </a:xfrm>
        </p:grpSpPr>
        <p:sp>
          <p:nvSpPr>
            <p:cNvPr id="27" name="Прямоугольник: скругленные углы 26">
              <a:extLst>
                <a:ext uri="{FF2B5EF4-FFF2-40B4-BE49-F238E27FC236}">
                  <a16:creationId xmlns:a16="http://schemas.microsoft.com/office/drawing/2014/main" id="{E92DCA27-1B07-49E3-9F59-F44C05AECA27}"/>
                </a:ext>
              </a:extLst>
            </p:cNvPr>
            <p:cNvSpPr/>
            <p:nvPr/>
          </p:nvSpPr>
          <p:spPr>
            <a:xfrm>
              <a:off x="4434492" y="989351"/>
              <a:ext cx="1717155" cy="1669732"/>
            </a:xfrm>
            <a:prstGeom prst="roundRect">
              <a:avLst/>
            </a:prstGeom>
            <a:solidFill>
              <a:srgbClr val="E9FFFF"/>
            </a:solidFill>
            <a:ln>
              <a:solidFill>
                <a:schemeClr val="accent4">
                  <a:lumMod val="2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Прямоугольник: скругленные углы 4">
              <a:extLst>
                <a:ext uri="{FF2B5EF4-FFF2-40B4-BE49-F238E27FC236}">
                  <a16:creationId xmlns:a16="http://schemas.microsoft.com/office/drawing/2014/main" id="{D49AB264-63D5-440F-8109-80ABF97B72B8}"/>
                </a:ext>
              </a:extLst>
            </p:cNvPr>
            <p:cNvSpPr txBox="1"/>
            <p:nvPr/>
          </p:nvSpPr>
          <p:spPr>
            <a:xfrm>
              <a:off x="4516002" y="1070861"/>
              <a:ext cx="1554135" cy="15067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RU" sz="1600" b="1" kern="12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rPr>
                <a:t>3.</a:t>
              </a:r>
              <a:r>
                <a:rPr lang="ru-RU" sz="1600" kern="12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ru-RU" sz="1600" kern="1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Зарарлар</a:t>
              </a:r>
              <a:r>
                <a:rPr lang="ru-RU" sz="1600" kern="1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sz="1600" kern="1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эҳтимолини</a:t>
              </a:r>
              <a:r>
                <a:rPr lang="ru-RU" sz="1600" kern="1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sz="1600" kern="1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баҳолаш</a:t>
              </a:r>
              <a:r>
                <a:rPr lang="ru-RU" sz="1600" kern="1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endParaRPr lang="ru-RU" sz="1600" kern="1200" dirty="0">
                <a:solidFill>
                  <a:srgbClr val="002060"/>
                </a:solidFill>
                <a:latin typeface="Arial" pitchFamily="34" charset="0"/>
                <a:cs typeface="Arial" pitchFamily="34" charset="0"/>
              </a:endParaRPr>
            </a:p>
          </p:txBody>
        </p:sp>
      </p:grpSp>
      <p:grpSp>
        <p:nvGrpSpPr>
          <p:cNvPr id="30" name="Группа 29">
            <a:extLst>
              <a:ext uri="{FF2B5EF4-FFF2-40B4-BE49-F238E27FC236}">
                <a16:creationId xmlns:a16="http://schemas.microsoft.com/office/drawing/2014/main" id="{EF2436C3-4F41-47C7-AA00-99CC3A427D5E}"/>
              </a:ext>
            </a:extLst>
          </p:cNvPr>
          <p:cNvGrpSpPr/>
          <p:nvPr/>
        </p:nvGrpSpPr>
        <p:grpSpPr>
          <a:xfrm>
            <a:off x="7161924" y="3860496"/>
            <a:ext cx="1897367" cy="1669732"/>
            <a:chOff x="6181202" y="943640"/>
            <a:chExt cx="2124026" cy="1669732"/>
          </a:xfrm>
        </p:grpSpPr>
        <p:sp>
          <p:nvSpPr>
            <p:cNvPr id="31" name="Прямоугольник: скругленные углы 30">
              <a:extLst>
                <a:ext uri="{FF2B5EF4-FFF2-40B4-BE49-F238E27FC236}">
                  <a16:creationId xmlns:a16="http://schemas.microsoft.com/office/drawing/2014/main" id="{38296BC6-4EF3-4F71-A631-2DAFBA15BFE0}"/>
                </a:ext>
              </a:extLst>
            </p:cNvPr>
            <p:cNvSpPr/>
            <p:nvPr/>
          </p:nvSpPr>
          <p:spPr>
            <a:xfrm>
              <a:off x="6181202" y="943640"/>
              <a:ext cx="2124026" cy="1669732"/>
            </a:xfrm>
            <a:prstGeom prst="roundRect">
              <a:avLst/>
            </a:prstGeom>
            <a:solidFill>
              <a:srgbClr val="E9FFFF"/>
            </a:solidFill>
            <a:ln>
              <a:solidFill>
                <a:schemeClr val="accent4">
                  <a:lumMod val="2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Прямоугольник: скругленные углы 4">
              <a:extLst>
                <a:ext uri="{FF2B5EF4-FFF2-40B4-BE49-F238E27FC236}">
                  <a16:creationId xmlns:a16="http://schemas.microsoft.com/office/drawing/2014/main" id="{FF32DD05-C7C9-40EC-8F22-83AA6BA61967}"/>
                </a:ext>
              </a:extLst>
            </p:cNvPr>
            <p:cNvSpPr txBox="1"/>
            <p:nvPr/>
          </p:nvSpPr>
          <p:spPr>
            <a:xfrm>
              <a:off x="6262712" y="1025150"/>
              <a:ext cx="1961006" cy="15067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RU" sz="1600" b="1" kern="1200" dirty="0">
                  <a:solidFill>
                    <a:srgbClr val="002060"/>
                  </a:solidFill>
                  <a:latin typeface="Arial" pitchFamily="34" charset="0"/>
                  <a:cs typeface="Arial" pitchFamily="34" charset="0"/>
                </a:rPr>
                <a:t>4.</a:t>
              </a:r>
              <a:r>
                <a:rPr lang="ru-RU" sz="1600" kern="1200" dirty="0">
                  <a:solidFill>
                    <a:srgbClr val="002060"/>
                  </a:solidFill>
                  <a:latin typeface="Arial" pitchFamily="34" charset="0"/>
                  <a:cs typeface="Arial" pitchFamily="34" charset="0"/>
                </a:rPr>
                <a:t> </a:t>
              </a:r>
              <a:r>
                <a:rPr lang="ru-RU" sz="1600" kern="1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Суғурта</a:t>
              </a:r>
              <a:r>
                <a:rPr lang="ru-RU" sz="1600" kern="1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sz="1600" kern="1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маҳсулотларини</a:t>
              </a:r>
              <a:r>
                <a:rPr lang="ru-RU" sz="1600" kern="1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sz="1600" kern="1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ишлаб</a:t>
              </a:r>
              <a:r>
                <a:rPr lang="ru-RU" sz="1600" kern="1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sz="1600" kern="1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чиқиш</a:t>
              </a:r>
              <a:endParaRPr lang="ru-RU" sz="1600" kern="1200" dirty="0">
                <a:latin typeface="Arial" pitchFamily="34" charset="0"/>
                <a:cs typeface="Arial" pitchFamily="34" charset="0"/>
              </a:endParaRPr>
            </a:p>
          </p:txBody>
        </p:sp>
      </p:grpSp>
      <p:grpSp>
        <p:nvGrpSpPr>
          <p:cNvPr id="33" name="Группа 32">
            <a:extLst>
              <a:ext uri="{FF2B5EF4-FFF2-40B4-BE49-F238E27FC236}">
                <a16:creationId xmlns:a16="http://schemas.microsoft.com/office/drawing/2014/main" id="{222BD595-D9FD-4ED9-B784-0DAFC839726A}"/>
              </a:ext>
            </a:extLst>
          </p:cNvPr>
          <p:cNvGrpSpPr/>
          <p:nvPr/>
        </p:nvGrpSpPr>
        <p:grpSpPr>
          <a:xfrm>
            <a:off x="9372271" y="3836566"/>
            <a:ext cx="1897367" cy="1693662"/>
            <a:chOff x="8390187" y="1007168"/>
            <a:chExt cx="1897367" cy="1542676"/>
          </a:xfrm>
        </p:grpSpPr>
        <p:sp>
          <p:nvSpPr>
            <p:cNvPr id="34" name="Прямоугольник: скругленные углы 33">
              <a:extLst>
                <a:ext uri="{FF2B5EF4-FFF2-40B4-BE49-F238E27FC236}">
                  <a16:creationId xmlns:a16="http://schemas.microsoft.com/office/drawing/2014/main" id="{63B4D53D-B119-4A48-A590-77DFEFFE8C38}"/>
                </a:ext>
              </a:extLst>
            </p:cNvPr>
            <p:cNvSpPr/>
            <p:nvPr/>
          </p:nvSpPr>
          <p:spPr>
            <a:xfrm>
              <a:off x="8390187" y="1007168"/>
              <a:ext cx="1897367" cy="1542676"/>
            </a:xfrm>
            <a:prstGeom prst="roundRect">
              <a:avLst/>
            </a:prstGeom>
            <a:solidFill>
              <a:srgbClr val="E9FFFF"/>
            </a:solidFill>
            <a:ln>
              <a:solidFill>
                <a:schemeClr val="accent4">
                  <a:lumMod val="2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5" name="Прямоугольник: скругленные углы 4">
              <a:extLst>
                <a:ext uri="{FF2B5EF4-FFF2-40B4-BE49-F238E27FC236}">
                  <a16:creationId xmlns:a16="http://schemas.microsoft.com/office/drawing/2014/main" id="{11C7CBB6-4C41-4D51-920A-A1C25288A16F}"/>
                </a:ext>
              </a:extLst>
            </p:cNvPr>
            <p:cNvSpPr txBox="1"/>
            <p:nvPr/>
          </p:nvSpPr>
          <p:spPr>
            <a:xfrm>
              <a:off x="8465494" y="1082475"/>
              <a:ext cx="1746753" cy="1392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RU" sz="1600" b="1" kern="12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rPr>
                <a:t>5.</a:t>
              </a:r>
              <a:r>
                <a:rPr lang="ru-RU" sz="1600" kern="12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ru-RU" sz="1600" kern="1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Мониторинг </a:t>
              </a:r>
              <a:r>
                <a:rPr lang="ru-RU" sz="1600" kern="1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ва</a:t>
              </a:r>
              <a:r>
                <a:rPr lang="ru-RU" sz="1600" kern="1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sz="1600" kern="1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мослаштириш</a:t>
              </a:r>
              <a:endParaRPr lang="ru-RU" sz="1600" kern="1200" dirty="0">
                <a:solidFill>
                  <a:srgbClr val="002060"/>
                </a:solidFill>
                <a:latin typeface="Arial" pitchFamily="34" charset="0"/>
                <a:cs typeface="Arial" pitchFamily="34" charset="0"/>
              </a:endParaRPr>
            </a:p>
          </p:txBody>
        </p:sp>
      </p:grpSp>
      <p:sp>
        <p:nvSpPr>
          <p:cNvPr id="8" name="Стрелка: вправо 7">
            <a:extLst>
              <a:ext uri="{FF2B5EF4-FFF2-40B4-BE49-F238E27FC236}">
                <a16:creationId xmlns:a16="http://schemas.microsoft.com/office/drawing/2014/main" id="{CCE5EAA6-6641-4208-BD57-E92583EE281E}"/>
              </a:ext>
            </a:extLst>
          </p:cNvPr>
          <p:cNvSpPr/>
          <p:nvPr/>
        </p:nvSpPr>
        <p:spPr>
          <a:xfrm>
            <a:off x="2621969" y="4502364"/>
            <a:ext cx="283735" cy="356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Стрелка: вправо 35">
            <a:extLst>
              <a:ext uri="{FF2B5EF4-FFF2-40B4-BE49-F238E27FC236}">
                <a16:creationId xmlns:a16="http://schemas.microsoft.com/office/drawing/2014/main" id="{4D957403-AEB8-48B4-A0E5-94646551BCC9}"/>
              </a:ext>
            </a:extLst>
          </p:cNvPr>
          <p:cNvSpPr/>
          <p:nvPr/>
        </p:nvSpPr>
        <p:spPr>
          <a:xfrm>
            <a:off x="5033816" y="4494575"/>
            <a:ext cx="283735" cy="356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Стрелка: вправо 36">
            <a:extLst>
              <a:ext uri="{FF2B5EF4-FFF2-40B4-BE49-F238E27FC236}">
                <a16:creationId xmlns:a16="http://schemas.microsoft.com/office/drawing/2014/main" id="{37674501-60F3-4EB2-A480-9C2B2F68CA9B}"/>
              </a:ext>
            </a:extLst>
          </p:cNvPr>
          <p:cNvSpPr/>
          <p:nvPr/>
        </p:nvSpPr>
        <p:spPr>
          <a:xfrm>
            <a:off x="6861166" y="4510327"/>
            <a:ext cx="283735" cy="356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право 37">
            <a:extLst>
              <a:ext uri="{FF2B5EF4-FFF2-40B4-BE49-F238E27FC236}">
                <a16:creationId xmlns:a16="http://schemas.microsoft.com/office/drawing/2014/main" id="{2A1204F7-5EEB-4624-8249-9BE33E233EBB}"/>
              </a:ext>
            </a:extLst>
          </p:cNvPr>
          <p:cNvSpPr/>
          <p:nvPr/>
        </p:nvSpPr>
        <p:spPr>
          <a:xfrm>
            <a:off x="9059291" y="4516981"/>
            <a:ext cx="283735" cy="356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a:extLst>
              <a:ext uri="{FF2B5EF4-FFF2-40B4-BE49-F238E27FC236}">
                <a16:creationId xmlns:a16="http://schemas.microsoft.com/office/drawing/2014/main" id="{7EBD3795-F756-4F08-B640-D1A9249B2609}"/>
              </a:ext>
            </a:extLst>
          </p:cNvPr>
          <p:cNvSpPr txBox="1"/>
          <p:nvPr/>
        </p:nvSpPr>
        <p:spPr>
          <a:xfrm>
            <a:off x="11699166" y="6399403"/>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36</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0129" y="4145012"/>
            <a:ext cx="11549848" cy="2308324"/>
          </a:xfrm>
          <a:prstGeom prst="rect">
            <a:avLst/>
          </a:prstGeom>
        </p:spPr>
        <p:txBody>
          <a:bodyPr wrap="square">
            <a:spAutoFit/>
          </a:bodyPr>
          <a:lstStyle/>
          <a:p>
            <a:pPr indent="355600" algn="just"/>
            <a:endParaRPr lang="en-US" dirty="0">
              <a:latin typeface="Arial" panose="020B0604020202020204" pitchFamily="34" charset="0"/>
              <a:cs typeface="Arial" panose="020B0604020202020204" pitchFamily="34" charset="0"/>
            </a:endParaRPr>
          </a:p>
          <a:p>
            <a:pPr indent="355600" algn="ctr"/>
            <a:r>
              <a:rPr lang="ru-RU" b="1" dirty="0">
                <a:solidFill>
                  <a:srgbClr val="00B050"/>
                </a:solidFill>
                <a:latin typeface="Arial" panose="020B0604020202020204" pitchFamily="34" charset="0"/>
                <a:cs typeface="Arial" panose="020B0604020202020204" pitchFamily="34" charset="0"/>
              </a:rPr>
              <a:t> ТАРИФ СИЁСАТИНИНГ </a:t>
            </a:r>
            <a:r>
              <a:rPr lang="uz-Cyrl-UZ" b="1" dirty="0">
                <a:solidFill>
                  <a:srgbClr val="00B050"/>
                </a:solidFill>
                <a:latin typeface="Arial" panose="020B0604020202020204" pitchFamily="34" charset="0"/>
                <a:cs typeface="Arial" panose="020B0604020202020204" pitchFamily="34" charset="0"/>
              </a:rPr>
              <a:t>ТАМОЙИЛЛАРИ</a:t>
            </a:r>
            <a:r>
              <a:rPr lang="en-US" altLang="ru-RU" b="1" dirty="0">
                <a:solidFill>
                  <a:srgbClr val="00B050"/>
                </a:solidFill>
                <a:latin typeface="Arial" panose="020B0604020202020204" pitchFamily="34" charset="0"/>
                <a:cs typeface="Arial" panose="020B0604020202020204" pitchFamily="34" charset="0"/>
              </a:rPr>
              <a:t>:</a:t>
            </a:r>
            <a:endParaRPr lang="en-US" b="1" dirty="0">
              <a:solidFill>
                <a:srgbClr val="00B050"/>
              </a:solidFill>
              <a:latin typeface="Arial" panose="020B0604020202020204" pitchFamily="34" charset="0"/>
              <a:cs typeface="Arial" panose="020B0604020202020204" pitchFamily="34" charset="0"/>
            </a:endParaRPr>
          </a:p>
          <a:p>
            <a:pPr indent="355600" algn="just"/>
            <a:r>
              <a:rPr lang="en-US" b="1"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Эквивалентлик</a:t>
            </a:r>
            <a:r>
              <a:rPr lang="ru-RU" dirty="0">
                <a:latin typeface="Arial" panose="020B0604020202020204" pitchFamily="34" charset="0"/>
                <a:cs typeface="Arial" panose="020B0604020202020204" pitchFamily="34" charset="0"/>
              </a:rPr>
              <a:t> </a:t>
            </a:r>
          </a:p>
          <a:p>
            <a:pPr indent="355600" algn="just"/>
            <a:r>
              <a:rPr lang="ru-RU" b="1" dirty="0">
                <a:latin typeface="Arial" panose="020B0604020202020204" pitchFamily="34" charset="0"/>
                <a:cs typeface="Arial" panose="020B0604020202020204" pitchFamily="34" charset="0"/>
              </a:rPr>
              <a:t>2.</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қилдирувчиларнинг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кенг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доираси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учун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тарифларининг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мавжудлиги</a:t>
            </a:r>
            <a:r>
              <a:rPr lang="ru-RU" dirty="0">
                <a:latin typeface="Arial" panose="020B0604020202020204" pitchFamily="34" charset="0"/>
                <a:cs typeface="Arial" panose="020B0604020202020204" pitchFamily="34" charset="0"/>
              </a:rPr>
              <a:t>.</a:t>
            </a:r>
          </a:p>
          <a:p>
            <a:pPr indent="355600" algn="just"/>
            <a:r>
              <a:rPr lang="ru-RU" b="1" dirty="0">
                <a:latin typeface="Arial" panose="020B0604020202020204" pitchFamily="34" charset="0"/>
                <a:cs typeface="Arial" panose="020B0604020202020204" pitchFamily="34" charset="0"/>
              </a:rPr>
              <a:t>3.</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Узоқ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вақт</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давомида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тарифларининг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барқарорлиги</a:t>
            </a:r>
            <a:r>
              <a:rPr lang="ru-RU" dirty="0">
                <a:latin typeface="Arial" panose="020B0604020202020204" pitchFamily="34" charset="0"/>
                <a:cs typeface="Arial" panose="020B0604020202020204" pitchFamily="34" charset="0"/>
              </a:rPr>
              <a:t>.</a:t>
            </a:r>
          </a:p>
          <a:p>
            <a:pPr indent="355600" algn="just"/>
            <a:r>
              <a:rPr lang="ru-RU" b="1" dirty="0">
                <a:latin typeface="Arial" panose="020B0604020202020204" pitchFamily="34" charset="0"/>
                <a:cs typeface="Arial" panose="020B0604020202020204" pitchFamily="34" charset="0"/>
              </a:rPr>
              <a:t>4.</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жавобгарлиги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доирасини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кенгайтириш</a:t>
            </a:r>
            <a:r>
              <a:rPr lang="ru-RU" dirty="0">
                <a:latin typeface="Arial" panose="020B0604020202020204" pitchFamily="34" charset="0"/>
                <a:cs typeface="Arial" panose="020B0604020202020204" pitchFamily="34" charset="0"/>
              </a:rPr>
              <a:t>. </a:t>
            </a:r>
          </a:p>
          <a:p>
            <a:pPr indent="355600" algn="just"/>
            <a:r>
              <a:rPr lang="ru-RU" b="1" dirty="0">
                <a:latin typeface="Arial" panose="020B0604020202020204" pitchFamily="34" charset="0"/>
                <a:cs typeface="Arial" panose="020B0604020202020204" pitchFamily="34" charset="0"/>
              </a:rPr>
              <a:t>5.</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операцияларининг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ўзини-ўзи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рентабеллигини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таъминла</a:t>
            </a:r>
            <a:r>
              <a:rPr lang="en-US" altLang="ru-RU" dirty="0" err="1">
                <a:latin typeface="Arial" panose="020B0604020202020204" pitchFamily="34" charset="0"/>
                <a:cs typeface="Arial" panose="020B0604020202020204" pitchFamily="34" charset="0"/>
              </a:rPr>
              <a:t>ни</a:t>
            </a:r>
            <a:r>
              <a:rPr lang="ru-RU" dirty="0" err="1">
                <a:latin typeface="Arial" panose="020B0604020202020204" pitchFamily="34" charset="0"/>
                <a:cs typeface="Arial" panose="020B0604020202020204" pitchFamily="34" charset="0"/>
              </a:rPr>
              <a:t>ш</a:t>
            </a:r>
            <a:r>
              <a:rPr lang="ru-RU" dirty="0">
                <a:latin typeface="Arial" panose="020B0604020202020204" pitchFamily="34" charset="0"/>
                <a:cs typeface="Arial" panose="020B0604020202020204" pitchFamily="34" charset="0"/>
              </a:rPr>
              <a:t>. </a:t>
            </a:r>
          </a:p>
          <a:p>
            <a:pPr indent="355600" algn="just"/>
            <a:r>
              <a:rPr lang="ru-RU" b="1" dirty="0">
                <a:latin typeface="Arial" panose="020B0604020202020204" pitchFamily="34" charset="0"/>
                <a:cs typeface="Arial" panose="020B0604020202020204" pitchFamily="34" charset="0"/>
              </a:rPr>
              <a:t>6.</a:t>
            </a:r>
            <a:r>
              <a:rPr lang="ru-RU" dirty="0">
                <a:latin typeface="Arial" panose="020B0604020202020204" pitchFamily="34" charset="0"/>
                <a:cs typeface="Arial" panose="020B0604020202020204" pitchFamily="34" charset="0"/>
              </a:rPr>
              <a:t> Тариф </a:t>
            </a:r>
            <a:r>
              <a:rPr lang="ru-RU" dirty="0" err="1">
                <a:latin typeface="Arial" panose="020B0604020202020204" pitchFamily="34" charset="0"/>
                <a:cs typeface="Arial" panose="020B0604020202020204" pitchFamily="34" charset="0"/>
              </a:rPr>
              <a:t>ставкаларини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дифференсиаллаштириш</a:t>
            </a:r>
            <a:r>
              <a:rPr lang="en-US" altLang="ru-RU" dirty="0" err="1">
                <a:latin typeface="Arial" panose="020B0604020202020204" pitchFamily="34" charset="0"/>
                <a:cs typeface="Arial" panose="020B0604020202020204" pitchFamily="34" charset="0"/>
              </a:rPr>
              <a:t>.</a:t>
            </a:r>
          </a:p>
        </p:txBody>
      </p:sp>
      <p:sp>
        <p:nvSpPr>
          <p:cNvPr id="7" name="Freeform 10"/>
          <p:cNvSpPr/>
          <p:nvPr/>
        </p:nvSpPr>
        <p:spPr>
          <a:xfrm>
            <a:off x="4936434" y="233703"/>
            <a:ext cx="3826566" cy="39747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75000"/>
            </a:srgbClr>
          </a:solidFill>
        </p:spPr>
        <p:txBody>
          <a:bodyPr/>
          <a:lstStyle/>
          <a:p>
            <a:pPr algn="ctr"/>
            <a:r>
              <a:rPr lang="ru-RU" sz="2000" b="1" dirty="0">
                <a:solidFill>
                  <a:schemeClr val="bg1"/>
                </a:solidFill>
                <a:latin typeface="Arial" panose="020B0604020202020204" pitchFamily="34" charset="0"/>
                <a:cs typeface="Arial" panose="020B0604020202020204" pitchFamily="34" charset="0"/>
              </a:rPr>
              <a:t>ТАРИФ СИЁСАТИ</a:t>
            </a:r>
          </a:p>
        </p:txBody>
      </p:sp>
      <p:grpSp>
        <p:nvGrpSpPr>
          <p:cNvPr id="8" name="Группа 7"/>
          <p:cNvGrpSpPr/>
          <p:nvPr/>
        </p:nvGrpSpPr>
        <p:grpSpPr>
          <a:xfrm>
            <a:off x="0" y="0"/>
            <a:ext cx="12192000" cy="6858000"/>
            <a:chOff x="0" y="0"/>
            <a:chExt cx="12192000" cy="6858000"/>
          </a:xfrm>
        </p:grpSpPr>
        <p:grpSp>
          <p:nvGrpSpPr>
            <p:cNvPr id="9" name="Group 9"/>
            <p:cNvGrpSpPr/>
            <p:nvPr/>
          </p:nvGrpSpPr>
          <p:grpSpPr>
            <a:xfrm rot="5400000">
              <a:off x="8701000" y="3367000"/>
              <a:ext cx="124000" cy="6858000"/>
              <a:chOff x="0" y="0"/>
              <a:chExt cx="248000" cy="13716000"/>
            </a:xfrm>
          </p:grpSpPr>
          <p:sp>
            <p:nvSpPr>
              <p:cNvPr id="18"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1" name="Group 11"/>
            <p:cNvGrpSpPr/>
            <p:nvPr/>
          </p:nvGrpSpPr>
          <p:grpSpPr>
            <a:xfrm rot="5400000">
              <a:off x="5954300" y="5600400"/>
              <a:ext cx="124000" cy="2302800"/>
              <a:chOff x="0" y="0"/>
              <a:chExt cx="248000" cy="4605600"/>
            </a:xfrm>
          </p:grpSpPr>
          <p:sp>
            <p:nvSpPr>
              <p:cNvPr id="17"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2" name="Group 13"/>
            <p:cNvGrpSpPr/>
            <p:nvPr/>
          </p:nvGrpSpPr>
          <p:grpSpPr>
            <a:xfrm>
              <a:off x="0" y="0"/>
              <a:ext cx="4670400" cy="203600"/>
              <a:chOff x="0" y="0"/>
              <a:chExt cx="9340800" cy="407200"/>
            </a:xfrm>
          </p:grpSpPr>
          <p:sp>
            <p:nvSpPr>
              <p:cNvPr id="16"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3" name="Group 15"/>
            <p:cNvGrpSpPr/>
            <p:nvPr/>
          </p:nvGrpSpPr>
          <p:grpSpPr>
            <a:xfrm>
              <a:off x="0" y="101800"/>
              <a:ext cx="2343200" cy="203600"/>
              <a:chOff x="0" y="0"/>
              <a:chExt cx="4686400" cy="407200"/>
            </a:xfrm>
          </p:grpSpPr>
          <p:sp>
            <p:nvSpPr>
              <p:cNvPr id="15"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
        <p:nvSpPr>
          <p:cNvPr id="3" name="Прямоугольник 1"/>
          <p:cNvSpPr/>
          <p:nvPr/>
        </p:nvSpPr>
        <p:spPr>
          <a:xfrm>
            <a:off x="810129" y="886763"/>
            <a:ext cx="10571742" cy="3493264"/>
          </a:xfrm>
          <a:prstGeom prst="rect">
            <a:avLst/>
          </a:prstGeom>
        </p:spPr>
        <p:txBody>
          <a:bodyPr wrap="square">
            <a:spAutoFit/>
          </a:bodyPr>
          <a:lstStyle/>
          <a:p>
            <a:pPr indent="355600" algn="just"/>
            <a:r>
              <a:rPr kumimoji="0" lang="ru-RU" altLang="ru-RU" sz="1700"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Суғурта</a:t>
            </a:r>
            <a:r>
              <a:rPr kumimoji="0" lang="ru-RU" altLang="ru-RU" sz="17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sz="1700"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тарифи</a:t>
            </a:r>
            <a:r>
              <a:rPr kumimoji="0" lang="ru-RU" altLang="ru-RU" sz="1700" b="1"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бу</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суғурта</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объекти</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суғурта</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хавфининг</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табиати</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суғурта</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шартлари</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франшизанинг</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мавжудлиги</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ва</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унинг</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ҳажмини</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ҳисобга</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олган</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ҳолда</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суғурта</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суммасининг</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бирлигига</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суғурта</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мукофотининг</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ставкаси</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Суғурталовчилар</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суғурта</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тарифларини</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ҳисоблаш</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методологиясига</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мувофиқ</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ҳисобланган</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актуар</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иқтисодий</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асосли</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суғурта</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тарифларини</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қўллашлари</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r>
              <a:rPr kumimoji="0" lang="ru-RU" altLang="ru-RU" sz="1700" b="0" i="0" u="none" strike="noStrike" cap="none" normalizeH="0" baseline="0" dirty="0" err="1">
                <a:ln>
                  <a:noFill/>
                </a:ln>
                <a:effectLst/>
                <a:latin typeface="Arial" panose="020B0604020202020204" pitchFamily="34" charset="0"/>
                <a:cs typeface="Arial" panose="020B0604020202020204" pitchFamily="34" charset="0"/>
              </a:rPr>
              <a:t>шарт</a:t>
            </a:r>
            <a:r>
              <a:rPr kumimoji="0" lang="ru-RU" altLang="ru-RU" sz="1700" b="0" i="0" u="none" strike="noStrike" cap="none" normalizeH="0" baseline="0" dirty="0">
                <a:ln>
                  <a:noFill/>
                </a:ln>
                <a:effectLst/>
                <a:latin typeface="Arial" panose="020B0604020202020204" pitchFamily="34" charset="0"/>
                <a:cs typeface="Arial" panose="020B0604020202020204" pitchFamily="34" charset="0"/>
              </a:rPr>
              <a:t>. </a:t>
            </a:r>
          </a:p>
          <a:p>
            <a:pPr indent="355600" algn="just"/>
            <a:endParaRPr lang="en-US" sz="1700" b="1" dirty="0">
              <a:solidFill>
                <a:srgbClr val="C00000"/>
              </a:solidFill>
              <a:latin typeface="Arial" panose="020B0604020202020204" pitchFamily="34" charset="0"/>
              <a:cs typeface="Arial" panose="020B0604020202020204" pitchFamily="34" charset="0"/>
            </a:endParaRPr>
          </a:p>
          <a:p>
            <a:pPr indent="355600" algn="just"/>
            <a:r>
              <a:rPr lang="ru-RU" sz="1700" b="1" dirty="0" err="1">
                <a:solidFill>
                  <a:srgbClr val="C00000"/>
                </a:solidFill>
                <a:latin typeface="Arial" panose="020B0604020202020204" pitchFamily="34" charset="0"/>
                <a:cs typeface="Arial" panose="020B0604020202020204" pitchFamily="34" charset="0"/>
              </a:rPr>
              <a:t>Актуар</a:t>
            </a:r>
            <a:r>
              <a:rPr lang="ru-RU" sz="1700" b="1" dirty="0">
                <a:solidFill>
                  <a:srgbClr val="C00000"/>
                </a:solidFill>
                <a:latin typeface="Arial" panose="020B0604020202020204" pitchFamily="34" charset="0"/>
                <a:cs typeface="Arial" panose="020B0604020202020204" pitchFamily="34" charset="0"/>
              </a:rPr>
              <a:t> </a:t>
            </a:r>
            <a:r>
              <a:rPr lang="ru-RU" sz="1700" b="1" dirty="0" err="1">
                <a:solidFill>
                  <a:srgbClr val="C00000"/>
                </a:solidFill>
                <a:latin typeface="Arial" panose="020B0604020202020204" pitchFamily="34" charset="0"/>
                <a:cs typeface="Arial" panose="020B0604020202020204" pitchFamily="34" charset="0"/>
              </a:rPr>
              <a:t>ҳисоб-китоблар</a:t>
            </a:r>
            <a:r>
              <a:rPr lang="ru-RU" sz="1700" b="1" dirty="0">
                <a:solidFill>
                  <a:srgbClr val="C00000"/>
                </a:solidFill>
                <a:latin typeface="Arial" panose="020B0604020202020204" pitchFamily="34" charset="0"/>
                <a:cs typeface="Arial" panose="020B0604020202020204" pitchFamily="34" charset="0"/>
              </a:rPr>
              <a:t> </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тарифларини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аниқлаш</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усуллари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тизимидир</a:t>
            </a:r>
            <a:r>
              <a:rPr lang="ru-RU" sz="1700" dirty="0">
                <a:latin typeface="Arial" panose="020B0604020202020204" pitchFamily="34" charset="0"/>
                <a:cs typeface="Arial" panose="020B0604020202020204" pitchFamily="34" charset="0"/>
              </a:rPr>
              <a:t>. У </a:t>
            </a:r>
            <a:r>
              <a:rPr lang="ru-RU" sz="1700" dirty="0" err="1">
                <a:latin typeface="Arial" panose="020B0604020202020204" pitchFamily="34" charset="0"/>
                <a:cs typeface="Arial" panose="020B0604020202020204" pitchFamily="34" charset="0"/>
              </a:rPr>
              <a:t>қалтисларни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баҳолашга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ҳодисаси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эҳтимолини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аниқлашга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ва</a:t>
            </a:r>
            <a:r>
              <a:rPr lang="ru-RU" sz="1700" dirty="0">
                <a:latin typeface="Arial" panose="020B0604020202020204" pitchFamily="34" charset="0"/>
                <a:cs typeface="Arial" panose="020B0604020202020204" pitchFamily="34" charset="0"/>
              </a:rPr>
              <a:t> шу </a:t>
            </a:r>
            <a:r>
              <a:rPr lang="ru-RU" sz="1700" dirty="0" err="1">
                <a:latin typeface="Arial" panose="020B0604020202020204" pitchFamily="34" charset="0"/>
                <a:cs typeface="Arial" panose="020B0604020202020204" pitchFamily="34" charset="0"/>
              </a:rPr>
              <a:t>асосда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суғурталовчи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учун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ҳам</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қилдирувчи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учун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ҳам</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тегишли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мукофотини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шакллантиришга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ёрдам</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берадиган</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бир</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қатор</a:t>
            </a:r>
            <a:r>
              <a:rPr lang="ru-RU" sz="1700" dirty="0">
                <a:latin typeface="Arial" panose="020B0604020202020204" pitchFamily="34" charset="0"/>
                <a:cs typeface="Arial" panose="020B0604020202020204" pitchFamily="34" charset="0"/>
              </a:rPr>
              <a:t> математик </a:t>
            </a:r>
            <a:r>
              <a:rPr lang="ru-RU" sz="1700" dirty="0" err="1">
                <a:latin typeface="Arial" panose="020B0604020202020204" pitchFamily="34" charset="0"/>
                <a:cs typeface="Arial" panose="020B0604020202020204" pitchFamily="34" charset="0"/>
              </a:rPr>
              <a:t>ва</a:t>
            </a:r>
            <a:r>
              <a:rPr lang="ru-RU" sz="1700" dirty="0">
                <a:latin typeface="Arial" panose="020B0604020202020204" pitchFamily="34" charset="0"/>
                <a:cs typeface="Arial" panose="020B0604020202020204" pitchFamily="34" charset="0"/>
              </a:rPr>
              <a:t> статистик </a:t>
            </a:r>
            <a:r>
              <a:rPr lang="ru-RU" sz="1700" dirty="0" err="1">
                <a:latin typeface="Arial" panose="020B0604020202020204" pitchFamily="34" charset="0"/>
                <a:cs typeface="Arial" panose="020B0604020202020204" pitchFamily="34" charset="0"/>
              </a:rPr>
              <a:t>усулларга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асосланади</a:t>
            </a:r>
            <a:r>
              <a:rPr lang="ru-RU" sz="1700" dirty="0">
                <a:latin typeface="Arial" panose="020B0604020202020204" pitchFamily="34" charset="0"/>
                <a:cs typeface="Arial" panose="020B0604020202020204" pitchFamily="34" charset="0"/>
              </a:rPr>
              <a:t>. </a:t>
            </a:r>
          </a:p>
          <a:p>
            <a:pPr indent="355600" algn="just"/>
            <a:endParaRPr lang="en-US" sz="1700" b="1" dirty="0">
              <a:solidFill>
                <a:srgbClr val="C00000"/>
              </a:solidFill>
              <a:latin typeface="Arial" panose="020B0604020202020204" pitchFamily="34" charset="0"/>
              <a:cs typeface="Arial" panose="020B0604020202020204" pitchFamily="34" charset="0"/>
            </a:endParaRPr>
          </a:p>
          <a:p>
            <a:pPr indent="355600" algn="just"/>
            <a:r>
              <a:rPr lang="ru-RU" sz="1700" b="1" dirty="0" err="1">
                <a:solidFill>
                  <a:srgbClr val="C00000"/>
                </a:solidFill>
                <a:latin typeface="Arial" panose="020B0604020202020204" pitchFamily="34" charset="0"/>
                <a:cs typeface="Arial" panose="020B0604020202020204" pitchFamily="34" charset="0"/>
              </a:rPr>
              <a:t>Суғурталашда</a:t>
            </a:r>
            <a:r>
              <a:rPr lang="ru-RU" sz="1700" b="1" dirty="0">
                <a:solidFill>
                  <a:srgbClr val="C00000"/>
                </a:solidFill>
                <a:latin typeface="Arial" panose="020B0604020202020204" pitchFamily="34" charset="0"/>
                <a:cs typeface="Arial" panose="020B0604020202020204" pitchFamily="34" charset="0"/>
              </a:rPr>
              <a:t> тариф </a:t>
            </a:r>
            <a:r>
              <a:rPr lang="ru-RU" sz="1700" b="1" dirty="0" err="1">
                <a:solidFill>
                  <a:srgbClr val="C00000"/>
                </a:solidFill>
                <a:latin typeface="Arial" panose="020B0604020202020204" pitchFamily="34" charset="0"/>
                <a:cs typeface="Arial" panose="020B0604020202020204" pitchFamily="34" charset="0"/>
              </a:rPr>
              <a:t>сиёсати</a:t>
            </a:r>
            <a:r>
              <a:rPr lang="en-US" sz="1700" b="1" dirty="0">
                <a:solidFill>
                  <a:srgbClr val="00B050"/>
                </a:solidFill>
                <a:latin typeface="Arial" panose="020B0604020202020204" pitchFamily="34" charset="0"/>
                <a:cs typeface="Arial" panose="020B0604020202020204" pitchFamily="34" charset="0"/>
              </a:rPr>
              <a:t> </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суғурталовчининг</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суғурта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тарифларини</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муваффақиятли</a:t>
            </a:r>
            <a:r>
              <a:rPr lang="ru-RU" sz="1700" dirty="0">
                <a:latin typeface="Arial" panose="020B0604020202020204" pitchFamily="34" charset="0"/>
                <a:cs typeface="Arial" panose="020B0604020202020204" pitchFamily="34" charset="0"/>
              </a:rPr>
              <a:t> </a:t>
            </a:r>
            <a:br>
              <a:rPr lang="en-US" sz="1700" dirty="0">
                <a:latin typeface="Arial" panose="020B0604020202020204" pitchFamily="34" charset="0"/>
                <a:cs typeface="Arial" panose="020B0604020202020204" pitchFamily="34" charset="0"/>
              </a:rPr>
            </a:br>
            <a:r>
              <a:rPr lang="ru-RU" sz="1700" dirty="0" err="1">
                <a:latin typeface="Arial" panose="020B0604020202020204" pitchFamily="34" charset="0"/>
                <a:cs typeface="Arial" panose="020B0604020202020204" pitchFamily="34" charset="0"/>
              </a:rPr>
              <a:t>ва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зарарсиз</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ривожланиш</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манфаатларида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ишлаб</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чиқиш</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аниқлаштириш</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ва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тартибга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солиш</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бўйича</a:t>
            </a:r>
            <a:r>
              <a:rPr lang="ru-RU" sz="1700" dirty="0">
                <a:latin typeface="Arial" panose="020B0604020202020204" pitchFamily="34" charset="0"/>
                <a:cs typeface="Arial" panose="020B0604020202020204" pitchFamily="34" charset="0"/>
              </a:rPr>
              <a:t> </a:t>
            </a:r>
            <a:r>
              <a:rPr lang="ru-RU" sz="1700" dirty="0" err="1">
                <a:latin typeface="Arial" panose="020B0604020202020204" pitchFamily="34" charset="0"/>
                <a:cs typeface="Arial" panose="020B0604020202020204" pitchFamily="34" charset="0"/>
              </a:rPr>
              <a:t>фаолияти</a:t>
            </a:r>
            <a:r>
              <a:rPr lang="en-US" sz="1700" dirty="0">
                <a:latin typeface="Arial" panose="020B0604020202020204" pitchFamily="34" charset="0"/>
                <a:cs typeface="Arial" panose="020B0604020202020204" pitchFamily="34" charset="0"/>
              </a:rPr>
              <a:t>.</a:t>
            </a:r>
          </a:p>
        </p:txBody>
      </p:sp>
      <p:sp>
        <p:nvSpPr>
          <p:cNvPr id="19" name="TextBox 18">
            <a:extLst>
              <a:ext uri="{FF2B5EF4-FFF2-40B4-BE49-F238E27FC236}">
                <a16:creationId xmlns:a16="http://schemas.microsoft.com/office/drawing/2014/main" id="{C940C540-4909-442F-8BC3-17328C2BDCF7}"/>
              </a:ext>
            </a:extLst>
          </p:cNvPr>
          <p:cNvSpPr txBox="1"/>
          <p:nvPr/>
        </p:nvSpPr>
        <p:spPr>
          <a:xfrm>
            <a:off x="11660805" y="6386902"/>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37</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03812" y="916304"/>
            <a:ext cx="3384376" cy="576064"/>
          </a:xfrm>
          <a:prstGeom prst="rect">
            <a:avLst/>
          </a:prstGeom>
          <a:ln w="190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700" b="1" dirty="0">
                <a:solidFill>
                  <a:schemeClr val="tx1"/>
                </a:solidFill>
                <a:latin typeface="Arial" panose="020B0604020202020204" pitchFamily="34" charset="0"/>
                <a:cs typeface="Arial" panose="020B0604020202020204" pitchFamily="34" charset="0"/>
              </a:rPr>
              <a:t>Брутто-ставка</a:t>
            </a:r>
          </a:p>
        </p:txBody>
      </p:sp>
      <p:sp>
        <p:nvSpPr>
          <p:cNvPr id="5" name="Прямоугольник 4"/>
          <p:cNvSpPr/>
          <p:nvPr/>
        </p:nvSpPr>
        <p:spPr>
          <a:xfrm>
            <a:off x="1883532" y="1780400"/>
            <a:ext cx="3384376" cy="576064"/>
          </a:xfrm>
          <a:prstGeom prst="rect">
            <a:avLst/>
          </a:prstGeom>
          <a:ln w="190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700" b="1" dirty="0">
                <a:solidFill>
                  <a:schemeClr val="tx1"/>
                </a:solidFill>
                <a:latin typeface="Arial" panose="020B0604020202020204" pitchFamily="34" charset="0"/>
                <a:cs typeface="Arial" panose="020B0604020202020204" pitchFamily="34" charset="0"/>
              </a:rPr>
              <a:t>Нетто-ставка</a:t>
            </a:r>
          </a:p>
        </p:txBody>
      </p:sp>
      <p:sp>
        <p:nvSpPr>
          <p:cNvPr id="6" name="Прямоугольник 5"/>
          <p:cNvSpPr/>
          <p:nvPr/>
        </p:nvSpPr>
        <p:spPr>
          <a:xfrm>
            <a:off x="6996100" y="1780783"/>
            <a:ext cx="3384376" cy="576064"/>
          </a:xfrm>
          <a:prstGeom prst="rect">
            <a:avLst/>
          </a:prstGeom>
          <a:ln w="190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700" b="1" dirty="0" err="1">
                <a:solidFill>
                  <a:schemeClr val="tx1"/>
                </a:solidFill>
                <a:latin typeface="Arial" panose="020B0604020202020204" pitchFamily="34" charset="0"/>
                <a:cs typeface="Arial" panose="020B0604020202020204" pitchFamily="34" charset="0"/>
              </a:rPr>
              <a:t>Юклама</a:t>
            </a:r>
            <a:endParaRPr lang="ru-RU" sz="1700" b="1" dirty="0">
              <a:solidFill>
                <a:schemeClr val="tx1"/>
              </a:solidFill>
              <a:latin typeface="Arial" panose="020B0604020202020204" pitchFamily="34" charset="0"/>
              <a:cs typeface="Arial" panose="020B0604020202020204" pitchFamily="34" charset="0"/>
            </a:endParaRPr>
          </a:p>
        </p:txBody>
      </p:sp>
      <p:sp>
        <p:nvSpPr>
          <p:cNvPr id="7" name="Прямоугольник 6"/>
          <p:cNvSpPr/>
          <p:nvPr/>
        </p:nvSpPr>
        <p:spPr>
          <a:xfrm>
            <a:off x="1686138" y="2716752"/>
            <a:ext cx="2183732" cy="1512168"/>
          </a:xfrm>
          <a:prstGeom prst="rect">
            <a:avLst/>
          </a:prstGeom>
          <a:ln w="190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700" b="1" dirty="0" err="1">
                <a:solidFill>
                  <a:schemeClr val="tx1"/>
                </a:solidFill>
                <a:latin typeface="Arial" panose="020B0604020202020204" pitchFamily="34" charset="0"/>
                <a:cs typeface="Arial" panose="020B0604020202020204" pitchFamily="34" charset="0"/>
              </a:rPr>
              <a:t>Суғурталаш</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жараёнларини</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ташкиллаштириш</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харажатларини</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қоплаш</a:t>
            </a:r>
            <a:endParaRPr lang="ru-RU" sz="1700" b="1" dirty="0">
              <a:solidFill>
                <a:schemeClr val="tx1"/>
              </a:solidFill>
              <a:latin typeface="Arial" panose="020B0604020202020204" pitchFamily="34" charset="0"/>
              <a:cs typeface="Arial" panose="020B0604020202020204" pitchFamily="34" charset="0"/>
            </a:endParaRPr>
          </a:p>
        </p:txBody>
      </p:sp>
      <p:sp>
        <p:nvSpPr>
          <p:cNvPr id="8" name="Прямоугольник 7"/>
          <p:cNvSpPr/>
          <p:nvPr/>
        </p:nvSpPr>
        <p:spPr>
          <a:xfrm>
            <a:off x="3938994" y="2716504"/>
            <a:ext cx="2046110" cy="1512168"/>
          </a:xfrm>
          <a:prstGeom prst="rect">
            <a:avLst/>
          </a:prstGeom>
          <a:ln w="190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700" b="1" dirty="0">
                <a:solidFill>
                  <a:schemeClr val="tx1"/>
                </a:solidFill>
                <a:latin typeface="Arial" panose="020B0604020202020204" pitchFamily="34" charset="0"/>
                <a:cs typeface="Arial" panose="020B0604020202020204" pitchFamily="34" charset="0"/>
              </a:rPr>
              <a:t>Захира </a:t>
            </a:r>
            <a:r>
              <a:rPr lang="ru-RU" sz="1700" b="1" dirty="0" err="1">
                <a:solidFill>
                  <a:schemeClr val="tx1"/>
                </a:solidFill>
                <a:latin typeface="Arial" panose="020B0604020202020204" pitchFamily="34" charset="0"/>
                <a:cs typeface="Arial" panose="020B0604020202020204" pitchFamily="34" charset="0"/>
              </a:rPr>
              <a:t>фондига</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йўналтирилган</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бадаллар</a:t>
            </a:r>
            <a:endParaRPr lang="ru-RU" sz="1700" b="1" dirty="0">
              <a:solidFill>
                <a:schemeClr val="tx1"/>
              </a:solidFill>
              <a:latin typeface="Arial" panose="020B0604020202020204" pitchFamily="34" charset="0"/>
              <a:cs typeface="Arial" panose="020B0604020202020204" pitchFamily="34" charset="0"/>
            </a:endParaRPr>
          </a:p>
        </p:txBody>
      </p:sp>
      <p:sp>
        <p:nvSpPr>
          <p:cNvPr id="9" name="Прямоугольник 8"/>
          <p:cNvSpPr/>
          <p:nvPr/>
        </p:nvSpPr>
        <p:spPr>
          <a:xfrm>
            <a:off x="6064810" y="2716504"/>
            <a:ext cx="2324586" cy="1512168"/>
          </a:xfrm>
          <a:prstGeom prst="rect">
            <a:avLst/>
          </a:prstGeom>
          <a:ln w="190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700" b="1" dirty="0" err="1">
                <a:solidFill>
                  <a:schemeClr val="tx1"/>
                </a:solidFill>
                <a:latin typeface="Arial" panose="020B0604020202020204" pitchFamily="34" charset="0"/>
                <a:cs typeface="Arial" panose="020B0604020202020204" pitchFamily="34" charset="0"/>
              </a:rPr>
              <a:t>Огоҳлантириш</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чора-тадбирларни</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ўтказиш</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харажатлари</a:t>
            </a:r>
            <a:endParaRPr lang="ru-RU" sz="1700" b="1" dirty="0">
              <a:solidFill>
                <a:schemeClr val="tx1"/>
              </a:solidFill>
              <a:latin typeface="Arial" panose="020B0604020202020204" pitchFamily="34" charset="0"/>
              <a:cs typeface="Arial" panose="020B0604020202020204" pitchFamily="34" charset="0"/>
            </a:endParaRPr>
          </a:p>
          <a:p>
            <a:pPr algn="ctr"/>
            <a:r>
              <a:rPr lang="ru-RU" sz="1700" b="1" dirty="0" err="1">
                <a:solidFill>
                  <a:schemeClr val="tx1"/>
                </a:solidFill>
                <a:latin typeface="Arial" panose="020B0604020202020204" pitchFamily="34" charset="0"/>
                <a:cs typeface="Arial" panose="020B0604020202020204" pitchFamily="34" charset="0"/>
              </a:rPr>
              <a:t>ва</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бошқалар</a:t>
            </a:r>
            <a:endParaRPr lang="ru-RU" sz="1700" b="1" dirty="0">
              <a:solidFill>
                <a:schemeClr val="tx1"/>
              </a:solidFill>
              <a:latin typeface="Arial" panose="020B0604020202020204" pitchFamily="34" charset="0"/>
              <a:cs typeface="Arial" panose="020B0604020202020204" pitchFamily="34" charset="0"/>
            </a:endParaRPr>
          </a:p>
        </p:txBody>
      </p:sp>
      <p:sp>
        <p:nvSpPr>
          <p:cNvPr id="10" name="Прямоугольник 9"/>
          <p:cNvSpPr/>
          <p:nvPr/>
        </p:nvSpPr>
        <p:spPr>
          <a:xfrm>
            <a:off x="8531448" y="2716752"/>
            <a:ext cx="2183728" cy="1512168"/>
          </a:xfrm>
          <a:prstGeom prst="rect">
            <a:avLst/>
          </a:prstGeom>
          <a:ln w="190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700" b="1" dirty="0" err="1">
                <a:solidFill>
                  <a:schemeClr val="tx1"/>
                </a:solidFill>
                <a:latin typeface="Arial" panose="020B0604020202020204" pitchFamily="34" charset="0"/>
                <a:cs typeface="Arial" panose="020B0604020202020204" pitchFamily="34" charset="0"/>
              </a:rPr>
              <a:t>Режалаштирилган</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фойда</a:t>
            </a:r>
            <a:endParaRPr lang="ru-RU" sz="1700" b="1" dirty="0">
              <a:solidFill>
                <a:schemeClr val="tx1"/>
              </a:solidFill>
              <a:latin typeface="Arial" panose="020B0604020202020204" pitchFamily="34" charset="0"/>
              <a:cs typeface="Arial" panose="020B0604020202020204" pitchFamily="34" charset="0"/>
            </a:endParaRPr>
          </a:p>
        </p:txBody>
      </p:sp>
      <p:sp>
        <p:nvSpPr>
          <p:cNvPr id="11" name="Прямоугольник 10"/>
          <p:cNvSpPr/>
          <p:nvPr/>
        </p:nvSpPr>
        <p:spPr>
          <a:xfrm>
            <a:off x="1823761" y="4588711"/>
            <a:ext cx="2590654" cy="871671"/>
          </a:xfrm>
          <a:prstGeom prst="rect">
            <a:avLst/>
          </a:prstGeom>
          <a:ln w="190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700" b="1" dirty="0" err="1">
                <a:solidFill>
                  <a:schemeClr val="tx1"/>
                </a:solidFill>
                <a:latin typeface="Arial" panose="020B0604020202020204" pitchFamily="34" charset="0"/>
                <a:cs typeface="Arial" panose="020B0604020202020204" pitchFamily="34" charset="0"/>
              </a:rPr>
              <a:t>Маъмурий</a:t>
            </a:r>
            <a:r>
              <a:rPr lang="ru-RU" sz="1700" b="1" dirty="0">
                <a:solidFill>
                  <a:schemeClr val="tx1"/>
                </a:solidFill>
                <a:latin typeface="Arial" panose="020B0604020202020204" pitchFamily="34" charset="0"/>
                <a:cs typeface="Arial" panose="020B0604020202020204" pitchFamily="34" charset="0"/>
              </a:rPr>
              <a:t> – </a:t>
            </a:r>
            <a:r>
              <a:rPr lang="ru-RU" sz="1700" b="1" dirty="0" err="1">
                <a:solidFill>
                  <a:schemeClr val="tx1"/>
                </a:solidFill>
                <a:latin typeface="Arial" panose="020B0604020202020204" pitchFamily="34" charset="0"/>
                <a:cs typeface="Arial" panose="020B0604020202020204" pitchFamily="34" charset="0"/>
              </a:rPr>
              <a:t>хўжалик</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харажатлари</a:t>
            </a:r>
            <a:endParaRPr lang="ru-RU" sz="1700" b="1" dirty="0">
              <a:solidFill>
                <a:schemeClr val="tx1"/>
              </a:solidFill>
              <a:latin typeface="Arial" panose="020B0604020202020204" pitchFamily="34" charset="0"/>
              <a:cs typeface="Arial" panose="020B0604020202020204" pitchFamily="34" charset="0"/>
            </a:endParaRPr>
          </a:p>
        </p:txBody>
      </p:sp>
      <p:sp>
        <p:nvSpPr>
          <p:cNvPr id="12" name="Прямоугольник 11"/>
          <p:cNvSpPr/>
          <p:nvPr/>
        </p:nvSpPr>
        <p:spPr>
          <a:xfrm>
            <a:off x="4593281" y="4588712"/>
            <a:ext cx="3669299" cy="871670"/>
          </a:xfrm>
          <a:prstGeom prst="rect">
            <a:avLst/>
          </a:prstGeom>
          <a:ln w="190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700" b="1" dirty="0" err="1">
                <a:solidFill>
                  <a:schemeClr val="tx1"/>
                </a:solidFill>
                <a:latin typeface="Arial" panose="020B0604020202020204" pitchFamily="34" charset="0"/>
                <a:cs typeface="Arial" panose="020B0604020202020204" pitchFamily="34" charset="0"/>
              </a:rPr>
              <a:t>Суғурта</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полисини</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расмийлаштириш</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учун</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иш</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ҳақи</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тўловлари</a:t>
            </a:r>
            <a:endParaRPr lang="ru-RU" sz="1700" b="1" dirty="0">
              <a:solidFill>
                <a:schemeClr val="tx1"/>
              </a:solidFill>
              <a:latin typeface="Arial" panose="020B0604020202020204" pitchFamily="34" charset="0"/>
              <a:cs typeface="Arial" panose="020B0604020202020204" pitchFamily="34" charset="0"/>
            </a:endParaRPr>
          </a:p>
        </p:txBody>
      </p:sp>
      <p:sp>
        <p:nvSpPr>
          <p:cNvPr id="13" name="Прямоугольник 12"/>
          <p:cNvSpPr/>
          <p:nvPr/>
        </p:nvSpPr>
        <p:spPr>
          <a:xfrm>
            <a:off x="4593281" y="5691460"/>
            <a:ext cx="1767827" cy="598782"/>
          </a:xfrm>
          <a:prstGeom prst="rect">
            <a:avLst/>
          </a:prstGeom>
          <a:ln w="190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700" b="1" dirty="0" err="1">
                <a:solidFill>
                  <a:schemeClr val="tx1"/>
                </a:solidFill>
                <a:latin typeface="Arial" panose="020B0604020202020204" pitchFamily="34" charset="0"/>
                <a:cs typeface="Arial" panose="020B0604020202020204" pitchFamily="34" charset="0"/>
              </a:rPr>
              <a:t>Менеджерлар</a:t>
            </a:r>
            <a:endParaRPr lang="ru-RU" sz="1700" b="1" dirty="0">
              <a:solidFill>
                <a:schemeClr val="tx1"/>
              </a:solidFill>
              <a:latin typeface="Arial" panose="020B0604020202020204" pitchFamily="34" charset="0"/>
              <a:cs typeface="Arial" panose="020B0604020202020204" pitchFamily="34" charset="0"/>
            </a:endParaRPr>
          </a:p>
        </p:txBody>
      </p:sp>
      <p:sp>
        <p:nvSpPr>
          <p:cNvPr id="14" name="Прямоугольник 13"/>
          <p:cNvSpPr/>
          <p:nvPr/>
        </p:nvSpPr>
        <p:spPr>
          <a:xfrm>
            <a:off x="6494756" y="5691460"/>
            <a:ext cx="1767827" cy="598782"/>
          </a:xfrm>
          <a:prstGeom prst="rect">
            <a:avLst/>
          </a:prstGeom>
          <a:ln w="190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700" b="1" dirty="0" err="1">
                <a:solidFill>
                  <a:schemeClr val="tx1"/>
                </a:solidFill>
                <a:latin typeface="Arial" panose="020B0604020202020204" pitchFamily="34" charset="0"/>
                <a:cs typeface="Arial" panose="020B0604020202020204" pitchFamily="34" charset="0"/>
              </a:rPr>
              <a:t>Суғурта</a:t>
            </a:r>
            <a:r>
              <a:rPr lang="ru-RU" sz="1700" b="1" dirty="0">
                <a:solidFill>
                  <a:schemeClr val="tx1"/>
                </a:solidFill>
                <a:latin typeface="Arial" panose="020B0604020202020204" pitchFamily="34" charset="0"/>
                <a:cs typeface="Arial" panose="020B0604020202020204" pitchFamily="34" charset="0"/>
              </a:rPr>
              <a:t> </a:t>
            </a:r>
            <a:r>
              <a:rPr lang="ru-RU" sz="1700" b="1" dirty="0" err="1">
                <a:solidFill>
                  <a:schemeClr val="tx1"/>
                </a:solidFill>
                <a:latin typeface="Arial" panose="020B0604020202020204" pitchFamily="34" charset="0"/>
                <a:cs typeface="Arial" panose="020B0604020202020204" pitchFamily="34" charset="0"/>
              </a:rPr>
              <a:t>агентлари</a:t>
            </a:r>
            <a:endParaRPr lang="ru-RU" sz="1700" b="1" dirty="0">
              <a:solidFill>
                <a:schemeClr val="tx1"/>
              </a:solidFill>
              <a:latin typeface="Arial" panose="020B0604020202020204" pitchFamily="34" charset="0"/>
              <a:cs typeface="Arial" panose="020B0604020202020204" pitchFamily="34" charset="0"/>
            </a:endParaRPr>
          </a:p>
        </p:txBody>
      </p:sp>
      <p:cxnSp>
        <p:nvCxnSpPr>
          <p:cNvPr id="15" name="Прямая соединительная линия 14"/>
          <p:cNvCxnSpPr/>
          <p:nvPr/>
        </p:nvCxnSpPr>
        <p:spPr>
          <a:xfrm>
            <a:off x="3575720" y="1636384"/>
            <a:ext cx="5112568"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a:stCxn id="5" idx="0"/>
          </p:cNvCxnSpPr>
          <p:nvPr/>
        </p:nvCxnSpPr>
        <p:spPr>
          <a:xfrm flipV="1">
            <a:off x="3575720" y="1636384"/>
            <a:ext cx="0" cy="144016"/>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4" idx="2"/>
          </p:cNvCxnSpPr>
          <p:nvPr/>
        </p:nvCxnSpPr>
        <p:spPr>
          <a:xfrm>
            <a:off x="6096000" y="1492368"/>
            <a:ext cx="0" cy="144016"/>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6" idx="0"/>
          </p:cNvCxnSpPr>
          <p:nvPr/>
        </p:nvCxnSpPr>
        <p:spPr>
          <a:xfrm flipV="1">
            <a:off x="8688288" y="1636384"/>
            <a:ext cx="0" cy="14439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cxnSpLocks/>
          </p:cNvCxnSpPr>
          <p:nvPr/>
        </p:nvCxnSpPr>
        <p:spPr>
          <a:xfrm>
            <a:off x="2778004" y="2572240"/>
            <a:ext cx="6425854" cy="248"/>
          </a:xfrm>
          <a:prstGeom prst="straightConnector1">
            <a:avLst/>
          </a:prstGeom>
          <a:ln w="19050">
            <a:solidFill>
              <a:schemeClr val="accent6">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6" idx="2"/>
          </p:cNvCxnSpPr>
          <p:nvPr/>
        </p:nvCxnSpPr>
        <p:spPr>
          <a:xfrm flipH="1">
            <a:off x="8688286" y="2356847"/>
            <a:ext cx="2" cy="21564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cxnSpLocks/>
          </p:cNvCxnSpPr>
          <p:nvPr/>
        </p:nvCxnSpPr>
        <p:spPr>
          <a:xfrm flipV="1">
            <a:off x="2786393" y="2572240"/>
            <a:ext cx="0" cy="14451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H="1" flipV="1">
            <a:off x="4962047" y="2572240"/>
            <a:ext cx="2" cy="144264"/>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H="1" flipV="1">
            <a:off x="6951000" y="2572240"/>
            <a:ext cx="2" cy="144264"/>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H="1" flipV="1">
            <a:off x="9203858" y="2580376"/>
            <a:ext cx="2" cy="144264"/>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a:cxnSpLocks/>
          </p:cNvCxnSpPr>
          <p:nvPr/>
        </p:nvCxnSpPr>
        <p:spPr>
          <a:xfrm flipV="1">
            <a:off x="2786393" y="4370664"/>
            <a:ext cx="3649927" cy="2024"/>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cxnSpLocks/>
          </p:cNvCxnSpPr>
          <p:nvPr/>
        </p:nvCxnSpPr>
        <p:spPr>
          <a:xfrm>
            <a:off x="2786393" y="4228920"/>
            <a:ext cx="0" cy="143768"/>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cxnSpLocks/>
            <a:stCxn id="11" idx="0"/>
          </p:cNvCxnSpPr>
          <p:nvPr/>
        </p:nvCxnSpPr>
        <p:spPr>
          <a:xfrm flipV="1">
            <a:off x="3119088" y="4372688"/>
            <a:ext cx="0" cy="21602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cxnSpLocks/>
            <a:stCxn id="12" idx="0"/>
          </p:cNvCxnSpPr>
          <p:nvPr/>
        </p:nvCxnSpPr>
        <p:spPr>
          <a:xfrm flipV="1">
            <a:off x="6427931" y="4370664"/>
            <a:ext cx="0" cy="218048"/>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5477194" y="5524816"/>
            <a:ext cx="1901475"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cxnSpLocks/>
            <a:stCxn id="12" idx="2"/>
          </p:cNvCxnSpPr>
          <p:nvPr/>
        </p:nvCxnSpPr>
        <p:spPr>
          <a:xfrm>
            <a:off x="6427931" y="5460382"/>
            <a:ext cx="0" cy="64434"/>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stCxn id="13" idx="0"/>
          </p:cNvCxnSpPr>
          <p:nvPr/>
        </p:nvCxnSpPr>
        <p:spPr>
          <a:xfrm flipH="1" flipV="1">
            <a:off x="5477194" y="5524816"/>
            <a:ext cx="1" cy="166644"/>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a:stCxn id="14" idx="0"/>
          </p:cNvCxnSpPr>
          <p:nvPr/>
        </p:nvCxnSpPr>
        <p:spPr>
          <a:xfrm flipH="1" flipV="1">
            <a:off x="7378669" y="5524816"/>
            <a:ext cx="1" cy="166644"/>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4" name="Freeform 10"/>
          <p:cNvSpPr/>
          <p:nvPr/>
        </p:nvSpPr>
        <p:spPr>
          <a:xfrm>
            <a:off x="4485986" y="294821"/>
            <a:ext cx="3292036" cy="421705"/>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75000"/>
            </a:srgbClr>
          </a:solidFill>
        </p:spPr>
        <p:txBody>
          <a:bodyPr/>
          <a:lstStyle/>
          <a:p>
            <a:pPr algn="ctr"/>
            <a:r>
              <a:rPr lang="ru-RU" sz="2000" b="1" dirty="0">
                <a:solidFill>
                  <a:schemeClr val="bg1"/>
                </a:solidFill>
                <a:latin typeface="Arial" panose="020B0604020202020204" pitchFamily="34" charset="0"/>
                <a:cs typeface="Arial" panose="020B0604020202020204" pitchFamily="34" charset="0"/>
              </a:rPr>
              <a:t>ТАРИФ СИЁСАТИ</a:t>
            </a:r>
          </a:p>
        </p:txBody>
      </p:sp>
      <p:grpSp>
        <p:nvGrpSpPr>
          <p:cNvPr id="35" name="Группа 34"/>
          <p:cNvGrpSpPr/>
          <p:nvPr/>
        </p:nvGrpSpPr>
        <p:grpSpPr>
          <a:xfrm>
            <a:off x="0" y="0"/>
            <a:ext cx="12192000" cy="6858000"/>
            <a:chOff x="0" y="0"/>
            <a:chExt cx="12192000" cy="6858000"/>
          </a:xfrm>
        </p:grpSpPr>
        <p:grpSp>
          <p:nvGrpSpPr>
            <p:cNvPr id="36" name="Group 9"/>
            <p:cNvGrpSpPr/>
            <p:nvPr/>
          </p:nvGrpSpPr>
          <p:grpSpPr>
            <a:xfrm rot="5400000">
              <a:off x="8701000" y="3367000"/>
              <a:ext cx="124000" cy="6858000"/>
              <a:chOff x="0" y="0"/>
              <a:chExt cx="248000" cy="13716000"/>
            </a:xfrm>
          </p:grpSpPr>
          <p:sp>
            <p:nvSpPr>
              <p:cNvPr id="44"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37" name="Group 11"/>
            <p:cNvGrpSpPr/>
            <p:nvPr/>
          </p:nvGrpSpPr>
          <p:grpSpPr>
            <a:xfrm rot="5400000">
              <a:off x="5954300" y="5600400"/>
              <a:ext cx="124000" cy="2302800"/>
              <a:chOff x="0" y="0"/>
              <a:chExt cx="248000" cy="4605600"/>
            </a:xfrm>
          </p:grpSpPr>
          <p:sp>
            <p:nvSpPr>
              <p:cNvPr id="43"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38" name="Group 13"/>
            <p:cNvGrpSpPr/>
            <p:nvPr/>
          </p:nvGrpSpPr>
          <p:grpSpPr>
            <a:xfrm>
              <a:off x="0" y="0"/>
              <a:ext cx="4670400" cy="203600"/>
              <a:chOff x="0" y="0"/>
              <a:chExt cx="9340800" cy="407200"/>
            </a:xfrm>
          </p:grpSpPr>
          <p:sp>
            <p:nvSpPr>
              <p:cNvPr id="42"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39" name="Group 15"/>
            <p:cNvGrpSpPr/>
            <p:nvPr/>
          </p:nvGrpSpPr>
          <p:grpSpPr>
            <a:xfrm>
              <a:off x="0" y="101800"/>
              <a:ext cx="2343200" cy="203600"/>
              <a:chOff x="0" y="0"/>
              <a:chExt cx="4686400" cy="407200"/>
            </a:xfrm>
          </p:grpSpPr>
          <p:sp>
            <p:nvSpPr>
              <p:cNvPr id="41"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40" name="Рисунок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
        <p:nvSpPr>
          <p:cNvPr id="45" name="TextBox 44">
            <a:extLst>
              <a:ext uri="{FF2B5EF4-FFF2-40B4-BE49-F238E27FC236}">
                <a16:creationId xmlns:a16="http://schemas.microsoft.com/office/drawing/2014/main" id="{1021A643-B9DC-42C1-A74E-F199894B4A66}"/>
              </a:ext>
            </a:extLst>
          </p:cNvPr>
          <p:cNvSpPr txBox="1"/>
          <p:nvPr/>
        </p:nvSpPr>
        <p:spPr>
          <a:xfrm>
            <a:off x="11714687" y="6421385"/>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38</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скругленные углы 8"/>
          <p:cNvSpPr/>
          <p:nvPr/>
        </p:nvSpPr>
        <p:spPr>
          <a:xfrm>
            <a:off x="1129647" y="1658308"/>
            <a:ext cx="4166648" cy="902072"/>
          </a:xfrm>
          <a:prstGeom prst="roundRect">
            <a:avLst>
              <a:gd name="adj" fmla="val 9265"/>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lnSpc>
                <a:spcPct val="80000"/>
              </a:lnSpc>
              <a:spcAft>
                <a:spcPts val="0"/>
              </a:spcAft>
            </a:pPr>
            <a:r>
              <a:rPr lang="ru-RU" sz="2800" b="1" dirty="0" err="1">
                <a:solidFill>
                  <a:schemeClr val="tx1"/>
                </a:solidFill>
                <a:latin typeface="Arial" panose="020B0604020202020204" pitchFamily="34" charset="0"/>
                <a:cs typeface="Arial" panose="020B0604020202020204" pitchFamily="34" charset="0"/>
              </a:rPr>
              <a:t>Элементлар</a:t>
            </a:r>
            <a:endParaRPr lang="ru-RU" sz="1600" b="1" dirty="0">
              <a:solidFill>
                <a:schemeClr val="tx1"/>
              </a:solidFill>
              <a:latin typeface="Arial" panose="020B0604020202020204" pitchFamily="34" charset="0"/>
              <a:cs typeface="Arial" panose="020B0604020202020204" pitchFamily="34" charset="0"/>
            </a:endParaRPr>
          </a:p>
        </p:txBody>
      </p:sp>
      <p:sp>
        <p:nvSpPr>
          <p:cNvPr id="10" name="Прямоугольник: скругленные углы 9"/>
          <p:cNvSpPr/>
          <p:nvPr/>
        </p:nvSpPr>
        <p:spPr>
          <a:xfrm>
            <a:off x="5334000" y="1658308"/>
            <a:ext cx="6117995" cy="902072"/>
          </a:xfrm>
          <a:prstGeom prst="roundRect">
            <a:avLst>
              <a:gd name="adj" fmla="val 9265"/>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lnSpc>
                <a:spcPct val="80000"/>
              </a:lnSpc>
              <a:spcAft>
                <a:spcPts val="0"/>
              </a:spcAft>
            </a:pPr>
            <a:r>
              <a:rPr lang="ru-RU" sz="2800" b="1" dirty="0" err="1">
                <a:solidFill>
                  <a:schemeClr val="tx1"/>
                </a:solidFill>
                <a:latin typeface="Arial" panose="020B0604020202020204" pitchFamily="34" charset="0"/>
                <a:cs typeface="Arial" panose="020B0604020202020204" pitchFamily="34" charset="0"/>
              </a:rPr>
              <a:t>Мақсади</a:t>
            </a:r>
            <a:endParaRPr lang="ru-RU" sz="1600" b="1" dirty="0">
              <a:solidFill>
                <a:schemeClr val="tx1"/>
              </a:solidFill>
              <a:latin typeface="Arial" panose="020B0604020202020204" pitchFamily="34" charset="0"/>
              <a:cs typeface="Arial" panose="020B0604020202020204" pitchFamily="34" charset="0"/>
            </a:endParaRPr>
          </a:p>
        </p:txBody>
      </p:sp>
      <p:sp>
        <p:nvSpPr>
          <p:cNvPr id="11" name="Прямоугольник: скругленные углы 10"/>
          <p:cNvSpPr/>
          <p:nvPr/>
        </p:nvSpPr>
        <p:spPr>
          <a:xfrm>
            <a:off x="1129647" y="2606151"/>
            <a:ext cx="4166648" cy="902072"/>
          </a:xfrm>
          <a:prstGeom prst="roundRect">
            <a:avLst>
              <a:gd name="adj" fmla="val 9265"/>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lnSpc>
                <a:spcPct val="80000"/>
              </a:lnSpc>
              <a:spcAft>
                <a:spcPts val="0"/>
              </a:spcAft>
            </a:pPr>
            <a:r>
              <a:rPr lang="ru-RU" dirty="0" err="1">
                <a:solidFill>
                  <a:schemeClr val="tx1"/>
                </a:solidFill>
                <a:latin typeface="Arial" panose="020B0604020202020204" pitchFamily="34" charset="0"/>
                <a:cs typeface="Arial" panose="020B0604020202020204" pitchFamily="34" charset="0"/>
              </a:rPr>
              <a:t>Қалтислик</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бўйича</a:t>
            </a:r>
            <a:r>
              <a:rPr lang="ru-RU" dirty="0">
                <a:solidFill>
                  <a:schemeClr val="tx1"/>
                </a:solidFill>
                <a:latin typeface="Arial" panose="020B0604020202020204" pitchFamily="34" charset="0"/>
                <a:cs typeface="Arial" panose="020B0604020202020204" pitchFamily="34" charset="0"/>
              </a:rPr>
              <a:t> соф нетто-</a:t>
            </a:r>
            <a:r>
              <a:rPr lang="ru-RU" dirty="0" err="1">
                <a:solidFill>
                  <a:schemeClr val="tx1"/>
                </a:solidFill>
                <a:latin typeface="Arial" panose="020B0604020202020204" pitchFamily="34" charset="0"/>
                <a:cs typeface="Arial" panose="020B0604020202020204" pitchFamily="34" charset="0"/>
              </a:rPr>
              <a:t>мукофот</a:t>
            </a:r>
            <a:r>
              <a:rPr lang="ru-RU" dirty="0">
                <a:solidFill>
                  <a:schemeClr val="tx1"/>
                </a:solidFill>
                <a:latin typeface="Arial" panose="020B0604020202020204" pitchFamily="34" charset="0"/>
                <a:cs typeface="Arial" panose="020B0604020202020204" pitchFamily="34" charset="0"/>
              </a:rPr>
              <a:t> + </a:t>
            </a:r>
            <a:r>
              <a:rPr lang="ru-RU" dirty="0" err="1">
                <a:solidFill>
                  <a:schemeClr val="tx1"/>
                </a:solidFill>
                <a:latin typeface="Arial" panose="020B0604020202020204" pitchFamily="34" charset="0"/>
                <a:cs typeface="Arial" panose="020B0604020202020204" pitchFamily="34" charset="0"/>
              </a:rPr>
              <a:t>суғурталаш</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юкламаси</a:t>
            </a:r>
            <a:endParaRPr lang="ru-RU" dirty="0">
              <a:solidFill>
                <a:schemeClr val="tx1"/>
              </a:solidFill>
              <a:latin typeface="Arial" panose="020B0604020202020204" pitchFamily="34" charset="0"/>
              <a:cs typeface="Arial" panose="020B0604020202020204" pitchFamily="34" charset="0"/>
            </a:endParaRPr>
          </a:p>
          <a:p>
            <a:pPr indent="180340" algn="ctr">
              <a:lnSpc>
                <a:spcPct val="80000"/>
              </a:lnSpc>
              <a:spcAft>
                <a:spcPts val="0"/>
              </a:spcAft>
            </a:pP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Қалтислик</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бўйича</a:t>
            </a:r>
            <a:r>
              <a:rPr lang="ru-RU" dirty="0">
                <a:solidFill>
                  <a:schemeClr val="tx1"/>
                </a:solidFill>
                <a:latin typeface="Arial" panose="020B0604020202020204" pitchFamily="34" charset="0"/>
                <a:cs typeface="Arial" panose="020B0604020202020204" pitchFamily="34" charset="0"/>
              </a:rPr>
              <a:t> нетто-</a:t>
            </a:r>
            <a:r>
              <a:rPr lang="ru-RU" dirty="0" err="1">
                <a:solidFill>
                  <a:schemeClr val="tx1"/>
                </a:solidFill>
                <a:latin typeface="Arial" panose="020B0604020202020204" pitchFamily="34" charset="0"/>
                <a:cs typeface="Arial" panose="020B0604020202020204" pitchFamily="34" charset="0"/>
              </a:rPr>
              <a:t>мукофот</a:t>
            </a:r>
            <a:endParaRPr lang="ru-RU" dirty="0">
              <a:solidFill>
                <a:schemeClr val="tx1"/>
              </a:solidFill>
              <a:latin typeface="Arial" panose="020B0604020202020204" pitchFamily="34" charset="0"/>
              <a:cs typeface="Arial" panose="020B0604020202020204" pitchFamily="34" charset="0"/>
            </a:endParaRPr>
          </a:p>
        </p:txBody>
      </p:sp>
      <p:sp>
        <p:nvSpPr>
          <p:cNvPr id="12" name="Прямоугольник: скругленные углы 11"/>
          <p:cNvSpPr/>
          <p:nvPr/>
        </p:nvSpPr>
        <p:spPr>
          <a:xfrm>
            <a:off x="5334000" y="2606151"/>
            <a:ext cx="6117996" cy="902072"/>
          </a:xfrm>
          <a:prstGeom prst="roundRect">
            <a:avLst>
              <a:gd name="adj" fmla="val 9265"/>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lnSpc>
                <a:spcPct val="80000"/>
              </a:lnSpc>
              <a:spcAft>
                <a:spcPts val="0"/>
              </a:spcAft>
            </a:pPr>
            <a:r>
              <a:rPr lang="ru-RU" dirty="0" err="1">
                <a:solidFill>
                  <a:schemeClr val="tx1"/>
                </a:solidFill>
                <a:latin typeface="Arial" panose="020B0604020202020204" pitchFamily="34" charset="0"/>
                <a:cs typeface="Arial" panose="020B0604020202020204" pitchFamily="34" charset="0"/>
              </a:rPr>
              <a:t>Суғурта</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ҳодисалари</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юзага</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келганда</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тўловларни</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молиялаштириш</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ва</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суғурта</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захираларини</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шакллантириш</a:t>
            </a:r>
            <a:endParaRPr lang="ru-RU" dirty="0">
              <a:solidFill>
                <a:schemeClr val="tx1"/>
              </a:solidFill>
              <a:latin typeface="Arial" panose="020B0604020202020204" pitchFamily="34" charset="0"/>
              <a:cs typeface="Arial" panose="020B0604020202020204" pitchFamily="34" charset="0"/>
            </a:endParaRPr>
          </a:p>
        </p:txBody>
      </p:sp>
      <p:sp>
        <p:nvSpPr>
          <p:cNvPr id="13" name="Прямоугольник: скругленные углы 12"/>
          <p:cNvSpPr/>
          <p:nvPr/>
        </p:nvSpPr>
        <p:spPr>
          <a:xfrm>
            <a:off x="1129647" y="3552423"/>
            <a:ext cx="4166648" cy="902072"/>
          </a:xfrm>
          <a:prstGeom prst="roundRect">
            <a:avLst>
              <a:gd name="adj" fmla="val 9265"/>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 indent="-6350" algn="ctr" defTabSz="914400" eaLnBrk="0" fontAlgn="base" hangingPunct="0">
              <a:spcBef>
                <a:spcPct val="0"/>
              </a:spcBef>
              <a:spcAft>
                <a:spcPct val="0"/>
              </a:spcAft>
            </a:pP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Суғурта</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компанияси</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харажатларини</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қоплаш</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юкламаси</a:t>
            </a:r>
            <a:endParaRPr lang="ru-RU" dirty="0">
              <a:solidFill>
                <a:schemeClr val="tx1"/>
              </a:solidFill>
              <a:latin typeface="Arial" panose="020B0604020202020204" pitchFamily="34" charset="0"/>
              <a:cs typeface="Arial" panose="020B0604020202020204" pitchFamily="34" charset="0"/>
            </a:endParaRPr>
          </a:p>
        </p:txBody>
      </p:sp>
      <p:sp>
        <p:nvSpPr>
          <p:cNvPr id="14" name="Прямоугольник: скругленные углы 13"/>
          <p:cNvSpPr/>
          <p:nvPr/>
        </p:nvSpPr>
        <p:spPr>
          <a:xfrm>
            <a:off x="5333998" y="3552423"/>
            <a:ext cx="6117997" cy="902072"/>
          </a:xfrm>
          <a:prstGeom prst="roundRect">
            <a:avLst>
              <a:gd name="adj" fmla="val 9265"/>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lnSpc>
                <a:spcPct val="80000"/>
              </a:lnSpc>
              <a:spcAft>
                <a:spcPts val="0"/>
              </a:spcAft>
            </a:pPr>
            <a:r>
              <a:rPr lang="ru-RU" dirty="0" err="1">
                <a:solidFill>
                  <a:schemeClr val="tx1"/>
                </a:solidFill>
                <a:latin typeface="Arial" panose="020B0604020202020204" pitchFamily="34" charset="0"/>
                <a:cs typeface="Arial" panose="020B0604020202020204" pitchFamily="34" charset="0"/>
              </a:rPr>
              <a:t>Харажатларни</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тўлаш</a:t>
            </a:r>
            <a:r>
              <a:rPr lang="ru-RU" dirty="0">
                <a:solidFill>
                  <a:schemeClr val="tx1"/>
                </a:solidFill>
                <a:latin typeface="Arial" panose="020B0604020202020204" pitchFamily="34" charset="0"/>
                <a:cs typeface="Arial" panose="020B0604020202020204" pitchFamily="34" charset="0"/>
              </a:rPr>
              <a:t>, шу </a:t>
            </a:r>
            <a:r>
              <a:rPr lang="ru-RU" dirty="0" err="1">
                <a:solidFill>
                  <a:schemeClr val="tx1"/>
                </a:solidFill>
                <a:latin typeface="Arial" panose="020B0604020202020204" pitchFamily="34" charset="0"/>
                <a:cs typeface="Arial" panose="020B0604020202020204" pitchFamily="34" charset="0"/>
              </a:rPr>
              <a:t>жумладан</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ходимларнинг</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иш</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ҳақи</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офисни</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сақлаш</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харажатлари</a:t>
            </a:r>
            <a:r>
              <a:rPr lang="ru-RU" dirty="0">
                <a:solidFill>
                  <a:schemeClr val="tx1"/>
                </a:solidFill>
                <a:latin typeface="Arial" panose="020B0604020202020204" pitchFamily="34" charset="0"/>
                <a:cs typeface="Arial" panose="020B0604020202020204" pitchFamily="34" charset="0"/>
              </a:rPr>
              <a:t>, реклама, </a:t>
            </a:r>
            <a:r>
              <a:rPr lang="ru-RU" dirty="0" err="1">
                <a:solidFill>
                  <a:schemeClr val="tx1"/>
                </a:solidFill>
                <a:latin typeface="Arial" panose="020B0604020202020204" pitchFamily="34" charset="0"/>
                <a:cs typeface="Arial" panose="020B0604020202020204" pitchFamily="34" charset="0"/>
              </a:rPr>
              <a:t>комиссион</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тўловлар</a:t>
            </a:r>
            <a:endParaRPr lang="ru-RU" dirty="0">
              <a:solidFill>
                <a:schemeClr val="tx1"/>
              </a:solidFill>
              <a:latin typeface="Arial" panose="020B0604020202020204" pitchFamily="34" charset="0"/>
              <a:cs typeface="Arial" panose="020B0604020202020204" pitchFamily="34" charset="0"/>
            </a:endParaRPr>
          </a:p>
        </p:txBody>
      </p:sp>
      <p:sp>
        <p:nvSpPr>
          <p:cNvPr id="15" name="Прямоугольник: скругленные углы 14"/>
          <p:cNvSpPr/>
          <p:nvPr/>
        </p:nvSpPr>
        <p:spPr>
          <a:xfrm>
            <a:off x="1129647" y="4505406"/>
            <a:ext cx="4166648" cy="902072"/>
          </a:xfrm>
          <a:prstGeom prst="roundRect">
            <a:avLst>
              <a:gd name="adj" fmla="val 9265"/>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 indent="-6350" algn="ctr" defTabSz="914400" eaLnBrk="0" fontAlgn="base" hangingPunct="0">
              <a:spcBef>
                <a:spcPct val="0"/>
              </a:spcBef>
              <a:spcAft>
                <a:spcPct val="0"/>
              </a:spcAft>
            </a:pP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Фойда</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юкламаси</a:t>
            </a:r>
            <a:endParaRPr lang="ru-RU" dirty="0">
              <a:solidFill>
                <a:schemeClr val="tx1"/>
              </a:solidFill>
              <a:latin typeface="Arial" panose="020B0604020202020204" pitchFamily="34" charset="0"/>
              <a:cs typeface="Arial" panose="020B0604020202020204" pitchFamily="34" charset="0"/>
            </a:endParaRPr>
          </a:p>
        </p:txBody>
      </p:sp>
      <p:sp>
        <p:nvSpPr>
          <p:cNvPr id="16" name="Прямоугольник: скругленные углы 15"/>
          <p:cNvSpPr/>
          <p:nvPr/>
        </p:nvSpPr>
        <p:spPr>
          <a:xfrm>
            <a:off x="5333998" y="4499913"/>
            <a:ext cx="6117998" cy="902072"/>
          </a:xfrm>
          <a:prstGeom prst="roundRect">
            <a:avLst>
              <a:gd name="adj" fmla="val 9265"/>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lnSpc>
                <a:spcPct val="80000"/>
              </a:lnSpc>
              <a:spcAft>
                <a:spcPts val="0"/>
              </a:spcAft>
            </a:pPr>
            <a:r>
              <a:rPr lang="ru-RU" dirty="0" err="1">
                <a:solidFill>
                  <a:schemeClr val="tx1"/>
                </a:solidFill>
                <a:latin typeface="Arial" panose="020B0604020202020204" pitchFamily="34" charset="0"/>
                <a:cs typeface="Arial" panose="020B0604020202020204" pitchFamily="34" charset="0"/>
              </a:rPr>
              <a:t>Фойдани</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шакллантириш</a:t>
            </a:r>
            <a:endParaRPr lang="ru-RU" dirty="0">
              <a:solidFill>
                <a:schemeClr val="tx1"/>
              </a:solidFill>
              <a:latin typeface="Arial" panose="020B0604020202020204" pitchFamily="34" charset="0"/>
              <a:cs typeface="Arial" panose="020B0604020202020204" pitchFamily="34" charset="0"/>
            </a:endParaRPr>
          </a:p>
        </p:txBody>
      </p:sp>
      <p:sp>
        <p:nvSpPr>
          <p:cNvPr id="17" name="Прямоугольник: скругленные углы 16"/>
          <p:cNvSpPr/>
          <p:nvPr/>
        </p:nvSpPr>
        <p:spPr>
          <a:xfrm>
            <a:off x="1129646" y="5455927"/>
            <a:ext cx="4166648" cy="902072"/>
          </a:xfrm>
          <a:prstGeom prst="roundRect">
            <a:avLst>
              <a:gd name="adj" fmla="val 9265"/>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lnSpc>
                <a:spcPct val="80000"/>
              </a:lnSpc>
              <a:spcAft>
                <a:spcPts val="0"/>
              </a:spcAft>
            </a:pPr>
            <a:r>
              <a:rPr lang="ru-RU" dirty="0">
                <a:solidFill>
                  <a:schemeClr val="tx1"/>
                </a:solidFill>
                <a:latin typeface="Arial" panose="020B0604020202020204" pitchFamily="34" charset="0"/>
                <a:cs typeface="Arial" panose="020B0604020202020204" pitchFamily="34" charset="0"/>
              </a:rPr>
              <a:t>= Брутто-</a:t>
            </a:r>
            <a:r>
              <a:rPr lang="ru-RU" dirty="0" err="1">
                <a:solidFill>
                  <a:schemeClr val="tx1"/>
                </a:solidFill>
                <a:latin typeface="Arial" panose="020B0604020202020204" pitchFamily="34" charset="0"/>
                <a:cs typeface="Arial" panose="020B0604020202020204" pitchFamily="34" charset="0"/>
              </a:rPr>
              <a:t>мукофот</a:t>
            </a:r>
            <a:endParaRPr lang="ru-RU" dirty="0">
              <a:solidFill>
                <a:schemeClr val="tx1"/>
              </a:solidFill>
              <a:latin typeface="Arial" panose="020B0604020202020204" pitchFamily="34" charset="0"/>
              <a:cs typeface="Arial" panose="020B0604020202020204" pitchFamily="34" charset="0"/>
            </a:endParaRPr>
          </a:p>
          <a:p>
            <a:pPr indent="180340" algn="ctr">
              <a:lnSpc>
                <a:spcPct val="80000"/>
              </a:lnSpc>
              <a:spcAft>
                <a:spcPts val="0"/>
              </a:spcAft>
            </a:pPr>
            <a:r>
              <a:rPr lang="ru-RU" dirty="0">
                <a:solidFill>
                  <a:schemeClr val="tx1"/>
                </a:solidFill>
                <a:latin typeface="Arial" panose="020B0604020202020204" pitchFamily="34" charset="0"/>
                <a:cs typeface="Arial" panose="020B0604020202020204" pitchFamily="34" charset="0"/>
              </a:rPr>
              <a:t>(</a:t>
            </a:r>
            <a:r>
              <a:rPr lang="ru-RU" dirty="0" err="1">
                <a:solidFill>
                  <a:schemeClr val="tx1"/>
                </a:solidFill>
                <a:latin typeface="Arial" panose="020B0604020202020204" pitchFamily="34" charset="0"/>
                <a:cs typeface="Arial" panose="020B0604020202020204" pitchFamily="34" charset="0"/>
              </a:rPr>
              <a:t>суғурта</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тарифи</a:t>
            </a:r>
            <a:r>
              <a:rPr lang="ru-RU" dirty="0">
                <a:solidFill>
                  <a:schemeClr val="tx1"/>
                </a:solidFill>
                <a:latin typeface="Arial" panose="020B0604020202020204" pitchFamily="34" charset="0"/>
                <a:cs typeface="Arial" panose="020B0604020202020204" pitchFamily="34" charset="0"/>
              </a:rPr>
              <a:t>)</a:t>
            </a:r>
          </a:p>
        </p:txBody>
      </p:sp>
      <p:sp>
        <p:nvSpPr>
          <p:cNvPr id="18" name="Freeform 10"/>
          <p:cNvSpPr/>
          <p:nvPr/>
        </p:nvSpPr>
        <p:spPr>
          <a:xfrm>
            <a:off x="2729230" y="915670"/>
            <a:ext cx="6878955" cy="42164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75000"/>
            </a:srgbClr>
          </a:solidFill>
        </p:spPr>
        <p:txBody>
          <a:bodyPr/>
          <a:lstStyle/>
          <a:p>
            <a:pPr algn="ctr"/>
            <a:r>
              <a:rPr lang="ru-RU" sz="2000" b="1" dirty="0">
                <a:solidFill>
                  <a:schemeClr val="bg1"/>
                </a:solidFill>
                <a:latin typeface="Arial" panose="020B0604020202020204" pitchFamily="34" charset="0"/>
                <a:cs typeface="Arial" panose="020B0604020202020204" pitchFamily="34" charset="0"/>
              </a:rPr>
              <a:t>СУҒУРТА БРУТТО – МУКОФОТИ ТАРКИБИ</a:t>
            </a:r>
          </a:p>
        </p:txBody>
      </p:sp>
      <p:grpSp>
        <p:nvGrpSpPr>
          <p:cNvPr id="19" name="Группа 18"/>
          <p:cNvGrpSpPr/>
          <p:nvPr/>
        </p:nvGrpSpPr>
        <p:grpSpPr>
          <a:xfrm>
            <a:off x="0" y="0"/>
            <a:ext cx="12192000" cy="6858000"/>
            <a:chOff x="0" y="0"/>
            <a:chExt cx="12192000" cy="6858000"/>
          </a:xfrm>
        </p:grpSpPr>
        <p:grpSp>
          <p:nvGrpSpPr>
            <p:cNvPr id="20" name="Group 9"/>
            <p:cNvGrpSpPr/>
            <p:nvPr/>
          </p:nvGrpSpPr>
          <p:grpSpPr>
            <a:xfrm rot="5400000">
              <a:off x="8701000" y="3367000"/>
              <a:ext cx="124000" cy="6858000"/>
              <a:chOff x="0" y="0"/>
              <a:chExt cx="248000" cy="13716000"/>
            </a:xfrm>
          </p:grpSpPr>
          <p:sp>
            <p:nvSpPr>
              <p:cNvPr id="28"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21" name="Group 11"/>
            <p:cNvGrpSpPr/>
            <p:nvPr/>
          </p:nvGrpSpPr>
          <p:grpSpPr>
            <a:xfrm rot="5400000">
              <a:off x="5954300" y="5600400"/>
              <a:ext cx="124000" cy="2302800"/>
              <a:chOff x="0" y="0"/>
              <a:chExt cx="248000" cy="4605600"/>
            </a:xfrm>
          </p:grpSpPr>
          <p:sp>
            <p:nvSpPr>
              <p:cNvPr id="27"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22" name="Group 13"/>
            <p:cNvGrpSpPr/>
            <p:nvPr/>
          </p:nvGrpSpPr>
          <p:grpSpPr>
            <a:xfrm>
              <a:off x="0" y="0"/>
              <a:ext cx="4670400" cy="203600"/>
              <a:chOff x="0" y="0"/>
              <a:chExt cx="9340800" cy="407200"/>
            </a:xfrm>
          </p:grpSpPr>
          <p:sp>
            <p:nvSpPr>
              <p:cNvPr id="26"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23" name="Group 15"/>
            <p:cNvGrpSpPr/>
            <p:nvPr/>
          </p:nvGrpSpPr>
          <p:grpSpPr>
            <a:xfrm>
              <a:off x="0" y="101800"/>
              <a:ext cx="2343200" cy="203600"/>
              <a:chOff x="0" y="0"/>
              <a:chExt cx="4686400" cy="407200"/>
            </a:xfrm>
          </p:grpSpPr>
          <p:sp>
            <p:nvSpPr>
              <p:cNvPr id="25"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24" name="Рисунок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
        <p:nvSpPr>
          <p:cNvPr id="29" name="TextBox 28">
            <a:extLst>
              <a:ext uri="{FF2B5EF4-FFF2-40B4-BE49-F238E27FC236}">
                <a16:creationId xmlns:a16="http://schemas.microsoft.com/office/drawing/2014/main" id="{E26BA196-0A38-4777-A671-E9662FD5930F}"/>
              </a:ext>
            </a:extLst>
          </p:cNvPr>
          <p:cNvSpPr txBox="1"/>
          <p:nvPr/>
        </p:nvSpPr>
        <p:spPr>
          <a:xfrm>
            <a:off x="11702118" y="6426676"/>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39</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59952" y="6471002"/>
            <a:ext cx="432048"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en-US" dirty="0"/>
              <a:t>4</a:t>
            </a:r>
            <a:endParaRPr lang="ru-RU" dirty="0"/>
          </a:p>
        </p:txBody>
      </p:sp>
      <p:grpSp>
        <p:nvGrpSpPr>
          <p:cNvPr id="7" name="Group 9"/>
          <p:cNvGrpSpPr/>
          <p:nvPr/>
        </p:nvGrpSpPr>
        <p:grpSpPr>
          <a:xfrm rot="5400000">
            <a:off x="8701000" y="3367000"/>
            <a:ext cx="124000" cy="6858000"/>
            <a:chOff x="0" y="0"/>
            <a:chExt cx="248000" cy="13716000"/>
          </a:xfrm>
        </p:grpSpPr>
        <p:sp>
          <p:nvSpPr>
            <p:cNvPr id="8"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9" name="Group 11"/>
          <p:cNvGrpSpPr/>
          <p:nvPr/>
        </p:nvGrpSpPr>
        <p:grpSpPr>
          <a:xfrm rot="5400000">
            <a:off x="5954300" y="5600400"/>
            <a:ext cx="124000" cy="2302800"/>
            <a:chOff x="0" y="0"/>
            <a:chExt cx="248000" cy="4605600"/>
          </a:xfrm>
        </p:grpSpPr>
        <p:sp>
          <p:nvSpPr>
            <p:cNvPr id="10"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2" name="Group 13"/>
          <p:cNvGrpSpPr/>
          <p:nvPr/>
        </p:nvGrpSpPr>
        <p:grpSpPr>
          <a:xfrm>
            <a:off x="0" y="0"/>
            <a:ext cx="4670400" cy="203600"/>
            <a:chOff x="0" y="0"/>
            <a:chExt cx="9340800" cy="407200"/>
          </a:xfrm>
        </p:grpSpPr>
        <p:sp>
          <p:nvSpPr>
            <p:cNvPr id="13"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4" name="Group 15"/>
          <p:cNvGrpSpPr/>
          <p:nvPr/>
        </p:nvGrpSpPr>
        <p:grpSpPr>
          <a:xfrm>
            <a:off x="0" y="101800"/>
            <a:ext cx="2343200" cy="203600"/>
            <a:chOff x="0" y="0"/>
            <a:chExt cx="4686400" cy="407200"/>
          </a:xfrm>
        </p:grpSpPr>
        <p:sp>
          <p:nvSpPr>
            <p:cNvPr id="15"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8" name="Рисунок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sp>
        <p:nvSpPr>
          <p:cNvPr id="27" name="TextBox 26"/>
          <p:cNvSpPr txBox="1"/>
          <p:nvPr/>
        </p:nvSpPr>
        <p:spPr>
          <a:xfrm>
            <a:off x="4520242" y="214724"/>
            <a:ext cx="4375914" cy="400110"/>
          </a:xfrm>
          <a:prstGeom prst="rect">
            <a:avLst/>
          </a:prstGeom>
          <a:noFill/>
        </p:spPr>
        <p:txBody>
          <a:bodyPr wrap="square">
            <a:spAutoFit/>
          </a:bodyPr>
          <a:lstStyle/>
          <a:p>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Тавсия</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этилган</a:t>
            </a:r>
            <a:r>
              <a:rPr lang="ru-RU" sz="2000" b="1" dirty="0">
                <a:solidFill>
                  <a:srgbClr val="C00000"/>
                </a:solidFill>
                <a:latin typeface="Arial" panose="020B0604020202020204" pitchFamily="34" charset="0"/>
                <a:cs typeface="Arial" panose="020B0604020202020204" pitchFamily="34" charset="0"/>
              </a:rPr>
              <a:t> </a:t>
            </a:r>
            <a:r>
              <a:rPr lang="ru-RU" sz="2000" b="1" dirty="0" err="1">
                <a:solidFill>
                  <a:srgbClr val="C00000"/>
                </a:solidFill>
                <a:latin typeface="Arial" panose="020B0604020202020204" pitchFamily="34" charset="0"/>
                <a:cs typeface="Arial" panose="020B0604020202020204" pitchFamily="34" charset="0"/>
              </a:rPr>
              <a:t>адабиётлар</a:t>
            </a:r>
            <a:endParaRPr lang="ru-RU" sz="2000" b="1" dirty="0">
              <a:solidFill>
                <a:srgbClr val="C00000"/>
              </a:solidFill>
              <a:latin typeface="Arial" panose="020B0604020202020204" pitchFamily="34" charset="0"/>
              <a:cs typeface="Arial" panose="020B0604020202020204" pitchFamily="34" charset="0"/>
            </a:endParaRPr>
          </a:p>
        </p:txBody>
      </p:sp>
      <p:graphicFrame>
        <p:nvGraphicFramePr>
          <p:cNvPr id="16" name="Таблица 15">
            <a:extLst>
              <a:ext uri="{FF2B5EF4-FFF2-40B4-BE49-F238E27FC236}">
                <a16:creationId xmlns:a16="http://schemas.microsoft.com/office/drawing/2014/main" id="{30793925-6343-4A06-A4C1-03DD217F4F4E}"/>
              </a:ext>
            </a:extLst>
          </p:cNvPr>
          <p:cNvGraphicFramePr>
            <a:graphicFrameLocks noGrp="1"/>
          </p:cNvGraphicFramePr>
          <p:nvPr>
            <p:extLst>
              <p:ext uri="{D42A27DB-BD31-4B8C-83A1-F6EECF244321}">
                <p14:modId xmlns:p14="http://schemas.microsoft.com/office/powerpoint/2010/main" val="1814444340"/>
              </p:ext>
            </p:extLst>
          </p:nvPr>
        </p:nvGraphicFramePr>
        <p:xfrm>
          <a:off x="993534" y="877832"/>
          <a:ext cx="10204932" cy="5469023"/>
        </p:xfrm>
        <a:graphic>
          <a:graphicData uri="http://schemas.openxmlformats.org/drawingml/2006/table">
            <a:tbl>
              <a:tblPr firstRow="1" bandRow="1">
                <a:tableStyleId>{5C22544A-7EE6-4342-B048-85BDC9FD1C3A}</a:tableStyleId>
              </a:tblPr>
              <a:tblGrid>
                <a:gridCol w="10204932">
                  <a:extLst>
                    <a:ext uri="{9D8B030D-6E8A-4147-A177-3AD203B41FA5}">
                      <a16:colId xmlns:a16="http://schemas.microsoft.com/office/drawing/2014/main" val="20000"/>
                    </a:ext>
                  </a:extLst>
                </a:gridCol>
              </a:tblGrid>
              <a:tr h="411474">
                <a:tc>
                  <a:txBody>
                    <a:bodyPr/>
                    <a:lstStyle/>
                    <a:p>
                      <a:pPr marL="0" indent="0" algn="just">
                        <a:buFontTx/>
                        <a:buNone/>
                        <a:defRPr/>
                      </a:pPr>
                      <a:r>
                        <a:rPr lang="ru-RU" sz="1600" b="0" dirty="0">
                          <a:solidFill>
                            <a:srgbClr val="002060"/>
                          </a:solidFill>
                          <a:effectLst/>
                          <a:latin typeface="Arial" pitchFamily="34" charset="0"/>
                          <a:cs typeface="Arial" pitchFamily="34" charset="0"/>
                        </a:rPr>
                        <a:t>1. </a:t>
                      </a:r>
                      <a:r>
                        <a:rPr lang="ru-RU" sz="1600" b="0" dirty="0" err="1">
                          <a:solidFill>
                            <a:srgbClr val="002060"/>
                          </a:solidFill>
                          <a:effectLst/>
                          <a:latin typeface="Arial" pitchFamily="34" charset="0"/>
                          <a:cs typeface="Arial" pitchFamily="34" charset="0"/>
                        </a:rPr>
                        <a:t>Суғурта</a:t>
                      </a:r>
                      <a:r>
                        <a:rPr lang="ru-RU" sz="1600" b="0" dirty="0">
                          <a:solidFill>
                            <a:srgbClr val="002060"/>
                          </a:solidFill>
                          <a:effectLst/>
                          <a:latin typeface="Arial" pitchFamily="34" charset="0"/>
                          <a:cs typeface="Arial" pitchFamily="34" charset="0"/>
                        </a:rPr>
                        <a:t> </a:t>
                      </a:r>
                      <a:r>
                        <a:rPr lang="ru-RU" sz="1600" b="0" dirty="0" err="1">
                          <a:solidFill>
                            <a:srgbClr val="002060"/>
                          </a:solidFill>
                          <a:effectLst/>
                          <a:latin typeface="Arial" pitchFamily="34" charset="0"/>
                          <a:cs typeface="Arial" pitchFamily="34" charset="0"/>
                        </a:rPr>
                        <a:t>назарияси</a:t>
                      </a:r>
                      <a:r>
                        <a:rPr lang="ru-RU" sz="1600" b="0" dirty="0">
                          <a:solidFill>
                            <a:srgbClr val="002060"/>
                          </a:solidFill>
                          <a:effectLst/>
                          <a:latin typeface="Arial" pitchFamily="34" charset="0"/>
                          <a:cs typeface="Arial" pitchFamily="34" charset="0"/>
                        </a:rPr>
                        <a:t> </a:t>
                      </a:r>
                      <a:r>
                        <a:rPr lang="ru-RU" sz="1600" b="0" dirty="0" err="1">
                          <a:solidFill>
                            <a:srgbClr val="002060"/>
                          </a:solidFill>
                          <a:effectLst/>
                          <a:latin typeface="Arial" pitchFamily="34" charset="0"/>
                          <a:cs typeface="Arial" pitchFamily="34" charset="0"/>
                        </a:rPr>
                        <a:t>ва</a:t>
                      </a:r>
                      <a:r>
                        <a:rPr lang="ru-RU" sz="1600" b="0" dirty="0">
                          <a:solidFill>
                            <a:srgbClr val="002060"/>
                          </a:solidFill>
                          <a:effectLst/>
                          <a:latin typeface="Arial" pitchFamily="34" charset="0"/>
                          <a:cs typeface="Arial" pitchFamily="34" charset="0"/>
                        </a:rPr>
                        <a:t> </a:t>
                      </a:r>
                      <a:r>
                        <a:rPr lang="ru-RU" sz="1600" b="0" dirty="0" err="1">
                          <a:solidFill>
                            <a:srgbClr val="002060"/>
                          </a:solidFill>
                          <a:effectLst/>
                          <a:latin typeface="Arial" pitchFamily="34" charset="0"/>
                          <a:cs typeface="Arial" pitchFamily="34" charset="0"/>
                        </a:rPr>
                        <a:t>амалиёти</a:t>
                      </a:r>
                      <a:r>
                        <a:rPr lang="ru-RU" sz="1600" b="0" dirty="0">
                          <a:solidFill>
                            <a:srgbClr val="002060"/>
                          </a:solidFill>
                          <a:effectLst/>
                          <a:latin typeface="Arial" pitchFamily="34" charset="0"/>
                          <a:cs typeface="Arial" pitchFamily="34" charset="0"/>
                        </a:rPr>
                        <a:t>. </a:t>
                      </a:r>
                      <a:r>
                        <a:rPr lang="ru-RU" sz="1600" b="0" dirty="0" err="1">
                          <a:solidFill>
                            <a:srgbClr val="002060"/>
                          </a:solidFill>
                          <a:effectLst/>
                          <a:latin typeface="Arial" pitchFamily="34" charset="0"/>
                          <a:cs typeface="Arial" pitchFamily="34" charset="0"/>
                        </a:rPr>
                        <a:t>Ўқув</a:t>
                      </a:r>
                      <a:r>
                        <a:rPr lang="ru-RU" sz="1600" b="0" dirty="0">
                          <a:solidFill>
                            <a:srgbClr val="002060"/>
                          </a:solidFill>
                          <a:effectLst/>
                          <a:latin typeface="Arial" pitchFamily="34" charset="0"/>
                          <a:cs typeface="Arial" pitchFamily="34" charset="0"/>
                        </a:rPr>
                        <a:t> </a:t>
                      </a:r>
                      <a:r>
                        <a:rPr lang="ru-RU" sz="1600" b="0" dirty="0" err="1">
                          <a:solidFill>
                            <a:srgbClr val="002060"/>
                          </a:solidFill>
                          <a:effectLst/>
                          <a:latin typeface="Arial" pitchFamily="34" charset="0"/>
                          <a:cs typeface="Arial" pitchFamily="34" charset="0"/>
                        </a:rPr>
                        <a:t>қўлланмаси</a:t>
                      </a:r>
                      <a:r>
                        <a:rPr lang="ru-RU" sz="1600" b="0" dirty="0">
                          <a:solidFill>
                            <a:srgbClr val="002060"/>
                          </a:solidFill>
                          <a:effectLst/>
                          <a:latin typeface="Arial" pitchFamily="34" charset="0"/>
                          <a:cs typeface="Arial" pitchFamily="34" charset="0"/>
                        </a:rPr>
                        <a:t> – М. </a:t>
                      </a:r>
                      <a:r>
                        <a:rPr lang="ru-RU" sz="1600" b="0" dirty="0" err="1">
                          <a:solidFill>
                            <a:srgbClr val="002060"/>
                          </a:solidFill>
                          <a:effectLst/>
                          <a:latin typeface="Arial" pitchFamily="34" charset="0"/>
                          <a:cs typeface="Arial" pitchFamily="34" charset="0"/>
                        </a:rPr>
                        <a:t>Анкил</a:t>
                      </a:r>
                      <a:r>
                        <a:rPr lang="ru-RU" sz="1600" b="0" dirty="0">
                          <a:solidFill>
                            <a:srgbClr val="002060"/>
                          </a:solidFill>
                          <a:effectLst/>
                          <a:latin typeface="Arial" pitchFamily="34" charset="0"/>
                          <a:cs typeface="Arial" pitchFamily="34" charset="0"/>
                        </a:rPr>
                        <a:t>,  2003 й. – 704 б.</a:t>
                      </a:r>
                    </a:p>
                  </a:txBody>
                  <a:tcPr marL="91439" marR="91439">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82109">
                <a:tc>
                  <a:txBody>
                    <a:bodyPr/>
                    <a:lstStyle/>
                    <a:p>
                      <a:pPr marL="0" indent="0" algn="just">
                        <a:buFontTx/>
                        <a:buNone/>
                        <a:defRPr/>
                      </a:pPr>
                      <a:r>
                        <a:rPr lang="ru-RU" sz="1600" b="0" dirty="0">
                          <a:solidFill>
                            <a:srgbClr val="002060"/>
                          </a:solidFill>
                          <a:effectLst/>
                          <a:latin typeface="Arial" pitchFamily="34" charset="0"/>
                          <a:cs typeface="Arial" pitchFamily="34" charset="0"/>
                        </a:rPr>
                        <a:t>2. Азимов Р.С. </a:t>
                      </a:r>
                      <a:r>
                        <a:rPr lang="ru-RU" sz="1600" b="0" dirty="0" err="1">
                          <a:solidFill>
                            <a:srgbClr val="002060"/>
                          </a:solidFill>
                          <a:effectLst/>
                          <a:latin typeface="Arial" pitchFamily="34" charset="0"/>
                          <a:cs typeface="Arial" pitchFamily="34" charset="0"/>
                        </a:rPr>
                        <a:t>ва</a:t>
                      </a:r>
                      <a:r>
                        <a:rPr lang="ru-RU" sz="1600" b="0" dirty="0">
                          <a:solidFill>
                            <a:srgbClr val="002060"/>
                          </a:solidFill>
                          <a:effectLst/>
                          <a:latin typeface="Arial" pitchFamily="34" charset="0"/>
                          <a:cs typeface="Arial" pitchFamily="34" charset="0"/>
                        </a:rPr>
                        <a:t> б. </a:t>
                      </a:r>
                      <a:r>
                        <a:rPr lang="ru-RU" sz="1600" b="0" dirty="0" err="1">
                          <a:solidFill>
                            <a:srgbClr val="002060"/>
                          </a:solidFill>
                          <a:effectLst/>
                          <a:latin typeface="Arial" pitchFamily="34" charset="0"/>
                          <a:cs typeface="Arial" pitchFamily="34" charset="0"/>
                        </a:rPr>
                        <a:t>Таваккалчиликларни</a:t>
                      </a:r>
                      <a:r>
                        <a:rPr lang="ru-RU" sz="1600" b="0" dirty="0">
                          <a:solidFill>
                            <a:srgbClr val="002060"/>
                          </a:solidFill>
                          <a:effectLst/>
                          <a:latin typeface="Arial" pitchFamily="34" charset="0"/>
                          <a:cs typeface="Arial" pitchFamily="34" charset="0"/>
                        </a:rPr>
                        <a:t> </a:t>
                      </a:r>
                      <a:r>
                        <a:rPr lang="ru-RU" sz="1600" b="0" dirty="0" err="1">
                          <a:solidFill>
                            <a:srgbClr val="002060"/>
                          </a:solidFill>
                          <a:effectLst/>
                          <a:latin typeface="Arial" pitchFamily="34" charset="0"/>
                          <a:cs typeface="Arial" pitchFamily="34" charset="0"/>
                        </a:rPr>
                        <a:t>бошқариш</a:t>
                      </a:r>
                      <a:r>
                        <a:rPr lang="ru-RU" sz="1600" b="0" dirty="0">
                          <a:solidFill>
                            <a:srgbClr val="002060"/>
                          </a:solidFill>
                          <a:effectLst/>
                          <a:latin typeface="Arial" pitchFamily="34" charset="0"/>
                          <a:cs typeface="Arial" pitchFamily="34" charset="0"/>
                        </a:rPr>
                        <a:t> </a:t>
                      </a:r>
                      <a:r>
                        <a:rPr lang="ru-RU" sz="1600" b="0" dirty="0" err="1">
                          <a:solidFill>
                            <a:srgbClr val="002060"/>
                          </a:solidFill>
                          <a:effectLst/>
                          <a:latin typeface="Arial" pitchFamily="34" charset="0"/>
                          <a:cs typeface="Arial" pitchFamily="34" charset="0"/>
                        </a:rPr>
                        <a:t>ва</a:t>
                      </a:r>
                      <a:r>
                        <a:rPr lang="ru-RU" sz="1600" b="0" dirty="0">
                          <a:solidFill>
                            <a:srgbClr val="002060"/>
                          </a:solidFill>
                          <a:effectLst/>
                          <a:latin typeface="Arial" pitchFamily="34" charset="0"/>
                          <a:cs typeface="Arial" pitchFamily="34" charset="0"/>
                        </a:rPr>
                        <a:t> </a:t>
                      </a:r>
                      <a:r>
                        <a:rPr lang="ru-RU" sz="1600" b="0" dirty="0" err="1">
                          <a:solidFill>
                            <a:srgbClr val="002060"/>
                          </a:solidFill>
                          <a:effectLst/>
                          <a:latin typeface="Arial" pitchFamily="34" charset="0"/>
                          <a:cs typeface="Arial" pitchFamily="34" charset="0"/>
                        </a:rPr>
                        <a:t>суғурта</a:t>
                      </a:r>
                      <a:r>
                        <a:rPr lang="ru-RU" sz="1600" b="0" dirty="0">
                          <a:solidFill>
                            <a:srgbClr val="002060"/>
                          </a:solidFill>
                          <a:effectLst/>
                          <a:latin typeface="Arial" pitchFamily="34" charset="0"/>
                          <a:cs typeface="Arial" pitchFamily="34" charset="0"/>
                        </a:rPr>
                        <a:t>: </a:t>
                      </a:r>
                      <a:r>
                        <a:rPr lang="ru-RU" sz="1600" b="0" dirty="0" err="1">
                          <a:solidFill>
                            <a:srgbClr val="002060"/>
                          </a:solidFill>
                          <a:effectLst/>
                          <a:latin typeface="Arial" pitchFamily="34" charset="0"/>
                          <a:cs typeface="Arial" pitchFamily="34" charset="0"/>
                        </a:rPr>
                        <a:t>Ўқув-услубий</a:t>
                      </a:r>
                      <a:r>
                        <a:rPr lang="ru-RU" sz="1600" b="0" dirty="0">
                          <a:solidFill>
                            <a:srgbClr val="002060"/>
                          </a:solidFill>
                          <a:effectLst/>
                          <a:latin typeface="Arial" pitchFamily="34" charset="0"/>
                          <a:cs typeface="Arial" pitchFamily="34" charset="0"/>
                        </a:rPr>
                        <a:t> </a:t>
                      </a:r>
                      <a:r>
                        <a:rPr lang="ru-RU" sz="1600" b="0" dirty="0" err="1">
                          <a:solidFill>
                            <a:srgbClr val="002060"/>
                          </a:solidFill>
                          <a:effectLst/>
                          <a:latin typeface="Arial" pitchFamily="34" charset="0"/>
                          <a:cs typeface="Arial" pitchFamily="34" charset="0"/>
                        </a:rPr>
                        <a:t>қўлланма</a:t>
                      </a:r>
                      <a:r>
                        <a:rPr lang="ru-RU" sz="1600" b="0" dirty="0">
                          <a:solidFill>
                            <a:srgbClr val="002060"/>
                          </a:solidFill>
                          <a:effectLst/>
                          <a:latin typeface="Arial" pitchFamily="34" charset="0"/>
                          <a:cs typeface="Arial" pitchFamily="34" charset="0"/>
                        </a:rPr>
                        <a:t>. –Т.:</a:t>
                      </a:r>
                      <a:r>
                        <a:rPr lang="en-US" sz="1600" b="0" dirty="0">
                          <a:solidFill>
                            <a:srgbClr val="002060"/>
                          </a:solidFill>
                          <a:effectLst/>
                          <a:latin typeface="Arial" pitchFamily="34" charset="0"/>
                          <a:cs typeface="Arial" pitchFamily="34" charset="0"/>
                        </a:rPr>
                        <a:t> </a:t>
                      </a:r>
                      <a:r>
                        <a:rPr lang="en-US" sz="1600" b="0" dirty="0" err="1">
                          <a:solidFill>
                            <a:srgbClr val="002060"/>
                          </a:solidFill>
                          <a:effectLst/>
                          <a:latin typeface="Arial" pitchFamily="34" charset="0"/>
                          <a:cs typeface="Arial" pitchFamily="34" charset="0"/>
                        </a:rPr>
                        <a:t>Turon</a:t>
                      </a:r>
                      <a:r>
                        <a:rPr lang="en-US" sz="1600" b="0" dirty="0">
                          <a:solidFill>
                            <a:srgbClr val="002060"/>
                          </a:solidFill>
                          <a:effectLst/>
                          <a:latin typeface="Arial" pitchFamily="34" charset="0"/>
                          <a:cs typeface="Arial" pitchFamily="34" charset="0"/>
                        </a:rPr>
                        <a:t> </a:t>
                      </a:r>
                      <a:r>
                        <a:rPr lang="en-US" sz="1600" b="0" dirty="0" err="1">
                          <a:solidFill>
                            <a:srgbClr val="002060"/>
                          </a:solidFill>
                          <a:effectLst/>
                          <a:latin typeface="Arial" pitchFamily="34" charset="0"/>
                          <a:cs typeface="Arial" pitchFamily="34" charset="0"/>
                        </a:rPr>
                        <a:t>Iqbol</a:t>
                      </a:r>
                      <a:r>
                        <a:rPr lang="en-US" sz="1600" b="0" dirty="0">
                          <a:solidFill>
                            <a:srgbClr val="002060"/>
                          </a:solidFill>
                          <a:effectLst/>
                          <a:latin typeface="Arial" pitchFamily="34" charset="0"/>
                          <a:cs typeface="Arial" pitchFamily="34" charset="0"/>
                        </a:rPr>
                        <a:t>. 2023</a:t>
                      </a:r>
                      <a:r>
                        <a:rPr lang="ru-RU" sz="1600" b="0" dirty="0">
                          <a:solidFill>
                            <a:srgbClr val="002060"/>
                          </a:solidFill>
                          <a:effectLst/>
                          <a:latin typeface="Arial" pitchFamily="34" charset="0"/>
                          <a:cs typeface="Arial" pitchFamily="34" charset="0"/>
                        </a:rPr>
                        <a:t> </a:t>
                      </a:r>
                      <a:r>
                        <a:rPr lang="uz-Cyrl-UZ" sz="1600" b="0" dirty="0">
                          <a:solidFill>
                            <a:srgbClr val="002060"/>
                          </a:solidFill>
                          <a:effectLst/>
                          <a:latin typeface="Arial" pitchFamily="34" charset="0"/>
                          <a:cs typeface="Arial" pitchFamily="34" charset="0"/>
                        </a:rPr>
                        <a:t>й</a:t>
                      </a:r>
                      <a:r>
                        <a:rPr lang="en-US" sz="1600" b="0" dirty="0">
                          <a:solidFill>
                            <a:srgbClr val="002060"/>
                          </a:solidFill>
                          <a:effectLst/>
                          <a:latin typeface="Arial" pitchFamily="34" charset="0"/>
                          <a:cs typeface="Arial" pitchFamily="34" charset="0"/>
                        </a:rPr>
                        <a:t>.- 656</a:t>
                      </a:r>
                      <a:r>
                        <a:rPr lang="ru-RU" sz="1600" b="0" dirty="0">
                          <a:solidFill>
                            <a:srgbClr val="002060"/>
                          </a:solidFill>
                          <a:effectLst/>
                          <a:latin typeface="Arial" pitchFamily="34" charset="0"/>
                          <a:cs typeface="Arial" pitchFamily="34" charset="0"/>
                        </a:rPr>
                        <a:t> </a:t>
                      </a:r>
                      <a:r>
                        <a:rPr lang="uz-Cyrl-UZ" sz="1600" b="0" dirty="0">
                          <a:solidFill>
                            <a:srgbClr val="002060"/>
                          </a:solidFill>
                          <a:effectLst/>
                          <a:latin typeface="Arial" pitchFamily="34" charset="0"/>
                          <a:cs typeface="Arial" pitchFamily="34" charset="0"/>
                        </a:rPr>
                        <a:t>б</a:t>
                      </a:r>
                      <a:r>
                        <a:rPr lang="en-US" sz="1600" b="0" dirty="0">
                          <a:solidFill>
                            <a:srgbClr val="002060"/>
                          </a:solidFill>
                          <a:effectLst/>
                          <a:latin typeface="Arial" pitchFamily="34" charset="0"/>
                          <a:cs typeface="Arial" pitchFamily="34" charset="0"/>
                        </a:rPr>
                        <a:t>.</a:t>
                      </a:r>
                      <a:r>
                        <a:rPr lang="ru-RU" sz="1600" b="0" dirty="0">
                          <a:solidFill>
                            <a:srgbClr val="002060"/>
                          </a:solidFill>
                          <a:effectLst/>
                          <a:latin typeface="Arial" pitchFamily="34" charset="0"/>
                          <a:cs typeface="Arial" pitchFamily="34" charset="0"/>
                        </a:rPr>
                        <a:t> </a:t>
                      </a:r>
                    </a:p>
                  </a:txBody>
                  <a:tcPr marL="91439" marR="91439">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2109">
                <a:tc>
                  <a:txBody>
                    <a:bodyPr/>
                    <a:lstStyle/>
                    <a:p>
                      <a:pPr marL="0" indent="0" algn="just">
                        <a:buFontTx/>
                        <a:buNone/>
                        <a:defRPr/>
                      </a:pPr>
                      <a:r>
                        <a:rPr lang="en-US" sz="1600" b="0" dirty="0">
                          <a:solidFill>
                            <a:srgbClr val="002060"/>
                          </a:solidFill>
                          <a:effectLst/>
                          <a:latin typeface="Arial" pitchFamily="34" charset="0"/>
                          <a:cs typeface="Arial" pitchFamily="34" charset="0"/>
                        </a:rPr>
                        <a:t>3</a:t>
                      </a:r>
                      <a:r>
                        <a:rPr lang="ru-RU" sz="1600" b="0" dirty="0">
                          <a:solidFill>
                            <a:srgbClr val="002060"/>
                          </a:solidFill>
                          <a:effectLst/>
                          <a:latin typeface="Arial" pitchFamily="34" charset="0"/>
                          <a:cs typeface="Arial" pitchFamily="34" charset="0"/>
                        </a:rPr>
                        <a:t>. Азимов Р.С. </a:t>
                      </a:r>
                      <a:r>
                        <a:rPr lang="ru-RU" sz="1600" b="0" dirty="0" err="1">
                          <a:solidFill>
                            <a:srgbClr val="002060"/>
                          </a:solidFill>
                          <a:effectLst/>
                          <a:latin typeface="Arial" pitchFamily="34" charset="0"/>
                          <a:cs typeface="Arial" pitchFamily="34" charset="0"/>
                        </a:rPr>
                        <a:t>ва</a:t>
                      </a:r>
                      <a:r>
                        <a:rPr lang="ru-RU" sz="1600" b="0" dirty="0">
                          <a:solidFill>
                            <a:srgbClr val="002060"/>
                          </a:solidFill>
                          <a:effectLst/>
                          <a:latin typeface="Arial" pitchFamily="34" charset="0"/>
                          <a:cs typeface="Arial" pitchFamily="34" charset="0"/>
                        </a:rPr>
                        <a:t> б. </a:t>
                      </a:r>
                      <a:r>
                        <a:rPr lang="ru-RU" sz="1600" b="0" dirty="0" err="1">
                          <a:solidFill>
                            <a:srgbClr val="002060"/>
                          </a:solidFill>
                          <a:effectLst/>
                          <a:latin typeface="Arial" pitchFamily="34" charset="0"/>
                          <a:cs typeface="Arial" pitchFamily="34" charset="0"/>
                        </a:rPr>
                        <a:t>Суғурта</a:t>
                      </a:r>
                      <a:r>
                        <a:rPr lang="ru-RU" sz="1600" b="0" baseline="0" dirty="0">
                          <a:solidFill>
                            <a:srgbClr val="002060"/>
                          </a:solidFill>
                          <a:effectLst/>
                          <a:latin typeface="Arial" pitchFamily="34" charset="0"/>
                          <a:cs typeface="Arial" pitchFamily="34" charset="0"/>
                        </a:rPr>
                        <a:t> </a:t>
                      </a:r>
                      <a:r>
                        <a:rPr lang="ru-RU" sz="1600" b="0" baseline="0" dirty="0" err="1">
                          <a:solidFill>
                            <a:srgbClr val="002060"/>
                          </a:solidFill>
                          <a:effectLst/>
                          <a:latin typeface="Arial" pitchFamily="34" charset="0"/>
                          <a:cs typeface="Arial" pitchFamily="34" charset="0"/>
                        </a:rPr>
                        <a:t>бизнеси</a:t>
                      </a:r>
                      <a:r>
                        <a:rPr lang="ru-RU" sz="1600" b="0" baseline="0" dirty="0">
                          <a:solidFill>
                            <a:srgbClr val="002060"/>
                          </a:solidFill>
                          <a:effectLst/>
                          <a:latin typeface="Arial" pitchFamily="34" charset="0"/>
                          <a:cs typeface="Arial" pitchFamily="34" charset="0"/>
                        </a:rPr>
                        <a:t>: </a:t>
                      </a:r>
                      <a:r>
                        <a:rPr lang="ru-RU" sz="1600" b="0" dirty="0" err="1">
                          <a:solidFill>
                            <a:srgbClr val="002060"/>
                          </a:solidFill>
                          <a:effectLst/>
                          <a:latin typeface="Arial" pitchFamily="34" charset="0"/>
                          <a:cs typeface="Arial" pitchFamily="34" charset="0"/>
                        </a:rPr>
                        <a:t>Ўқув-услубий</a:t>
                      </a:r>
                      <a:r>
                        <a:rPr lang="ru-RU" sz="1600" b="0" dirty="0">
                          <a:solidFill>
                            <a:srgbClr val="002060"/>
                          </a:solidFill>
                          <a:effectLst/>
                          <a:latin typeface="Arial" pitchFamily="34" charset="0"/>
                          <a:cs typeface="Arial" pitchFamily="34" charset="0"/>
                        </a:rPr>
                        <a:t> </a:t>
                      </a:r>
                      <a:r>
                        <a:rPr lang="ru-RU" sz="1600" b="0" dirty="0" err="1">
                          <a:solidFill>
                            <a:srgbClr val="002060"/>
                          </a:solidFill>
                          <a:effectLst/>
                          <a:latin typeface="Arial" pitchFamily="34" charset="0"/>
                          <a:cs typeface="Arial" pitchFamily="34" charset="0"/>
                        </a:rPr>
                        <a:t>қўлланма</a:t>
                      </a:r>
                      <a:r>
                        <a:rPr lang="ru-RU" sz="1600" b="0" dirty="0">
                          <a:solidFill>
                            <a:srgbClr val="002060"/>
                          </a:solidFill>
                          <a:effectLst/>
                          <a:latin typeface="Arial" pitchFamily="34" charset="0"/>
                          <a:cs typeface="Arial" pitchFamily="34" charset="0"/>
                        </a:rPr>
                        <a:t>. –Т.:</a:t>
                      </a:r>
                      <a:r>
                        <a:rPr lang="en-US" sz="1600" b="0" dirty="0">
                          <a:solidFill>
                            <a:srgbClr val="002060"/>
                          </a:solidFill>
                          <a:effectLst/>
                          <a:latin typeface="Arial" pitchFamily="34" charset="0"/>
                          <a:cs typeface="Arial" pitchFamily="34" charset="0"/>
                        </a:rPr>
                        <a:t> </a:t>
                      </a:r>
                      <a:r>
                        <a:rPr lang="ru-RU" sz="1600" b="0" dirty="0" err="1">
                          <a:solidFill>
                            <a:srgbClr val="002060"/>
                          </a:solidFill>
                          <a:effectLst/>
                          <a:latin typeface="Arial" pitchFamily="34" charset="0"/>
                          <a:cs typeface="Arial" pitchFamily="34" charset="0"/>
                        </a:rPr>
                        <a:t>М.Улугбек</a:t>
                      </a:r>
                      <a:r>
                        <a:rPr lang="ru-RU" sz="1600" b="0" dirty="0">
                          <a:solidFill>
                            <a:srgbClr val="002060"/>
                          </a:solidFill>
                          <a:effectLst/>
                          <a:latin typeface="Arial" pitchFamily="34" charset="0"/>
                          <a:cs typeface="Arial" pitchFamily="34" charset="0"/>
                        </a:rPr>
                        <a:t> </a:t>
                      </a:r>
                      <a:r>
                        <a:rPr lang="ru-RU" sz="1600" b="0" dirty="0" err="1">
                          <a:solidFill>
                            <a:srgbClr val="002060"/>
                          </a:solidFill>
                          <a:effectLst/>
                          <a:latin typeface="Arial" pitchFamily="34" charset="0"/>
                          <a:cs typeface="Arial" pitchFamily="34" charset="0"/>
                        </a:rPr>
                        <a:t>номидаги</a:t>
                      </a:r>
                      <a:r>
                        <a:rPr lang="ru-RU" sz="1600" b="0" dirty="0">
                          <a:solidFill>
                            <a:srgbClr val="002060"/>
                          </a:solidFill>
                          <a:effectLst/>
                          <a:latin typeface="Arial" pitchFamily="34" charset="0"/>
                          <a:cs typeface="Arial" pitchFamily="34" charset="0"/>
                        </a:rPr>
                        <a:t> ЎМУ, 2022 й. </a:t>
                      </a:r>
                      <a:br>
                        <a:rPr lang="ru-RU" sz="1600" b="0" dirty="0">
                          <a:solidFill>
                            <a:srgbClr val="002060"/>
                          </a:solidFill>
                          <a:effectLst/>
                          <a:latin typeface="Arial" pitchFamily="34" charset="0"/>
                          <a:cs typeface="Arial" pitchFamily="34" charset="0"/>
                        </a:rPr>
                      </a:br>
                      <a:r>
                        <a:rPr lang="ru-RU" sz="1600" b="0" dirty="0">
                          <a:solidFill>
                            <a:srgbClr val="002060"/>
                          </a:solidFill>
                          <a:effectLst/>
                          <a:latin typeface="Arial" pitchFamily="34" charset="0"/>
                          <a:cs typeface="Arial" pitchFamily="34" charset="0"/>
                        </a:rPr>
                        <a:t>– 244 б.</a:t>
                      </a:r>
                    </a:p>
                  </a:txBody>
                  <a:tcPr marL="91439" marR="91439">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2109">
                <a:tc>
                  <a:txBody>
                    <a:bodyPr/>
                    <a:lstStyle/>
                    <a:p>
                      <a:pPr marL="0" indent="0" algn="just">
                        <a:buFontTx/>
                        <a:buNone/>
                        <a:defRPr/>
                      </a:pPr>
                      <a:r>
                        <a:rPr lang="en-US" sz="1600" b="0" dirty="0">
                          <a:solidFill>
                            <a:srgbClr val="002060"/>
                          </a:solidFill>
                          <a:effectLst/>
                          <a:latin typeface="Arial" pitchFamily="34" charset="0"/>
                          <a:cs typeface="Arial" pitchFamily="34" charset="0"/>
                        </a:rPr>
                        <a:t>3</a:t>
                      </a:r>
                      <a:r>
                        <a:rPr lang="ru-RU" sz="1600" b="0" dirty="0">
                          <a:solidFill>
                            <a:srgbClr val="002060"/>
                          </a:solidFill>
                          <a:effectLst/>
                          <a:latin typeface="Arial" pitchFamily="34" charset="0"/>
                          <a:cs typeface="Arial" pitchFamily="34" charset="0"/>
                        </a:rPr>
                        <a:t>. </a:t>
                      </a:r>
                      <a:r>
                        <a:rPr lang="ru-RU" sz="1600" b="0" dirty="0" err="1">
                          <a:solidFill>
                            <a:srgbClr val="002060"/>
                          </a:solidFill>
                          <a:effectLst/>
                          <a:latin typeface="Arial" pitchFamily="34" charset="0"/>
                          <a:cs typeface="Arial" pitchFamily="34" charset="0"/>
                        </a:rPr>
                        <a:t>Хамидулин</a:t>
                      </a:r>
                      <a:r>
                        <a:rPr lang="ru-RU" sz="1600" b="0" dirty="0">
                          <a:solidFill>
                            <a:srgbClr val="002060"/>
                          </a:solidFill>
                          <a:effectLst/>
                          <a:latin typeface="Arial" pitchFamily="34" charset="0"/>
                          <a:cs typeface="Arial" pitchFamily="34" charset="0"/>
                        </a:rPr>
                        <a:t> М.Б., </a:t>
                      </a:r>
                      <a:r>
                        <a:rPr lang="ru-RU" sz="1600" b="0" dirty="0" err="1">
                          <a:solidFill>
                            <a:srgbClr val="002060"/>
                          </a:solidFill>
                          <a:effectLst/>
                          <a:latin typeface="Arial" pitchFamily="34" charset="0"/>
                          <a:cs typeface="Arial" pitchFamily="34" charset="0"/>
                        </a:rPr>
                        <a:t>Мирсадыков</a:t>
                      </a:r>
                      <a:r>
                        <a:rPr lang="ru-RU" sz="1600" b="0" dirty="0">
                          <a:solidFill>
                            <a:srgbClr val="002060"/>
                          </a:solidFill>
                          <a:effectLst/>
                          <a:latin typeface="Arial" pitchFamily="34" charset="0"/>
                          <a:cs typeface="Arial" pitchFamily="34" charset="0"/>
                        </a:rPr>
                        <a:t> М.А. Страхование: Учебно-методическое пособие. </a:t>
                      </a:r>
                      <a:br>
                        <a:rPr lang="ru-RU" sz="1600" b="0" dirty="0">
                          <a:solidFill>
                            <a:srgbClr val="002060"/>
                          </a:solidFill>
                          <a:effectLst/>
                          <a:latin typeface="Arial" pitchFamily="34" charset="0"/>
                          <a:cs typeface="Arial" pitchFamily="34" charset="0"/>
                        </a:rPr>
                      </a:br>
                      <a:r>
                        <a:rPr lang="ru-RU" sz="1600" b="0" dirty="0">
                          <a:solidFill>
                            <a:srgbClr val="002060"/>
                          </a:solidFill>
                          <a:effectLst/>
                          <a:latin typeface="Arial" pitchFamily="34" charset="0"/>
                          <a:cs typeface="Arial" pitchFamily="34" charset="0"/>
                        </a:rPr>
                        <a:t>- Т.: Ташкентский филиал</a:t>
                      </a:r>
                      <a:r>
                        <a:rPr lang="ru-RU" sz="1600" b="0" baseline="0" dirty="0">
                          <a:solidFill>
                            <a:srgbClr val="002060"/>
                          </a:solidFill>
                          <a:effectLst/>
                          <a:latin typeface="Arial" pitchFamily="34" charset="0"/>
                          <a:cs typeface="Arial" pitchFamily="34" charset="0"/>
                        </a:rPr>
                        <a:t> РЭУ им. Г.В. Плеханова, 2019 й.-322 б</a:t>
                      </a:r>
                      <a:endParaRPr lang="ru-RU" sz="1600" b="0" dirty="0">
                        <a:solidFill>
                          <a:srgbClr val="002060"/>
                        </a:solidFill>
                        <a:effectLst/>
                        <a:latin typeface="Arial" pitchFamily="34" charset="0"/>
                        <a:cs typeface="Arial" pitchFamily="34" charset="0"/>
                      </a:endParaRPr>
                    </a:p>
                  </a:txBody>
                  <a:tcPr marL="91439" marR="91439">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91393">
                <a:tc>
                  <a:txBody>
                    <a:bodyPr/>
                    <a:lstStyle/>
                    <a:p>
                      <a:pPr marL="0" indent="0" algn="just">
                        <a:buFontTx/>
                        <a:buNone/>
                        <a:defRPr/>
                      </a:pPr>
                      <a:r>
                        <a:rPr lang="ru-RU" sz="1600" b="0" dirty="0">
                          <a:solidFill>
                            <a:srgbClr val="002060"/>
                          </a:solidFill>
                          <a:effectLst/>
                          <a:latin typeface="Arial" pitchFamily="34" charset="0"/>
                          <a:cs typeface="Arial" pitchFamily="34" charset="0"/>
                        </a:rPr>
                        <a:t>3. Страхование: учебное пособие – М. Т.К. </a:t>
                      </a:r>
                      <a:r>
                        <a:rPr lang="ru-RU" sz="1600" b="0" dirty="0" err="1">
                          <a:solidFill>
                            <a:srgbClr val="002060"/>
                          </a:solidFill>
                          <a:effectLst/>
                          <a:latin typeface="Arial" pitchFamily="34" charset="0"/>
                          <a:cs typeface="Arial" pitchFamily="34" charset="0"/>
                        </a:rPr>
                        <a:t>Велби</a:t>
                      </a:r>
                      <a:r>
                        <a:rPr lang="ru-RU" sz="1600" b="0" dirty="0">
                          <a:solidFill>
                            <a:srgbClr val="002060"/>
                          </a:solidFill>
                          <a:effectLst/>
                          <a:latin typeface="Arial" pitchFamily="34" charset="0"/>
                          <a:cs typeface="Arial" pitchFamily="34" charset="0"/>
                        </a:rPr>
                        <a:t>. Проспект </a:t>
                      </a:r>
                      <a:r>
                        <a:rPr lang="ru-RU" sz="1600" b="0" dirty="0" err="1">
                          <a:solidFill>
                            <a:srgbClr val="002060"/>
                          </a:solidFill>
                          <a:effectLst/>
                          <a:latin typeface="Arial" pitchFamily="34" charset="0"/>
                          <a:cs typeface="Arial" pitchFamily="34" charset="0"/>
                        </a:rPr>
                        <a:t>нашриёти</a:t>
                      </a:r>
                      <a:r>
                        <a:rPr lang="ru-RU" sz="1600" b="0" dirty="0">
                          <a:solidFill>
                            <a:srgbClr val="002060"/>
                          </a:solidFill>
                          <a:effectLst/>
                          <a:latin typeface="Arial" pitchFamily="34" charset="0"/>
                          <a:cs typeface="Arial" pitchFamily="34" charset="0"/>
                        </a:rPr>
                        <a:t>, 2006 й. -744 б.</a:t>
                      </a:r>
                    </a:p>
                  </a:txBody>
                  <a:tcPr marL="91439" marR="91439">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8210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a:solidFill>
                            <a:srgbClr val="002060"/>
                          </a:solidFill>
                          <a:effectLst/>
                          <a:latin typeface="Arial" pitchFamily="34" charset="0"/>
                          <a:cs typeface="Arial" pitchFamily="34" charset="0"/>
                        </a:rPr>
                        <a:t>4. </a:t>
                      </a:r>
                      <a:r>
                        <a:rPr lang="ru-RU" sz="1600" kern="1200" dirty="0">
                          <a:solidFill>
                            <a:srgbClr val="002060"/>
                          </a:solidFill>
                          <a:effectLst/>
                          <a:latin typeface="Arial" pitchFamily="34" charset="0"/>
                          <a:ea typeface="+mn-ea"/>
                          <a:cs typeface="Arial" pitchFamily="34" charset="0"/>
                        </a:rPr>
                        <a:t>Страхование: </a:t>
                      </a:r>
                      <a:r>
                        <a:rPr lang="ru-RU" sz="1600" kern="1200" dirty="0" err="1">
                          <a:solidFill>
                            <a:srgbClr val="002060"/>
                          </a:solidFill>
                          <a:effectLst/>
                          <a:latin typeface="Arial" pitchFamily="34" charset="0"/>
                          <a:ea typeface="+mn-ea"/>
                          <a:cs typeface="Arial" pitchFamily="34" charset="0"/>
                        </a:rPr>
                        <a:t>Дарслик</a:t>
                      </a:r>
                      <a:r>
                        <a:rPr lang="ru-RU" sz="1600" kern="1200" dirty="0">
                          <a:solidFill>
                            <a:srgbClr val="002060"/>
                          </a:solidFill>
                          <a:effectLst/>
                          <a:latin typeface="Arial" pitchFamily="34" charset="0"/>
                          <a:ea typeface="+mn-ea"/>
                          <a:cs typeface="Arial" pitchFamily="34" charset="0"/>
                        </a:rPr>
                        <a:t> / Т.А. Федорова </a:t>
                      </a:r>
                      <a:r>
                        <a:rPr lang="ru-RU" sz="1600" kern="1200" dirty="0" err="1">
                          <a:solidFill>
                            <a:srgbClr val="002060"/>
                          </a:solidFill>
                          <a:effectLst/>
                          <a:latin typeface="Arial" pitchFamily="34" charset="0"/>
                          <a:ea typeface="+mn-ea"/>
                          <a:cs typeface="Arial" pitchFamily="34" charset="0"/>
                        </a:rPr>
                        <a:t>таҳрири</a:t>
                      </a:r>
                      <a:r>
                        <a:rPr lang="ru-RU" sz="1600" kern="1200" dirty="0">
                          <a:solidFill>
                            <a:srgbClr val="002060"/>
                          </a:solidFill>
                          <a:effectLst/>
                          <a:latin typeface="Arial" pitchFamily="34" charset="0"/>
                          <a:ea typeface="+mn-ea"/>
                          <a:cs typeface="Arial" pitchFamily="34" charset="0"/>
                        </a:rPr>
                        <a:t> </a:t>
                      </a:r>
                      <a:r>
                        <a:rPr lang="ru-RU" sz="1600" kern="1200" dirty="0" err="1">
                          <a:solidFill>
                            <a:srgbClr val="002060"/>
                          </a:solidFill>
                          <a:effectLst/>
                          <a:latin typeface="Arial" pitchFamily="34" charset="0"/>
                          <a:ea typeface="+mn-ea"/>
                          <a:cs typeface="Arial" pitchFamily="34" charset="0"/>
                        </a:rPr>
                        <a:t>остида</a:t>
                      </a:r>
                      <a:r>
                        <a:rPr lang="ru-RU" sz="1600" kern="1200" dirty="0">
                          <a:solidFill>
                            <a:srgbClr val="002060"/>
                          </a:solidFill>
                          <a:effectLst/>
                          <a:latin typeface="Arial" pitchFamily="34" charset="0"/>
                          <a:ea typeface="+mn-ea"/>
                          <a:cs typeface="Arial" pitchFamily="34" charset="0"/>
                        </a:rPr>
                        <a:t>. – 2-нашр, </a:t>
                      </a:r>
                      <a:r>
                        <a:rPr lang="ru-RU" sz="1600" kern="1200" dirty="0" err="1">
                          <a:solidFill>
                            <a:srgbClr val="002060"/>
                          </a:solidFill>
                          <a:effectLst/>
                          <a:latin typeface="Arial" pitchFamily="34" charset="0"/>
                          <a:ea typeface="+mn-ea"/>
                          <a:cs typeface="Arial" pitchFamily="34" charset="0"/>
                        </a:rPr>
                        <a:t>иерераб</a:t>
                      </a:r>
                      <a:r>
                        <a:rPr lang="ru-RU" sz="1600" kern="1200" dirty="0">
                          <a:solidFill>
                            <a:srgbClr val="002060"/>
                          </a:solidFill>
                          <a:effectLst/>
                          <a:latin typeface="Arial" pitchFamily="34" charset="0"/>
                          <a:ea typeface="+mn-ea"/>
                          <a:cs typeface="Arial" pitchFamily="34" charset="0"/>
                        </a:rPr>
                        <a:t>. и доп. </a:t>
                      </a:r>
                      <a:br>
                        <a:rPr lang="ru-RU" sz="1600" kern="1200" dirty="0">
                          <a:solidFill>
                            <a:srgbClr val="002060"/>
                          </a:solidFill>
                          <a:effectLst/>
                          <a:latin typeface="Arial" pitchFamily="34" charset="0"/>
                          <a:ea typeface="+mn-ea"/>
                          <a:cs typeface="Arial" pitchFamily="34" charset="0"/>
                        </a:rPr>
                      </a:br>
                      <a:r>
                        <a:rPr lang="ru-RU" sz="1600" kern="1200" dirty="0">
                          <a:solidFill>
                            <a:srgbClr val="002060"/>
                          </a:solidFill>
                          <a:effectLst/>
                          <a:latin typeface="Arial" pitchFamily="34" charset="0"/>
                          <a:ea typeface="+mn-ea"/>
                          <a:cs typeface="Arial" pitchFamily="34" charset="0"/>
                        </a:rPr>
                        <a:t>- М.: </a:t>
                      </a:r>
                      <a:r>
                        <a:rPr lang="ru-RU" sz="1600" kern="1200" dirty="0" err="1">
                          <a:solidFill>
                            <a:srgbClr val="002060"/>
                          </a:solidFill>
                          <a:effectLst/>
                          <a:latin typeface="Arial" pitchFamily="34" charset="0"/>
                          <a:ea typeface="+mn-ea"/>
                          <a:cs typeface="Arial" pitchFamily="34" charset="0"/>
                        </a:rPr>
                        <a:t>Экономистъ</a:t>
                      </a:r>
                      <a:r>
                        <a:rPr lang="ru-RU" sz="1600" kern="1200" dirty="0">
                          <a:solidFill>
                            <a:srgbClr val="002060"/>
                          </a:solidFill>
                          <a:effectLst/>
                          <a:latin typeface="Arial" pitchFamily="34" charset="0"/>
                          <a:ea typeface="+mn-ea"/>
                          <a:cs typeface="Arial" pitchFamily="34" charset="0"/>
                        </a:rPr>
                        <a:t>, 2004 й. - 875 б.</a:t>
                      </a:r>
                      <a:endParaRPr lang="ru-RU" sz="1600" b="0" dirty="0">
                        <a:solidFill>
                          <a:srgbClr val="002060"/>
                        </a:solidFill>
                        <a:effectLst/>
                        <a:latin typeface="Arial" pitchFamily="34" charset="0"/>
                        <a:cs typeface="Arial" pitchFamily="34" charset="0"/>
                      </a:endParaRPr>
                    </a:p>
                  </a:txBody>
                  <a:tcPr marL="91439" marR="91439">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8210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a:solidFill>
                            <a:srgbClr val="002060"/>
                          </a:solidFill>
                          <a:effectLst/>
                          <a:latin typeface="Arial" pitchFamily="34" charset="0"/>
                          <a:cs typeface="Arial" pitchFamily="34" charset="0"/>
                        </a:rPr>
                        <a:t>5. Страхование: Учеб. пособие. - М.: ИНФРА-М, 2006 й.-312 б - (Высшее образование).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a:solidFill>
                            <a:srgbClr val="002060"/>
                          </a:solidFill>
                          <a:effectLst/>
                          <a:latin typeface="Arial" pitchFamily="34" charset="0"/>
                          <a:cs typeface="Arial" pitchFamily="34" charset="0"/>
                        </a:rPr>
                        <a:t>ISB N5-16-002176-0</a:t>
                      </a:r>
                    </a:p>
                  </a:txBody>
                  <a:tcPr marL="91439" marR="91439">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91393">
                <a:tc>
                  <a:txBody>
                    <a:bodyPr/>
                    <a:lstStyle/>
                    <a:p>
                      <a:pPr marL="0" indent="0" algn="just">
                        <a:buFontTx/>
                        <a:buNone/>
                        <a:defRPr/>
                      </a:pPr>
                      <a:r>
                        <a:rPr lang="ru-RU" sz="1600" b="0" dirty="0">
                          <a:solidFill>
                            <a:srgbClr val="002060"/>
                          </a:solidFill>
                          <a:effectLst/>
                          <a:latin typeface="Arial" pitchFamily="34" charset="0"/>
                          <a:cs typeface="Arial" pitchFamily="34" charset="0"/>
                        </a:rPr>
                        <a:t>6. Дэвид </a:t>
                      </a:r>
                      <a:r>
                        <a:rPr lang="ru-RU" sz="1600" b="0" dirty="0" err="1">
                          <a:solidFill>
                            <a:srgbClr val="002060"/>
                          </a:solidFill>
                          <a:effectLst/>
                          <a:latin typeface="Arial" pitchFamily="34" charset="0"/>
                          <a:cs typeface="Arial" pitchFamily="34" charset="0"/>
                        </a:rPr>
                        <a:t>Бланд</a:t>
                      </a:r>
                      <a:r>
                        <a:rPr lang="ru-RU" sz="1600" b="0" dirty="0">
                          <a:solidFill>
                            <a:srgbClr val="002060"/>
                          </a:solidFill>
                          <a:effectLst/>
                          <a:latin typeface="Arial" pitchFamily="34" charset="0"/>
                          <a:cs typeface="Arial" pitchFamily="34" charset="0"/>
                        </a:rPr>
                        <a:t>. Страхование: Принципы и практика - М.: Финансы и статистика, 1998 й.</a:t>
                      </a:r>
                    </a:p>
                  </a:txBody>
                  <a:tcPr marL="91439" marR="91439">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82109">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uz-Cyrl-UZ" sz="1600" dirty="0">
                          <a:solidFill>
                            <a:srgbClr val="002060"/>
                          </a:solidFill>
                          <a:latin typeface="Arial" pitchFamily="34" charset="0"/>
                          <a:cs typeface="Arial" pitchFamily="34" charset="0"/>
                        </a:rPr>
                        <a:t>7. М.А. Мирсадыков, Д.М. Абдусатторова –</a:t>
                      </a:r>
                      <a:r>
                        <a:rPr lang="ru-RU" sz="1600" dirty="0">
                          <a:solidFill>
                            <a:srgbClr val="002060"/>
                          </a:solidFill>
                          <a:latin typeface="Arial" pitchFamily="34" charset="0"/>
                          <a:cs typeface="Arial" pitchFamily="34" charset="0"/>
                        </a:rPr>
                        <a:t> Основы страхового бизнеса. – Т. ТК</a:t>
                      </a:r>
                      <a:r>
                        <a:rPr lang="en-US" sz="1600" dirty="0">
                          <a:solidFill>
                            <a:srgbClr val="002060"/>
                          </a:solidFill>
                          <a:latin typeface="Arial" pitchFamily="34" charset="0"/>
                          <a:cs typeface="Arial" pitchFamily="34" charset="0"/>
                        </a:rPr>
                        <a:t>S</a:t>
                      </a:r>
                      <a:r>
                        <a:rPr lang="ru-RU" sz="1600" dirty="0">
                          <a:solidFill>
                            <a:srgbClr val="002060"/>
                          </a:solidFill>
                          <a:latin typeface="Arial" pitchFamily="34" charset="0"/>
                          <a:cs typeface="Arial" pitchFamily="34" charset="0"/>
                        </a:rPr>
                        <a:t>, 2009. </a:t>
                      </a:r>
                      <a:br>
                        <a:rPr lang="ru-RU" sz="1600" dirty="0">
                          <a:solidFill>
                            <a:srgbClr val="002060"/>
                          </a:solidFill>
                          <a:latin typeface="Arial" pitchFamily="34" charset="0"/>
                          <a:cs typeface="Arial" pitchFamily="34" charset="0"/>
                        </a:rPr>
                      </a:br>
                      <a:r>
                        <a:rPr lang="ru-RU" sz="1600" dirty="0">
                          <a:solidFill>
                            <a:srgbClr val="002060"/>
                          </a:solidFill>
                          <a:latin typeface="Arial" pitchFamily="34" charset="0"/>
                          <a:cs typeface="Arial" pitchFamily="34" charset="0"/>
                        </a:rPr>
                        <a:t>- 175 б.</a:t>
                      </a:r>
                    </a:p>
                  </a:txBody>
                  <a:tcPr marL="91439" marR="9143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8210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z-Cyrl-UZ" sz="1600" dirty="0">
                          <a:solidFill>
                            <a:srgbClr val="002060"/>
                          </a:solidFill>
                          <a:latin typeface="Arial" pitchFamily="34" charset="0"/>
                          <a:cs typeface="Arial" pitchFamily="34" charset="0"/>
                        </a:rPr>
                        <a:t>8. </a:t>
                      </a:r>
                      <a:r>
                        <a:rPr lang="ru-RU" sz="1600" dirty="0">
                          <a:solidFill>
                            <a:srgbClr val="002060"/>
                          </a:solidFill>
                          <a:latin typeface="Arial" pitchFamily="34" charset="0"/>
                          <a:cs typeface="Arial" pitchFamily="34" charset="0"/>
                        </a:rPr>
                        <a:t>Грищенко Н.Б. Основы страховой деятельности: Учебное пособие. Барнаул: Изд-во </a:t>
                      </a:r>
                      <a:r>
                        <a:rPr lang="ru-RU" sz="1600" dirty="0" err="1">
                          <a:solidFill>
                            <a:srgbClr val="002060"/>
                          </a:solidFill>
                          <a:latin typeface="Arial" pitchFamily="34" charset="0"/>
                          <a:cs typeface="Arial" pitchFamily="34" charset="0"/>
                        </a:rPr>
                        <a:t>Алт</a:t>
                      </a:r>
                      <a:r>
                        <a:rPr lang="ru-RU" sz="1600" dirty="0">
                          <a:solidFill>
                            <a:srgbClr val="002060"/>
                          </a:solidFill>
                          <a:latin typeface="Arial" pitchFamily="34" charset="0"/>
                          <a:cs typeface="Arial" pitchFamily="34" charset="0"/>
                        </a:rPr>
                        <a:t>. ун-та, 2001 й. 274 б.</a:t>
                      </a:r>
                    </a:p>
                  </a:txBody>
                  <a:tcPr marL="91439" marR="91439"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0"/>
          <p:cNvSpPr/>
          <p:nvPr/>
        </p:nvSpPr>
        <p:spPr>
          <a:xfrm>
            <a:off x="568051" y="560589"/>
            <a:ext cx="7950835" cy="687705"/>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75000"/>
            </a:srgbClr>
          </a:solidFill>
        </p:spPr>
        <p:txBody>
          <a:bodyPr/>
          <a:lstStyle/>
          <a:p>
            <a:pPr algn="ctr"/>
            <a:r>
              <a:rPr lang="en-US" sz="2000" b="1" dirty="0">
                <a:solidFill>
                  <a:schemeClr val="bg1"/>
                </a:solidFill>
                <a:latin typeface="Arial" panose="020B0604020202020204" pitchFamily="34" charset="0"/>
                <a:cs typeface="Arial" panose="020B0604020202020204" pitchFamily="34" charset="0"/>
              </a:rPr>
              <a:t>IV</a:t>
            </a:r>
            <a:r>
              <a:rPr lang="ru-RU" sz="2000" b="1" dirty="0">
                <a:solidFill>
                  <a:schemeClr val="bg1"/>
                </a:solidFill>
                <a:latin typeface="Arial" panose="020B0604020202020204" pitchFamily="34" charset="0"/>
                <a:cs typeface="Arial" panose="020B0604020202020204" pitchFamily="34" charset="0"/>
              </a:rPr>
              <a:t>. СУҒУРТА ЗАҲИРАЛАРИНИ ШАКЛЛАНТИРИШНИНГ МАЗМУНИ ВА МЕХАНИЗМЛАРИ</a:t>
            </a:r>
          </a:p>
        </p:txBody>
      </p:sp>
      <p:grpSp>
        <p:nvGrpSpPr>
          <p:cNvPr id="7" name="Группа 6"/>
          <p:cNvGrpSpPr/>
          <p:nvPr/>
        </p:nvGrpSpPr>
        <p:grpSpPr>
          <a:xfrm>
            <a:off x="0" y="0"/>
            <a:ext cx="12192000" cy="6858000"/>
            <a:chOff x="0" y="0"/>
            <a:chExt cx="12192000" cy="6858000"/>
          </a:xfrm>
        </p:grpSpPr>
        <p:grpSp>
          <p:nvGrpSpPr>
            <p:cNvPr id="8" name="Group 9"/>
            <p:cNvGrpSpPr/>
            <p:nvPr/>
          </p:nvGrpSpPr>
          <p:grpSpPr>
            <a:xfrm rot="5400000">
              <a:off x="8701000" y="3367000"/>
              <a:ext cx="124000" cy="6858000"/>
              <a:chOff x="0" y="0"/>
              <a:chExt cx="248000" cy="13716000"/>
            </a:xfrm>
          </p:grpSpPr>
          <p:sp>
            <p:nvSpPr>
              <p:cNvPr id="16"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9" name="Group 11"/>
            <p:cNvGrpSpPr/>
            <p:nvPr/>
          </p:nvGrpSpPr>
          <p:grpSpPr>
            <a:xfrm rot="5400000">
              <a:off x="5954300" y="5600400"/>
              <a:ext cx="124000" cy="2302800"/>
              <a:chOff x="0" y="0"/>
              <a:chExt cx="248000" cy="4605600"/>
            </a:xfrm>
          </p:grpSpPr>
          <p:sp>
            <p:nvSpPr>
              <p:cNvPr id="15"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0" name="Group 13"/>
            <p:cNvGrpSpPr/>
            <p:nvPr/>
          </p:nvGrpSpPr>
          <p:grpSpPr>
            <a:xfrm>
              <a:off x="0" y="0"/>
              <a:ext cx="4670400" cy="203600"/>
              <a:chOff x="0" y="0"/>
              <a:chExt cx="9340800" cy="407200"/>
            </a:xfrm>
          </p:grpSpPr>
          <p:sp>
            <p:nvSpPr>
              <p:cNvPr id="14"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1" name="Group 15"/>
            <p:cNvGrpSpPr/>
            <p:nvPr/>
          </p:nvGrpSpPr>
          <p:grpSpPr>
            <a:xfrm>
              <a:off x="0" y="101800"/>
              <a:ext cx="2343200" cy="203600"/>
              <a:chOff x="0" y="0"/>
              <a:chExt cx="4686400" cy="407200"/>
            </a:xfrm>
          </p:grpSpPr>
          <p:sp>
            <p:nvSpPr>
              <p:cNvPr id="13"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
        <p:nvSpPr>
          <p:cNvPr id="17" name="TextBox 16">
            <a:extLst>
              <a:ext uri="{FF2B5EF4-FFF2-40B4-BE49-F238E27FC236}">
                <a16:creationId xmlns:a16="http://schemas.microsoft.com/office/drawing/2014/main" id="{30B9F6D8-CBC4-491F-9DF9-0D75C1D31E04}"/>
              </a:ext>
            </a:extLst>
          </p:cNvPr>
          <p:cNvSpPr txBox="1"/>
          <p:nvPr/>
        </p:nvSpPr>
        <p:spPr>
          <a:xfrm>
            <a:off x="669671" y="1442371"/>
            <a:ext cx="10852658" cy="923330"/>
          </a:xfrm>
          <a:prstGeom prst="rect">
            <a:avLst/>
          </a:prstGeom>
          <a:noFill/>
        </p:spPr>
        <p:txBody>
          <a:bodyPr wrap="square">
            <a:spAutoFit/>
          </a:bodyPr>
          <a:lstStyle/>
          <a:p>
            <a:pPr indent="449580" algn="just"/>
            <a:r>
              <a:rPr lang="ru-RU"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Суғурта</a:t>
            </a:r>
            <a:r>
              <a:rPr lang="ru-RU"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ru-RU"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захиралари</a:t>
            </a:r>
            <a:r>
              <a:rPr lang="ru-RU" b="1" dirty="0">
                <a:latin typeface="Arial" panose="020B0604020202020204" pitchFamily="34" charset="0"/>
                <a:ea typeface="Calibri" panose="020F0502020204030204" pitchFamily="34" charset="0"/>
                <a:cs typeface="Times New Roman" panose="02020603050405020304" pitchFamily="18" charset="0"/>
              </a:rPr>
              <a:t> </a:t>
            </a:r>
            <a:r>
              <a:rPr lang="ru-RU" dirty="0" err="1">
                <a:latin typeface="Arial" panose="020B0604020202020204" pitchFamily="34" charset="0"/>
                <a:ea typeface="Calibri" panose="020F0502020204030204" pitchFamily="34" charset="0"/>
                <a:cs typeface="Times New Roman" panose="02020603050405020304" pitchFamily="18" charset="0"/>
              </a:rPr>
              <a:t>суғурта</a:t>
            </a:r>
            <a:r>
              <a:rPr lang="ru-RU" dirty="0">
                <a:latin typeface="Arial" panose="020B0604020202020204" pitchFamily="34" charset="0"/>
                <a:ea typeface="Calibri" panose="020F0502020204030204" pitchFamily="34" charset="0"/>
                <a:cs typeface="Times New Roman" panose="02020603050405020304" pitchFamily="18" charset="0"/>
              </a:rPr>
              <a:t> </a:t>
            </a:r>
            <a:r>
              <a:rPr lang="ru-RU" dirty="0" err="1">
                <a:latin typeface="Arial" panose="020B0604020202020204" pitchFamily="34" charset="0"/>
                <a:ea typeface="Calibri" panose="020F0502020204030204" pitchFamily="34" charset="0"/>
                <a:cs typeface="Times New Roman" panose="02020603050405020304" pitchFamily="18" charset="0"/>
              </a:rPr>
              <a:t>қилдирувчилар</a:t>
            </a:r>
            <a:r>
              <a:rPr lang="ru-RU" dirty="0">
                <a:latin typeface="Arial" panose="020B0604020202020204" pitchFamily="34" charset="0"/>
                <a:ea typeface="Calibri" panose="020F0502020204030204" pitchFamily="34" charset="0"/>
                <a:cs typeface="Times New Roman" panose="02020603050405020304" pitchFamily="18" charset="0"/>
              </a:rPr>
              <a:t> </a:t>
            </a:r>
            <a:r>
              <a:rPr lang="ru-RU" dirty="0" err="1">
                <a:latin typeface="Arial" panose="020B0604020202020204" pitchFamily="34" charset="0"/>
                <a:ea typeface="Calibri" panose="020F0502020204030204" pitchFamily="34" charset="0"/>
                <a:cs typeface="Times New Roman" panose="02020603050405020304" pitchFamily="18" charset="0"/>
              </a:rPr>
              <a:t>тўлаган</a:t>
            </a:r>
            <a:r>
              <a:rPr lang="ru-RU" dirty="0">
                <a:latin typeface="Arial" panose="020B0604020202020204" pitchFamily="34" charset="0"/>
                <a:ea typeface="Calibri" panose="020F0502020204030204" pitchFamily="34" charset="0"/>
                <a:cs typeface="Times New Roman" panose="02020603050405020304" pitchFamily="18" charset="0"/>
              </a:rPr>
              <a:t> </a:t>
            </a:r>
            <a:r>
              <a:rPr lang="ru-RU" dirty="0" err="1">
                <a:latin typeface="Arial" panose="020B0604020202020204" pitchFamily="34" charset="0"/>
                <a:ea typeface="Calibri" panose="020F0502020204030204" pitchFamily="34" charset="0"/>
                <a:cs typeface="Times New Roman" panose="02020603050405020304" pitchFamily="18" charset="0"/>
              </a:rPr>
              <a:t>суғурта</a:t>
            </a:r>
            <a:r>
              <a:rPr lang="ru-RU" dirty="0">
                <a:latin typeface="Arial" panose="020B0604020202020204" pitchFamily="34" charset="0"/>
                <a:ea typeface="Calibri" panose="020F0502020204030204" pitchFamily="34" charset="0"/>
                <a:cs typeface="Times New Roman" panose="02020603050405020304" pitchFamily="18" charset="0"/>
              </a:rPr>
              <a:t> </a:t>
            </a:r>
            <a:r>
              <a:rPr lang="ru-RU" dirty="0" err="1">
                <a:latin typeface="Arial" panose="020B0604020202020204" pitchFamily="34" charset="0"/>
                <a:ea typeface="Calibri" panose="020F0502020204030204" pitchFamily="34" charset="0"/>
                <a:cs typeface="Times New Roman" panose="02020603050405020304" pitchFamily="18" charset="0"/>
              </a:rPr>
              <a:t>мукофотлардан</a:t>
            </a:r>
            <a:r>
              <a:rPr lang="ru-RU" dirty="0">
                <a:latin typeface="Arial" panose="020B0604020202020204" pitchFamily="34" charset="0"/>
                <a:ea typeface="Calibri" panose="020F0502020204030204" pitchFamily="34" charset="0"/>
                <a:cs typeface="Times New Roman" panose="02020603050405020304" pitchFamily="18" charset="0"/>
              </a:rPr>
              <a:t> </a:t>
            </a:r>
            <a:r>
              <a:rPr lang="ru-RU" dirty="0" err="1">
                <a:latin typeface="Arial" panose="020B0604020202020204" pitchFamily="34" charset="0"/>
                <a:ea typeface="Calibri" panose="020F0502020204030204" pitchFamily="34" charset="0"/>
                <a:cs typeface="Times New Roman" panose="02020603050405020304" pitchFamily="18" charset="0"/>
              </a:rPr>
              <a:t>шакилланади</a:t>
            </a:r>
            <a:r>
              <a:rPr lang="ru-RU" dirty="0">
                <a:latin typeface="Arial" panose="020B0604020202020204" pitchFamily="34" charset="0"/>
                <a:ea typeface="Calibri" panose="020F0502020204030204" pitchFamily="34" charset="0"/>
                <a:cs typeface="Times New Roman" panose="02020603050405020304" pitchFamily="18" charset="0"/>
              </a:rPr>
              <a:t> </a:t>
            </a:r>
            <a:br>
              <a:rPr lang="en-US" dirty="0">
                <a:latin typeface="Arial" panose="020B0604020202020204" pitchFamily="34" charset="0"/>
                <a:ea typeface="Calibri" panose="020F0502020204030204" pitchFamily="34" charset="0"/>
                <a:cs typeface="Times New Roman" panose="02020603050405020304" pitchFamily="18" charset="0"/>
              </a:rPr>
            </a:br>
            <a:r>
              <a:rPr lang="ru-RU" dirty="0" err="1">
                <a:latin typeface="Arial" panose="020B0604020202020204" pitchFamily="34" charset="0"/>
                <a:ea typeface="Calibri" panose="020F0502020204030204" pitchFamily="34" charset="0"/>
                <a:cs typeface="Times New Roman" panose="02020603050405020304" pitchFamily="18" charset="0"/>
              </a:rPr>
              <a:t>ва</a:t>
            </a:r>
            <a:r>
              <a:rPr lang="ru-RU" dirty="0">
                <a:latin typeface="Arial" panose="020B0604020202020204" pitchFamily="34" charset="0"/>
                <a:ea typeface="Calibri" panose="020F0502020204030204" pitchFamily="34" charset="0"/>
                <a:cs typeface="Times New Roman" panose="02020603050405020304" pitchFamily="18" charset="0"/>
              </a:rPr>
              <a:t> </a:t>
            </a:r>
            <a:r>
              <a:rPr lang="ru-RU" dirty="0" err="1">
                <a:latin typeface="Arial" panose="020B0604020202020204" pitchFamily="34" charset="0"/>
                <a:ea typeface="Calibri" panose="020F0502020204030204" pitchFamily="34" charset="0"/>
                <a:cs typeface="Times New Roman" panose="02020603050405020304" pitchFamily="18" charset="0"/>
              </a:rPr>
              <a:t>суғурталовчининг</a:t>
            </a:r>
            <a:r>
              <a:rPr lang="ru-RU" dirty="0">
                <a:latin typeface="Arial" panose="020B0604020202020204" pitchFamily="34" charset="0"/>
                <a:ea typeface="Calibri" panose="020F0502020204030204" pitchFamily="34" charset="0"/>
                <a:cs typeface="Times New Roman" panose="02020603050405020304" pitchFamily="18" charset="0"/>
              </a:rPr>
              <a:t> </a:t>
            </a:r>
            <a:r>
              <a:rPr lang="ru-RU" dirty="0" err="1">
                <a:latin typeface="Arial" panose="020B0604020202020204" pitchFamily="34" charset="0"/>
                <a:ea typeface="Calibri" panose="020F0502020204030204" pitchFamily="34" charset="0"/>
                <a:cs typeface="Times New Roman" panose="02020603050405020304" pitchFamily="18" charset="0"/>
              </a:rPr>
              <a:t>суғурта</a:t>
            </a:r>
            <a:r>
              <a:rPr lang="ru-RU" dirty="0">
                <a:latin typeface="Arial" panose="020B0604020202020204" pitchFamily="34" charset="0"/>
                <a:ea typeface="Calibri" panose="020F0502020204030204" pitchFamily="34" charset="0"/>
                <a:cs typeface="Times New Roman" panose="02020603050405020304" pitchFamily="18" charset="0"/>
              </a:rPr>
              <a:t> </a:t>
            </a:r>
            <a:r>
              <a:rPr lang="ru-RU" dirty="0" err="1">
                <a:latin typeface="Arial" panose="020B0604020202020204" pitchFamily="34" charset="0"/>
                <a:ea typeface="Calibri" panose="020F0502020204030204" pitchFamily="34" charset="0"/>
                <a:cs typeface="Times New Roman" panose="02020603050405020304" pitchFamily="18" charset="0"/>
              </a:rPr>
              <a:t>қилдирувчи</a:t>
            </a:r>
            <a:r>
              <a:rPr lang="ru-RU" dirty="0">
                <a:latin typeface="Arial" panose="020B0604020202020204" pitchFamily="34" charset="0"/>
                <a:ea typeface="Calibri" panose="020F0502020204030204" pitchFamily="34" charset="0"/>
                <a:cs typeface="Times New Roman" panose="02020603050405020304" pitchFamily="18" charset="0"/>
              </a:rPr>
              <a:t> </a:t>
            </a:r>
            <a:r>
              <a:rPr lang="ru-RU" dirty="0" err="1">
                <a:latin typeface="Arial" panose="020B0604020202020204" pitchFamily="34" charset="0"/>
                <a:ea typeface="Calibri" panose="020F0502020204030204" pitchFamily="34" charset="0"/>
                <a:cs typeface="Times New Roman" panose="02020603050405020304" pitchFamily="18" charset="0"/>
              </a:rPr>
              <a:t>олдидаги</a:t>
            </a:r>
            <a:r>
              <a:rPr lang="ru-RU" dirty="0">
                <a:latin typeface="Arial" panose="020B0604020202020204" pitchFamily="34" charset="0"/>
                <a:ea typeface="Calibri" panose="020F0502020204030204" pitchFamily="34" charset="0"/>
                <a:cs typeface="Times New Roman" panose="02020603050405020304" pitchFamily="18" charset="0"/>
              </a:rPr>
              <a:t> </a:t>
            </a:r>
            <a:r>
              <a:rPr lang="ru-RU" dirty="0" err="1">
                <a:latin typeface="Arial" panose="020B0604020202020204" pitchFamily="34" charset="0"/>
                <a:ea typeface="Calibri" panose="020F0502020204030204" pitchFamily="34" charset="0"/>
                <a:cs typeface="Times New Roman" panose="02020603050405020304" pitchFamily="18" charset="0"/>
              </a:rPr>
              <a:t>мажбуриятларини</a:t>
            </a:r>
            <a:r>
              <a:rPr lang="ru-RU" dirty="0">
                <a:latin typeface="Arial" panose="020B0604020202020204" pitchFamily="34" charset="0"/>
                <a:ea typeface="Calibri" panose="020F0502020204030204" pitchFamily="34" charset="0"/>
                <a:cs typeface="Times New Roman" panose="02020603050405020304" pitchFamily="18" charset="0"/>
              </a:rPr>
              <a:t> </a:t>
            </a:r>
            <a:r>
              <a:rPr lang="ru-RU" dirty="0" err="1">
                <a:latin typeface="Arial" panose="020B0604020202020204" pitchFamily="34" charset="0"/>
                <a:ea typeface="Calibri" panose="020F0502020204030204" pitchFamily="34" charset="0"/>
                <a:cs typeface="Times New Roman" panose="02020603050405020304" pitchFamily="18" charset="0"/>
              </a:rPr>
              <a:t>бажаришининг</a:t>
            </a:r>
            <a:r>
              <a:rPr lang="ru-RU" dirty="0">
                <a:latin typeface="Arial" panose="020B0604020202020204" pitchFamily="34" charset="0"/>
                <a:ea typeface="Calibri" panose="020F0502020204030204" pitchFamily="34" charset="0"/>
                <a:cs typeface="Times New Roman" panose="02020603050405020304" pitchFamily="18" charset="0"/>
              </a:rPr>
              <a:t> </a:t>
            </a:r>
            <a:r>
              <a:rPr lang="ru-RU" dirty="0" err="1">
                <a:latin typeface="Arial" panose="020B0604020202020204" pitchFamily="34" charset="0"/>
                <a:ea typeface="Calibri" panose="020F0502020204030204" pitchFamily="34" charset="0"/>
                <a:cs typeface="Times New Roman" panose="02020603050405020304" pitchFamily="18" charset="0"/>
              </a:rPr>
              <a:t>молиявий</a:t>
            </a:r>
            <a:r>
              <a:rPr lang="ru-RU" dirty="0">
                <a:latin typeface="Arial" panose="020B0604020202020204" pitchFamily="34" charset="0"/>
                <a:ea typeface="Calibri" panose="020F0502020204030204" pitchFamily="34" charset="0"/>
                <a:cs typeface="Times New Roman" panose="02020603050405020304" pitchFamily="18" charset="0"/>
              </a:rPr>
              <a:t> </a:t>
            </a:r>
            <a:r>
              <a:rPr lang="ru-RU" dirty="0" err="1">
                <a:latin typeface="Arial" panose="020B0604020202020204" pitchFamily="34" charset="0"/>
                <a:ea typeface="Calibri" panose="020F0502020204030204" pitchFamily="34" charset="0"/>
                <a:cs typeface="Times New Roman" panose="02020603050405020304" pitchFamily="18" charset="0"/>
              </a:rPr>
              <a:t>кафолати</a:t>
            </a:r>
            <a:r>
              <a:rPr lang="ru-RU" dirty="0">
                <a:latin typeface="Arial" panose="020B0604020202020204" pitchFamily="34" charset="0"/>
                <a:ea typeface="Calibri" panose="020F0502020204030204" pitchFamily="34" charset="0"/>
                <a:cs typeface="Times New Roman" panose="02020603050405020304" pitchFamily="18" charset="0"/>
              </a:rPr>
              <a:t> </a:t>
            </a:r>
            <a:r>
              <a:rPr lang="ru-RU" dirty="0" err="1">
                <a:latin typeface="Arial" panose="020B0604020202020204" pitchFamily="34" charset="0"/>
                <a:ea typeface="Calibri" panose="020F0502020204030204" pitchFamily="34" charset="0"/>
                <a:cs typeface="Times New Roman" panose="02020603050405020304" pitchFamily="18" charset="0"/>
              </a:rPr>
              <a:t>ҳисобланади</a:t>
            </a:r>
            <a:r>
              <a:rPr lang="ru-RU" dirty="0">
                <a:latin typeface="Arial" panose="020B0604020202020204" pitchFamily="34"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id="{E44FAFDA-53E6-4322-8D7B-3D836C0DB8BC}"/>
              </a:ext>
            </a:extLst>
          </p:cNvPr>
          <p:cNvSpPr/>
          <p:nvPr/>
        </p:nvSpPr>
        <p:spPr>
          <a:xfrm>
            <a:off x="4041648" y="2408039"/>
            <a:ext cx="4956048" cy="749808"/>
          </a:xfrm>
          <a:prstGeom prst="rect">
            <a:avLst/>
          </a:prstGeom>
          <a:solidFill>
            <a:schemeClr val="bg1"/>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b="1" dirty="0" err="1">
                <a:solidFill>
                  <a:schemeClr val="tx1"/>
                </a:solidFill>
                <a:latin typeface="Arial" pitchFamily="34" charset="0"/>
                <a:cs typeface="Arial" pitchFamily="34" charset="0"/>
              </a:rPr>
              <a:t>Суғурта</a:t>
            </a:r>
            <a:r>
              <a:rPr lang="ru-RU" b="1" dirty="0">
                <a:solidFill>
                  <a:schemeClr val="tx1"/>
                </a:solidFill>
                <a:latin typeface="Arial" pitchFamily="34" charset="0"/>
                <a:cs typeface="Arial" pitchFamily="34" charset="0"/>
              </a:rPr>
              <a:t> </a:t>
            </a:r>
            <a:r>
              <a:rPr lang="ru-RU" b="1" dirty="0" err="1">
                <a:solidFill>
                  <a:schemeClr val="tx1"/>
                </a:solidFill>
                <a:latin typeface="Arial" pitchFamily="34" charset="0"/>
                <a:cs typeface="Arial" pitchFamily="34" charset="0"/>
              </a:rPr>
              <a:t>компанияси</a:t>
            </a:r>
            <a:r>
              <a:rPr lang="ru-RU" b="1" dirty="0">
                <a:solidFill>
                  <a:schemeClr val="tx1"/>
                </a:solidFill>
                <a:latin typeface="Arial" pitchFamily="34" charset="0"/>
                <a:cs typeface="Arial" pitchFamily="34" charset="0"/>
              </a:rPr>
              <a:t> </a:t>
            </a:r>
            <a:r>
              <a:rPr lang="ru-RU" b="1" dirty="0" err="1">
                <a:solidFill>
                  <a:schemeClr val="tx1"/>
                </a:solidFill>
                <a:latin typeface="Arial" pitchFamily="34" charset="0"/>
                <a:cs typeface="Arial" pitchFamily="34" charset="0"/>
              </a:rPr>
              <a:t>икки</a:t>
            </a:r>
            <a:r>
              <a:rPr lang="ru-RU" b="1" dirty="0">
                <a:solidFill>
                  <a:schemeClr val="tx1"/>
                </a:solidFill>
                <a:latin typeface="Arial" pitchFamily="34" charset="0"/>
                <a:cs typeface="Arial" pitchFamily="34" charset="0"/>
              </a:rPr>
              <a:t> </a:t>
            </a:r>
            <a:r>
              <a:rPr lang="ru-RU" b="1" dirty="0" err="1">
                <a:solidFill>
                  <a:schemeClr val="tx1"/>
                </a:solidFill>
                <a:latin typeface="Arial" pitchFamily="34" charset="0"/>
                <a:cs typeface="Arial" pitchFamily="34" charset="0"/>
              </a:rPr>
              <a:t>турдаги</a:t>
            </a:r>
            <a:r>
              <a:rPr lang="ru-RU" b="1" dirty="0">
                <a:solidFill>
                  <a:schemeClr val="tx1"/>
                </a:solidFill>
                <a:latin typeface="Arial" pitchFamily="34" charset="0"/>
                <a:cs typeface="Arial" pitchFamily="34" charset="0"/>
              </a:rPr>
              <a:t> </a:t>
            </a:r>
            <a:r>
              <a:rPr lang="ru-RU" b="1" dirty="0" err="1">
                <a:solidFill>
                  <a:schemeClr val="tx1"/>
                </a:solidFill>
                <a:latin typeface="Arial" pitchFamily="34" charset="0"/>
                <a:cs typeface="Arial" pitchFamily="34" charset="0"/>
              </a:rPr>
              <a:t>заҳираларга</a:t>
            </a:r>
            <a:r>
              <a:rPr lang="ru-RU" b="1" dirty="0">
                <a:solidFill>
                  <a:schemeClr val="tx1"/>
                </a:solidFill>
                <a:latin typeface="Arial" pitchFamily="34" charset="0"/>
                <a:cs typeface="Arial" pitchFamily="34" charset="0"/>
              </a:rPr>
              <a:t> </a:t>
            </a:r>
            <a:r>
              <a:rPr lang="ru-RU" b="1" dirty="0" err="1">
                <a:solidFill>
                  <a:schemeClr val="tx1"/>
                </a:solidFill>
                <a:latin typeface="Arial" pitchFamily="34" charset="0"/>
                <a:cs typeface="Arial" pitchFamily="34" charset="0"/>
              </a:rPr>
              <a:t>эга</a:t>
            </a:r>
            <a:r>
              <a:rPr lang="ru-RU" b="1" dirty="0">
                <a:solidFill>
                  <a:schemeClr val="tx1"/>
                </a:solidFill>
                <a:latin typeface="Arial" pitchFamily="34" charset="0"/>
                <a:cs typeface="Arial" pitchFamily="34" charset="0"/>
              </a:rPr>
              <a:t>:</a:t>
            </a:r>
            <a:endParaRPr lang="ru-RU" dirty="0">
              <a:solidFill>
                <a:schemeClr val="tx1"/>
              </a:solidFill>
            </a:endParaRPr>
          </a:p>
        </p:txBody>
      </p:sp>
      <p:sp>
        <p:nvSpPr>
          <p:cNvPr id="19" name="Прямоугольник 18">
            <a:extLst>
              <a:ext uri="{FF2B5EF4-FFF2-40B4-BE49-F238E27FC236}">
                <a16:creationId xmlns:a16="http://schemas.microsoft.com/office/drawing/2014/main" id="{59E24B99-65F1-4451-AE53-207CB0C7055D}"/>
              </a:ext>
            </a:extLst>
          </p:cNvPr>
          <p:cNvSpPr/>
          <p:nvPr/>
        </p:nvSpPr>
        <p:spPr>
          <a:xfrm>
            <a:off x="331464" y="3426090"/>
            <a:ext cx="6407664" cy="3033709"/>
          </a:xfrm>
          <a:prstGeom prst="rect">
            <a:avLst/>
          </a:prstGeom>
          <a:solidFill>
            <a:schemeClr val="bg1"/>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363538" algn="just">
              <a:lnSpc>
                <a:spcPct val="95000"/>
              </a:lnSpc>
            </a:pPr>
            <a:r>
              <a:rPr lang="ru-RU" b="1" dirty="0">
                <a:solidFill>
                  <a:srgbClr val="C00000"/>
                </a:solidFill>
                <a:latin typeface="Arial" pitchFamily="34" charset="0"/>
                <a:cs typeface="Arial" pitchFamily="34" charset="0"/>
              </a:rPr>
              <a:t>1.</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Ўз</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капиталининг</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бир</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қисми</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бўлган</a:t>
            </a:r>
            <a:r>
              <a:rPr lang="ru-RU" dirty="0">
                <a:solidFill>
                  <a:schemeClr val="tx1"/>
                </a:solidFill>
                <a:latin typeface="Arial" pitchFamily="34" charset="0"/>
                <a:cs typeface="Arial" pitchFamily="34" charset="0"/>
              </a:rPr>
              <a:t> капитал </a:t>
            </a:r>
            <a:r>
              <a:rPr lang="ru-RU" dirty="0" err="1">
                <a:solidFill>
                  <a:schemeClr val="tx1"/>
                </a:solidFill>
                <a:latin typeface="Arial" pitchFamily="34" charset="0"/>
                <a:cs typeface="Arial" pitchFamily="34" charset="0"/>
              </a:rPr>
              <a:t>захираси</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захиравий</a:t>
            </a:r>
            <a:r>
              <a:rPr lang="ru-RU" dirty="0">
                <a:solidFill>
                  <a:schemeClr val="tx1"/>
                </a:solidFill>
                <a:latin typeface="Arial" pitchFamily="34" charset="0"/>
                <a:cs typeface="Arial" pitchFamily="34" charset="0"/>
              </a:rPr>
              <a:t> капитал), </a:t>
            </a:r>
            <a:r>
              <a:rPr lang="ru-RU" dirty="0" err="1">
                <a:solidFill>
                  <a:schemeClr val="tx1"/>
                </a:solidFill>
                <a:latin typeface="Arial" pitchFamily="34" charset="0"/>
                <a:cs typeface="Arial" pitchFamily="34" charset="0"/>
              </a:rPr>
              <a:t>чунки</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унинг</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шаклланиш</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манбаи</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суғурта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ва</a:t>
            </a:r>
            <a:r>
              <a:rPr lang="ru-RU" dirty="0">
                <a:solidFill>
                  <a:schemeClr val="tx1"/>
                </a:solidFill>
                <a:latin typeface="Arial" pitchFamily="34" charset="0"/>
                <a:cs typeface="Arial" pitchFamily="34" charset="0"/>
              </a:rPr>
              <a:t> инвестиция </a:t>
            </a:r>
            <a:r>
              <a:rPr lang="ru-RU" dirty="0" err="1">
                <a:solidFill>
                  <a:schemeClr val="tx1"/>
                </a:solidFill>
                <a:latin typeface="Arial" pitchFamily="34" charset="0"/>
                <a:cs typeface="Arial" pitchFamily="34" charset="0"/>
              </a:rPr>
              <a:t>фаолиятидан</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олинган</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фойдадир</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Муайян</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шароитларда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заҳиравий</a:t>
            </a:r>
            <a:r>
              <a:rPr lang="ru-RU" dirty="0">
                <a:solidFill>
                  <a:schemeClr val="tx1"/>
                </a:solidFill>
                <a:latin typeface="Arial" pitchFamily="34" charset="0"/>
                <a:cs typeface="Arial" pitchFamily="34" charset="0"/>
              </a:rPr>
              <a:t> капитал </a:t>
            </a:r>
            <a:r>
              <a:rPr lang="ru-RU" dirty="0" err="1">
                <a:solidFill>
                  <a:schemeClr val="tx1"/>
                </a:solidFill>
                <a:latin typeface="Arial" pitchFamily="34" charset="0"/>
                <a:cs typeface="Arial" pitchFamily="34" charset="0"/>
              </a:rPr>
              <a:t>таъсисчиларга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даромад</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тўлаш</a:t>
            </a:r>
            <a:r>
              <a:rPr lang="ru-RU" dirty="0">
                <a:solidFill>
                  <a:schemeClr val="tx1"/>
                </a:solidFill>
                <a:latin typeface="Arial" pitchFamily="34" charset="0"/>
                <a:cs typeface="Arial" pitchFamily="34" charset="0"/>
              </a:rPr>
              <a:t>, баланс </a:t>
            </a:r>
            <a:r>
              <a:rPr lang="ru-RU" dirty="0" err="1">
                <a:solidFill>
                  <a:schemeClr val="tx1"/>
                </a:solidFill>
                <a:latin typeface="Arial" pitchFamily="34" charset="0"/>
                <a:cs typeface="Arial" pitchFamily="34" charset="0"/>
              </a:rPr>
              <a:t>йўқотишларини</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қоплаш</a:t>
            </a:r>
            <a:r>
              <a:rPr lang="ru-RU" dirty="0">
                <a:solidFill>
                  <a:schemeClr val="tx1"/>
                </a:solidFill>
                <a:latin typeface="Arial" pitchFamily="34" charset="0"/>
                <a:cs typeface="Arial" pitchFamily="34" charset="0"/>
              </a:rPr>
              <a:t> </a:t>
            </a:r>
            <a:br>
              <a:rPr lang="en-US" dirty="0">
                <a:solidFill>
                  <a:schemeClr val="tx1"/>
                </a:solidFill>
                <a:latin typeface="Arial" pitchFamily="34" charset="0"/>
                <a:cs typeface="Arial" pitchFamily="34" charset="0"/>
              </a:rPr>
            </a:br>
            <a:r>
              <a:rPr lang="ru-RU" dirty="0" err="1">
                <a:solidFill>
                  <a:schemeClr val="tx1"/>
                </a:solidFill>
                <a:latin typeface="Arial" pitchFamily="34" charset="0"/>
                <a:cs typeface="Arial" pitchFamily="34" charset="0"/>
              </a:rPr>
              <a:t>ва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дебиторлар</a:t>
            </a:r>
            <a:r>
              <a:rPr lang="ru-RU" dirty="0">
                <a:solidFill>
                  <a:schemeClr val="tx1"/>
                </a:solidFill>
                <a:latin typeface="Arial" pitchFamily="34" charset="0"/>
                <a:cs typeface="Arial" pitchFamily="34" charset="0"/>
              </a:rPr>
              <a:t> билан </a:t>
            </a:r>
            <a:r>
              <a:rPr lang="ru-RU" dirty="0" err="1">
                <a:solidFill>
                  <a:schemeClr val="tx1"/>
                </a:solidFill>
                <a:latin typeface="Arial" pitchFamily="34" charset="0"/>
                <a:cs typeface="Arial" pitchFamily="34" charset="0"/>
              </a:rPr>
              <a:t>ҳисоб-китоб</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қилиш</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учун</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ишлатилиши</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мумкин</a:t>
            </a:r>
            <a:r>
              <a:rPr lang="ru-RU" dirty="0">
                <a:solidFill>
                  <a:schemeClr val="tx1"/>
                </a:solidFill>
                <a:latin typeface="Arial" pitchFamily="34" charset="0"/>
                <a:cs typeface="Arial" pitchFamily="34" charset="0"/>
              </a:rPr>
              <a:t>. Бу </a:t>
            </a:r>
            <a:r>
              <a:rPr lang="ru-RU" dirty="0" err="1">
                <a:solidFill>
                  <a:schemeClr val="tx1"/>
                </a:solidFill>
                <a:latin typeface="Arial" pitchFamily="34" charset="0"/>
                <a:cs typeface="Arial" pitchFamily="34" charset="0"/>
              </a:rPr>
              <a:t>суғурталовчининг</a:t>
            </a:r>
            <a:r>
              <a:rPr lang="ru-RU" dirty="0">
                <a:solidFill>
                  <a:schemeClr val="tx1"/>
                </a:solidFill>
                <a:latin typeface="Arial" pitchFamily="34" charset="0"/>
                <a:cs typeface="Arial" pitchFamily="34" charset="0"/>
              </a:rPr>
              <a:t> ички </a:t>
            </a:r>
            <a:r>
              <a:rPr lang="ru-RU" dirty="0" err="1">
                <a:solidFill>
                  <a:schemeClr val="tx1"/>
                </a:solidFill>
                <a:latin typeface="Arial" pitchFamily="34" charset="0"/>
                <a:cs typeface="Arial" pitchFamily="34" charset="0"/>
              </a:rPr>
              <a:t>хўжалик</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ҳисоб-китоблар</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учун</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тегишли</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жамғармалардан</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маблағлар</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етишмаган</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тақдирда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сарфланадиган</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захирасидир</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Бундай</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ҳолат</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суғурта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ташкилоти</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учун</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зарарли</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бўлган</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йилларда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пайдо</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бўлиши</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мумкин</a:t>
            </a:r>
            <a:r>
              <a:rPr lang="ru-RU" dirty="0">
                <a:solidFill>
                  <a:schemeClr val="tx1"/>
                </a:solidFill>
                <a:latin typeface="Arial" pitchFamily="34" charset="0"/>
                <a:cs typeface="Arial" pitchFamily="34" charset="0"/>
              </a:rPr>
              <a:t>.</a:t>
            </a:r>
          </a:p>
        </p:txBody>
      </p:sp>
      <p:sp>
        <p:nvSpPr>
          <p:cNvPr id="20" name="Прямоугольник 19">
            <a:extLst>
              <a:ext uri="{FF2B5EF4-FFF2-40B4-BE49-F238E27FC236}">
                <a16:creationId xmlns:a16="http://schemas.microsoft.com/office/drawing/2014/main" id="{28A4770F-51D4-4F6B-A117-9E6EE69DEEEE}"/>
              </a:ext>
            </a:extLst>
          </p:cNvPr>
          <p:cNvSpPr/>
          <p:nvPr/>
        </p:nvSpPr>
        <p:spPr>
          <a:xfrm>
            <a:off x="7077456" y="3426089"/>
            <a:ext cx="4581914" cy="1871453"/>
          </a:xfrm>
          <a:prstGeom prst="rect">
            <a:avLst/>
          </a:prstGeom>
          <a:solidFill>
            <a:schemeClr val="bg1"/>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363538" algn="just">
              <a:lnSpc>
                <a:spcPct val="95000"/>
              </a:lnSpc>
            </a:pPr>
            <a:r>
              <a:rPr lang="ru-RU" b="1" dirty="0">
                <a:solidFill>
                  <a:schemeClr val="accent6">
                    <a:lumMod val="50000"/>
                  </a:schemeClr>
                </a:solidFill>
                <a:latin typeface="Arial" pitchFamily="34" charset="0"/>
                <a:cs typeface="Arial" pitchFamily="34" charset="0"/>
              </a:rPr>
              <a:t> </a:t>
            </a:r>
            <a:r>
              <a:rPr lang="ru-RU" b="1" dirty="0">
                <a:solidFill>
                  <a:srgbClr val="C00000"/>
                </a:solidFill>
                <a:latin typeface="Arial" pitchFamily="34" charset="0"/>
                <a:cs typeface="Arial" pitchFamily="34" charset="0"/>
              </a:rPr>
              <a:t>2.</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Суғурта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ҳодисалари</a:t>
            </a:r>
            <a:r>
              <a:rPr lang="ru-RU" dirty="0">
                <a:solidFill>
                  <a:schemeClr val="tx1"/>
                </a:solidFill>
                <a:latin typeface="Arial" pitchFamily="34" charset="0"/>
                <a:cs typeface="Arial" pitchFamily="34" charset="0"/>
              </a:rPr>
              <a:t> юз </a:t>
            </a:r>
            <a:r>
              <a:rPr lang="ru-RU" dirty="0" err="1">
                <a:solidFill>
                  <a:schemeClr val="tx1"/>
                </a:solidFill>
                <a:latin typeface="Arial" pitchFamily="34" charset="0"/>
                <a:cs typeface="Arial" pitchFamily="34" charset="0"/>
              </a:rPr>
              <a:t>берганда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тўловларни</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амалга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ошириш</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учун</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фойдаланиладиган</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ва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суғурта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қилдирувчиларнинг</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бадаллари</a:t>
            </a:r>
            <a:r>
              <a:rPr lang="en-US"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ҳисобидан</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шакллантириладиган</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суғурта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захиралари</a:t>
            </a:r>
            <a:r>
              <a:rPr lang="ru-RU" dirty="0">
                <a:solidFill>
                  <a:schemeClr val="tx1"/>
                </a:solidFill>
                <a:latin typeface="Arial" pitchFamily="34" charset="0"/>
                <a:cs typeface="Arial" pitchFamily="34" charset="0"/>
              </a:rPr>
              <a:t>.</a:t>
            </a:r>
            <a:endParaRPr lang="ru-RU" dirty="0">
              <a:solidFill>
                <a:schemeClr val="tx1"/>
              </a:solidFill>
            </a:endParaRPr>
          </a:p>
        </p:txBody>
      </p:sp>
      <p:cxnSp>
        <p:nvCxnSpPr>
          <p:cNvPr id="21" name="Прямая соединительная линия 20">
            <a:extLst>
              <a:ext uri="{FF2B5EF4-FFF2-40B4-BE49-F238E27FC236}">
                <a16:creationId xmlns:a16="http://schemas.microsoft.com/office/drawing/2014/main" id="{9AE242CB-4D8F-4E0B-8B93-9715F01B9526}"/>
              </a:ext>
            </a:extLst>
          </p:cNvPr>
          <p:cNvCxnSpPr>
            <a:cxnSpLocks/>
          </p:cNvCxnSpPr>
          <p:nvPr/>
        </p:nvCxnSpPr>
        <p:spPr>
          <a:xfrm>
            <a:off x="3557016" y="3322439"/>
            <a:ext cx="581139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38EEA8B9-8D4A-44E2-8FCC-6FE8C8860EB9}"/>
              </a:ext>
            </a:extLst>
          </p:cNvPr>
          <p:cNvCxnSpPr>
            <a:cxnSpLocks/>
            <a:stCxn id="18" idx="2"/>
          </p:cNvCxnSpPr>
          <p:nvPr/>
        </p:nvCxnSpPr>
        <p:spPr>
          <a:xfrm>
            <a:off x="6519672" y="3157847"/>
            <a:ext cx="0" cy="164592"/>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E806EC3F-1C1A-4076-9346-587ED3135798}"/>
              </a:ext>
            </a:extLst>
          </p:cNvPr>
          <p:cNvCxnSpPr>
            <a:cxnSpLocks/>
            <a:endCxn id="19" idx="0"/>
          </p:cNvCxnSpPr>
          <p:nvPr/>
        </p:nvCxnSpPr>
        <p:spPr>
          <a:xfrm>
            <a:off x="3535296" y="3322439"/>
            <a:ext cx="0" cy="103651"/>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E91DDDBA-CD19-4038-AFD3-62C53F9F4BF9}"/>
              </a:ext>
            </a:extLst>
          </p:cNvPr>
          <p:cNvCxnSpPr>
            <a:cxnSpLocks/>
            <a:stCxn id="20" idx="0"/>
          </p:cNvCxnSpPr>
          <p:nvPr/>
        </p:nvCxnSpPr>
        <p:spPr>
          <a:xfrm flipV="1">
            <a:off x="9368413" y="3322439"/>
            <a:ext cx="4187" cy="10365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C0AB38D-F981-4D81-B567-B9474A7C6F9B}"/>
              </a:ext>
            </a:extLst>
          </p:cNvPr>
          <p:cNvSpPr txBox="1"/>
          <p:nvPr/>
        </p:nvSpPr>
        <p:spPr>
          <a:xfrm>
            <a:off x="11659370" y="6419486"/>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40</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углы 7"/>
          <p:cNvSpPr/>
          <p:nvPr/>
        </p:nvSpPr>
        <p:spPr>
          <a:xfrm>
            <a:off x="694055" y="2435860"/>
            <a:ext cx="11066145" cy="1787525"/>
          </a:xfrm>
          <a:prstGeom prst="roundRect">
            <a:avLst>
              <a:gd name="adj" fmla="val 9265"/>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defRPr/>
            </a:pPr>
            <a:r>
              <a:rPr lang="ru-RU" sz="1900" b="1" dirty="0" err="1">
                <a:solidFill>
                  <a:srgbClr val="C00000"/>
                </a:solidFill>
                <a:latin typeface="Arial" panose="020B0604020202020204" pitchFamily="34" charset="0"/>
                <a:cs typeface="Arial" panose="020B0604020202020204" pitchFamily="34" charset="0"/>
              </a:rPr>
              <a:t>Қайта</a:t>
            </a:r>
            <a:r>
              <a:rPr lang="ru-RU" sz="1900" b="1" dirty="0">
                <a:solidFill>
                  <a:srgbClr val="C00000"/>
                </a:solidFill>
                <a:latin typeface="Arial" panose="020B0604020202020204" pitchFamily="34" charset="0"/>
                <a:cs typeface="Arial" panose="020B0604020202020204" pitchFamily="34" charset="0"/>
              </a:rPr>
              <a:t> </a:t>
            </a:r>
            <a:r>
              <a:rPr lang="ru-RU" sz="1900" b="1" dirty="0" err="1">
                <a:solidFill>
                  <a:srgbClr val="C00000"/>
                </a:solidFill>
                <a:latin typeface="Arial" panose="020B0604020202020204" pitchFamily="34" charset="0"/>
                <a:cs typeface="Arial" panose="020B0604020202020204" pitchFamily="34" charset="0"/>
              </a:rPr>
              <a:t>суғурталаш</a:t>
            </a:r>
            <a:r>
              <a:rPr lang="ru-RU" sz="1900" b="1" dirty="0">
                <a:solidFill>
                  <a:schemeClr val="tx1"/>
                </a:solidFill>
                <a:latin typeface="Arial" panose="020B0604020202020204" pitchFamily="34" charset="0"/>
                <a:cs typeface="Arial" panose="020B0604020202020204" pitchFamily="34" charset="0"/>
              </a:rPr>
              <a:t> </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бу</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иқтисодий</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муносабатлар</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тизими</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бўлиб</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унга</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кўра</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суғурталовчи</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суғурталаш</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юзасидан</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таваккалчиликни</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ўз</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зиммасига</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олган</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ҳолда</a:t>
            </a:r>
            <a:r>
              <a:rPr lang="ru-RU" sz="1900" dirty="0">
                <a:solidFill>
                  <a:schemeClr val="tx1"/>
                </a:solidFill>
                <a:latin typeface="Arial" panose="020B0604020202020204" pitchFamily="34" charset="0"/>
                <a:cs typeface="Arial" panose="020B0604020202020204" pitchFamily="34" charset="0"/>
              </a:rPr>
              <a:t>, улар </a:t>
            </a:r>
            <a:r>
              <a:rPr lang="ru-RU" sz="1900" dirty="0" err="1">
                <a:solidFill>
                  <a:schemeClr val="tx1"/>
                </a:solidFill>
                <a:latin typeface="Arial" panose="020B0604020202020204" pitchFamily="34" charset="0"/>
                <a:cs typeface="Arial" panose="020B0604020202020204" pitchFamily="34" charset="0"/>
              </a:rPr>
              <a:t>бўйича</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жавобгарликнинг</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бир</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қисмини</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ўзининг</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молиявий</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имкониятларини</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ҳисобга</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олган</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ҳолда</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мувозанатли</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суғурта</a:t>
            </a:r>
            <a:r>
              <a:rPr lang="ru-RU" sz="1900" dirty="0">
                <a:solidFill>
                  <a:schemeClr val="tx1"/>
                </a:solidFill>
                <a:latin typeface="Arial" panose="020B0604020202020204" pitchFamily="34" charset="0"/>
                <a:cs typeface="Arial" panose="020B0604020202020204" pitchFamily="34" charset="0"/>
              </a:rPr>
              <a:t> портфели, </a:t>
            </a:r>
            <a:r>
              <a:rPr lang="ru-RU" sz="1900" dirty="0" err="1">
                <a:solidFill>
                  <a:schemeClr val="tx1"/>
                </a:solidFill>
                <a:latin typeface="Arial" panose="020B0604020202020204" pitchFamily="34" charset="0"/>
                <a:cs typeface="Arial" panose="020B0604020202020204" pitchFamily="34" charset="0"/>
              </a:rPr>
              <a:t>суғурта</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операцияларининг</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молиявий</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барқарорлиги</a:t>
            </a:r>
            <a:r>
              <a:rPr lang="ru-RU" sz="1900" dirty="0">
                <a:solidFill>
                  <a:schemeClr val="tx1"/>
                </a:solidFill>
                <a:latin typeface="Arial" panose="020B0604020202020204" pitchFamily="34" charset="0"/>
                <a:cs typeface="Arial" panose="020B0604020202020204" pitchFamily="34" charset="0"/>
              </a:rPr>
              <a:t> </a:t>
            </a:r>
            <a:br>
              <a:rPr lang="en-US" sz="1900" dirty="0">
                <a:solidFill>
                  <a:schemeClr val="tx1"/>
                </a:solidFill>
                <a:latin typeface="Arial" panose="020B0604020202020204" pitchFamily="34" charset="0"/>
                <a:cs typeface="Arial" panose="020B0604020202020204" pitchFamily="34" charset="0"/>
              </a:rPr>
            </a:br>
            <a:r>
              <a:rPr lang="ru-RU" sz="1900" dirty="0" err="1">
                <a:solidFill>
                  <a:schemeClr val="tx1"/>
                </a:solidFill>
                <a:latin typeface="Arial" panose="020B0604020202020204" pitchFamily="34" charset="0"/>
                <a:cs typeface="Arial" panose="020B0604020202020204" pitchFamily="34" charset="0"/>
              </a:rPr>
              <a:t>ва</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рентабеллигини</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таъминлаш</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мақсадида</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келишилган</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шартларда</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имкон</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қадар</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бошқа</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суғурталовчиларга</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ўтказади</a:t>
            </a:r>
            <a:r>
              <a:rPr lang="ru-RU" sz="1900" dirty="0">
                <a:solidFill>
                  <a:schemeClr val="tx1"/>
                </a:solidFill>
                <a:latin typeface="Arial" panose="020B0604020202020204" pitchFamily="34" charset="0"/>
                <a:cs typeface="Arial" panose="020B0604020202020204" pitchFamily="34" charset="0"/>
              </a:rPr>
              <a:t>.</a:t>
            </a:r>
          </a:p>
        </p:txBody>
      </p:sp>
      <p:sp>
        <p:nvSpPr>
          <p:cNvPr id="11" name="Прямоугольник: скругленные углы 10"/>
          <p:cNvSpPr/>
          <p:nvPr/>
        </p:nvSpPr>
        <p:spPr>
          <a:xfrm>
            <a:off x="3879215" y="4467860"/>
            <a:ext cx="7951470" cy="1818640"/>
          </a:xfrm>
          <a:prstGeom prst="roundRect">
            <a:avLst>
              <a:gd name="adj" fmla="val 9265"/>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r>
              <a:rPr lang="ru-RU" sz="1900" dirty="0" err="1">
                <a:solidFill>
                  <a:schemeClr val="tx1"/>
                </a:solidFill>
                <a:latin typeface="Arial" panose="020B0604020202020204" pitchFamily="34" charset="0"/>
                <a:cs typeface="Arial" panose="020B0604020202020204" pitchFamily="34" charset="0"/>
              </a:rPr>
              <a:t>суғурталовчини</a:t>
            </a:r>
            <a:r>
              <a:rPr lang="ru-RU" sz="1900" dirty="0">
                <a:solidFill>
                  <a:schemeClr val="tx1"/>
                </a:solidFill>
                <a:latin typeface="Arial" panose="020B0604020202020204" pitchFamily="34" charset="0"/>
                <a:cs typeface="Arial" panose="020B0604020202020204" pitchFamily="34" charset="0"/>
              </a:rPr>
              <a:t>, агар у </a:t>
            </a:r>
            <a:r>
              <a:rPr lang="ru-RU" sz="1900" dirty="0" err="1">
                <a:solidFill>
                  <a:schemeClr val="tx1"/>
                </a:solidFill>
                <a:latin typeface="Arial" panose="020B0604020202020204" pitchFamily="34" charset="0"/>
                <a:cs typeface="Arial" panose="020B0604020202020204" pitchFamily="34" charset="0"/>
              </a:rPr>
              <a:t>қайта</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суғурталаш</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билан</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ҳимояланмаган</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бўлса</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ўз</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суғурта</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шартномалари</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бўйича</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кўриши</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мумкин</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бўлган</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молиявий</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йўқотишлардан</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ҳимоя</a:t>
            </a:r>
            <a:r>
              <a:rPr lang="ru-RU" sz="1900" dirty="0">
                <a:solidFill>
                  <a:schemeClr val="tx1"/>
                </a:solidFill>
                <a:latin typeface="Arial" panose="020B0604020202020204" pitchFamily="34" charset="0"/>
                <a:cs typeface="Arial" panose="020B0604020202020204" pitchFamily="34" charset="0"/>
              </a:rPr>
              <a:t> </a:t>
            </a:r>
            <a:r>
              <a:rPr lang="ru-RU" sz="1900" dirty="0" err="1">
                <a:solidFill>
                  <a:schemeClr val="tx1"/>
                </a:solidFill>
                <a:latin typeface="Arial" panose="020B0604020202020204" pitchFamily="34" charset="0"/>
                <a:cs typeface="Arial" panose="020B0604020202020204" pitchFamily="34" charset="0"/>
              </a:rPr>
              <a:t>қилишдир</a:t>
            </a:r>
            <a:r>
              <a:rPr lang="ru-RU" sz="1900" dirty="0">
                <a:solidFill>
                  <a:schemeClr val="tx1"/>
                </a:solidFill>
                <a:latin typeface="Arial" panose="020B0604020202020204" pitchFamily="34" charset="0"/>
                <a:cs typeface="Arial" panose="020B0604020202020204" pitchFamily="34" charset="0"/>
              </a:rPr>
              <a:t>.</a:t>
            </a:r>
          </a:p>
        </p:txBody>
      </p:sp>
      <p:sp>
        <p:nvSpPr>
          <p:cNvPr id="12" name="Прямоугольник: скругленные углы 11"/>
          <p:cNvSpPr/>
          <p:nvPr/>
        </p:nvSpPr>
        <p:spPr>
          <a:xfrm>
            <a:off x="820420" y="4483100"/>
            <a:ext cx="2912745" cy="1804035"/>
          </a:xfrm>
          <a:prstGeom prst="roundRect">
            <a:avLst>
              <a:gd name="adj" fmla="val 9265"/>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lnSpc>
                <a:spcPct val="80000"/>
              </a:lnSpc>
            </a:pPr>
            <a:r>
              <a:rPr lang="ru-RU" sz="1900" b="1" dirty="0" err="1">
                <a:solidFill>
                  <a:srgbClr val="00B050"/>
                </a:solidFill>
                <a:latin typeface="Arial" panose="020B0604020202020204" pitchFamily="34" charset="0"/>
                <a:cs typeface="Arial" panose="020B0604020202020204" pitchFamily="34" charset="0"/>
              </a:rPr>
              <a:t>Қайта</a:t>
            </a:r>
            <a:r>
              <a:rPr lang="ru-RU" sz="1900" b="1" dirty="0">
                <a:solidFill>
                  <a:srgbClr val="00B050"/>
                </a:solidFill>
                <a:latin typeface="Arial" panose="020B0604020202020204" pitchFamily="34" charset="0"/>
                <a:cs typeface="Arial" panose="020B0604020202020204" pitchFamily="34" charset="0"/>
              </a:rPr>
              <a:t> </a:t>
            </a:r>
            <a:r>
              <a:rPr lang="ru-RU" sz="1900" b="1" dirty="0" err="1">
                <a:solidFill>
                  <a:srgbClr val="00B050"/>
                </a:solidFill>
                <a:latin typeface="Arial" panose="020B0604020202020204" pitchFamily="34" charset="0"/>
                <a:cs typeface="Arial" panose="020B0604020202020204" pitchFamily="34" charset="0"/>
              </a:rPr>
              <a:t>суғуртал</a:t>
            </a:r>
            <a:r>
              <a:rPr lang="uz-Cyrl-UZ" sz="1900" b="1">
                <a:solidFill>
                  <a:srgbClr val="00B050"/>
                </a:solidFill>
                <a:latin typeface="Arial" panose="020B0604020202020204" pitchFamily="34" charset="0"/>
                <a:cs typeface="Arial" panose="020B0604020202020204" pitchFamily="34" charset="0"/>
              </a:rPr>
              <a:t>а</a:t>
            </a:r>
            <a:r>
              <a:rPr lang="ru-RU" sz="1900" b="1">
                <a:solidFill>
                  <a:srgbClr val="00B050"/>
                </a:solidFill>
                <a:latin typeface="Arial" panose="020B0604020202020204" pitchFamily="34" charset="0"/>
                <a:cs typeface="Arial" panose="020B0604020202020204" pitchFamily="34" charset="0"/>
              </a:rPr>
              <a:t>шнинг</a:t>
            </a:r>
            <a:r>
              <a:rPr lang="ru-RU" sz="1900" b="1" dirty="0">
                <a:solidFill>
                  <a:srgbClr val="00B050"/>
                </a:solidFill>
                <a:latin typeface="Arial" panose="020B0604020202020204" pitchFamily="34" charset="0"/>
                <a:cs typeface="Arial" panose="020B0604020202020204" pitchFamily="34" charset="0"/>
              </a:rPr>
              <a:t> </a:t>
            </a:r>
            <a:r>
              <a:rPr lang="ru-RU" sz="1900" b="1" dirty="0" err="1">
                <a:solidFill>
                  <a:srgbClr val="00B050"/>
                </a:solidFill>
                <a:latin typeface="Arial" panose="020B0604020202020204" pitchFamily="34" charset="0"/>
                <a:cs typeface="Arial" panose="020B0604020202020204" pitchFamily="34" charset="0"/>
              </a:rPr>
              <a:t>мақсади</a:t>
            </a:r>
            <a:endParaRPr lang="ru-RU" sz="1900" b="1" dirty="0">
              <a:solidFill>
                <a:srgbClr val="00B050"/>
              </a:solidFill>
              <a:latin typeface="Arial" panose="020B0604020202020204" pitchFamily="34" charset="0"/>
              <a:cs typeface="Arial" panose="020B0604020202020204" pitchFamily="34" charset="0"/>
            </a:endParaRPr>
          </a:p>
        </p:txBody>
      </p:sp>
      <p:sp>
        <p:nvSpPr>
          <p:cNvPr id="14" name="Freeform 10"/>
          <p:cNvSpPr/>
          <p:nvPr/>
        </p:nvSpPr>
        <p:spPr>
          <a:xfrm>
            <a:off x="3450590" y="941896"/>
            <a:ext cx="7686040" cy="746125"/>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75000"/>
            </a:srgbClr>
          </a:solidFill>
        </p:spPr>
        <p:txBody>
          <a:bodyPr/>
          <a:lstStyle/>
          <a:p>
            <a:pPr algn="ctr"/>
            <a:r>
              <a:rPr lang="en-US" b="1" dirty="0">
                <a:solidFill>
                  <a:schemeClr val="bg1"/>
                </a:solidFill>
                <a:latin typeface="Arial" panose="020B0604020202020204" pitchFamily="34" charset="0"/>
                <a:cs typeface="Arial" panose="020B0604020202020204" pitchFamily="34" charset="0"/>
              </a:rPr>
              <a:t>V</a:t>
            </a:r>
            <a:r>
              <a:rPr lang="ru-RU" b="1" dirty="0">
                <a:solidFill>
                  <a:schemeClr val="bg1"/>
                </a:solidFill>
                <a:latin typeface="Arial" panose="020B0604020202020204" pitchFamily="34" charset="0"/>
                <a:cs typeface="Arial" panose="020B0604020202020204" pitchFamily="34" charset="0"/>
              </a:rPr>
              <a:t>. СУҒУРТА БИЗНЕСИДА ҚАЙТА СУҒУРТААЛШНИНГ РОЛИ</a:t>
            </a:r>
            <a:endParaRPr lang="en-US" b="1" dirty="0">
              <a:solidFill>
                <a:schemeClr val="bg1"/>
              </a:solidFill>
              <a:latin typeface="Arial" panose="020B0604020202020204" pitchFamily="34" charset="0"/>
              <a:cs typeface="Arial" panose="020B0604020202020204" pitchFamily="34" charset="0"/>
            </a:endParaRPr>
          </a:p>
          <a:p>
            <a:pPr algn="ctr"/>
            <a:r>
              <a:rPr lang="ru-RU" b="1" dirty="0">
                <a:solidFill>
                  <a:schemeClr val="bg1"/>
                </a:solidFill>
                <a:latin typeface="Arial" panose="020B0604020202020204" pitchFamily="34" charset="0"/>
                <a:cs typeface="Arial" panose="020B0604020202020204" pitchFamily="34" charset="0"/>
              </a:rPr>
              <a:t>ВА АҲАМИЯТИ</a:t>
            </a:r>
          </a:p>
        </p:txBody>
      </p:sp>
      <p:grpSp>
        <p:nvGrpSpPr>
          <p:cNvPr id="15" name="Группа 14"/>
          <p:cNvGrpSpPr/>
          <p:nvPr/>
        </p:nvGrpSpPr>
        <p:grpSpPr>
          <a:xfrm>
            <a:off x="0" y="0"/>
            <a:ext cx="12192000" cy="6858000"/>
            <a:chOff x="0" y="0"/>
            <a:chExt cx="12192000" cy="6858000"/>
          </a:xfrm>
        </p:grpSpPr>
        <p:grpSp>
          <p:nvGrpSpPr>
            <p:cNvPr id="16" name="Group 9"/>
            <p:cNvGrpSpPr/>
            <p:nvPr/>
          </p:nvGrpSpPr>
          <p:grpSpPr>
            <a:xfrm rot="5400000">
              <a:off x="8701000" y="3367000"/>
              <a:ext cx="124000" cy="6858000"/>
              <a:chOff x="0" y="0"/>
              <a:chExt cx="248000" cy="13716000"/>
            </a:xfrm>
          </p:grpSpPr>
          <p:sp>
            <p:nvSpPr>
              <p:cNvPr id="24"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7" name="Group 11"/>
            <p:cNvGrpSpPr/>
            <p:nvPr/>
          </p:nvGrpSpPr>
          <p:grpSpPr>
            <a:xfrm rot="5400000">
              <a:off x="5954300" y="5600400"/>
              <a:ext cx="124000" cy="2302800"/>
              <a:chOff x="0" y="0"/>
              <a:chExt cx="248000" cy="4605600"/>
            </a:xfrm>
          </p:grpSpPr>
          <p:sp>
            <p:nvSpPr>
              <p:cNvPr id="23"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8" name="Group 13"/>
            <p:cNvGrpSpPr/>
            <p:nvPr/>
          </p:nvGrpSpPr>
          <p:grpSpPr>
            <a:xfrm>
              <a:off x="0" y="0"/>
              <a:ext cx="4670400" cy="203600"/>
              <a:chOff x="0" y="0"/>
              <a:chExt cx="9340800" cy="407200"/>
            </a:xfrm>
          </p:grpSpPr>
          <p:sp>
            <p:nvSpPr>
              <p:cNvPr id="22"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9" name="Group 15"/>
            <p:cNvGrpSpPr/>
            <p:nvPr/>
          </p:nvGrpSpPr>
          <p:grpSpPr>
            <a:xfrm>
              <a:off x="0" y="101800"/>
              <a:ext cx="2343200" cy="203600"/>
              <a:chOff x="0" y="0"/>
              <a:chExt cx="4686400" cy="407200"/>
            </a:xfrm>
          </p:grpSpPr>
          <p:sp>
            <p:nvSpPr>
              <p:cNvPr id="21"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20" name="Рисунок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pic>
        <p:nvPicPr>
          <p:cNvPr id="5" name="Рисунок 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5190" y="320040"/>
            <a:ext cx="2178050" cy="2178050"/>
          </a:xfrm>
          <a:prstGeom prst="rect">
            <a:avLst/>
          </a:prstGeom>
        </p:spPr>
      </p:pic>
      <p:sp>
        <p:nvSpPr>
          <p:cNvPr id="25" name="TextBox 24">
            <a:extLst>
              <a:ext uri="{FF2B5EF4-FFF2-40B4-BE49-F238E27FC236}">
                <a16:creationId xmlns:a16="http://schemas.microsoft.com/office/drawing/2014/main" id="{DDD25407-8135-4E33-BC36-7A36FCD42BDE}"/>
              </a:ext>
            </a:extLst>
          </p:cNvPr>
          <p:cNvSpPr txBox="1"/>
          <p:nvPr/>
        </p:nvSpPr>
        <p:spPr>
          <a:xfrm>
            <a:off x="11701417" y="6444485"/>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41</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4892" y="1600552"/>
            <a:ext cx="10962216" cy="4293483"/>
          </a:xfrm>
          <a:prstGeom prst="rect">
            <a:avLst/>
          </a:prstGeom>
          <a:noFill/>
        </p:spPr>
        <p:txBody>
          <a:bodyPr wrap="square">
            <a:spAutoFit/>
          </a:bodyPr>
          <a:lstStyle/>
          <a:p>
            <a:pPr indent="449580" algn="just"/>
            <a:r>
              <a:rPr lang="ru-RU" sz="2100" b="1" dirty="0" err="1">
                <a:solidFill>
                  <a:srgbClr val="C00000"/>
                </a:solidFill>
                <a:latin typeface="Arial" panose="020B0604020202020204" pitchFamily="34" charset="0"/>
                <a:ea typeface="Calibri" panose="020F0502020204030204" charset="0"/>
                <a:cs typeface="Arial" panose="020B0604020202020204" pitchFamily="34" charset="0"/>
              </a:rPr>
              <a:t>Қайта</a:t>
            </a:r>
            <a:r>
              <a:rPr lang="ru-RU" sz="2100" b="1" dirty="0">
                <a:solidFill>
                  <a:srgbClr val="C00000"/>
                </a:solidFill>
                <a:latin typeface="Arial" panose="020B0604020202020204" pitchFamily="34" charset="0"/>
                <a:ea typeface="Calibri" panose="020F0502020204030204" charset="0"/>
                <a:cs typeface="Arial" panose="020B0604020202020204" pitchFamily="34" charset="0"/>
              </a:rPr>
              <a:t> </a:t>
            </a:r>
            <a:r>
              <a:rPr lang="ru-RU" sz="2100" b="1" dirty="0" err="1">
                <a:solidFill>
                  <a:srgbClr val="C00000"/>
                </a:solidFill>
                <a:latin typeface="Arial" panose="020B0604020202020204" pitchFamily="34" charset="0"/>
                <a:ea typeface="Calibri" panose="020F0502020204030204" charset="0"/>
                <a:cs typeface="Arial" panose="020B0604020202020204" pitchFamily="34" charset="0"/>
              </a:rPr>
              <a:t>суғурталаш</a:t>
            </a:r>
            <a:r>
              <a:rPr lang="ru-RU" sz="2100" b="1" dirty="0">
                <a:solidFill>
                  <a:srgbClr val="C00000"/>
                </a:solidFill>
                <a:latin typeface="Arial" panose="020B0604020202020204" pitchFamily="34" charset="0"/>
                <a:ea typeface="Calibri" panose="020F0502020204030204" charset="0"/>
                <a:cs typeface="Arial" panose="020B0604020202020204" pitchFamily="34" charset="0"/>
              </a:rPr>
              <a:t> </a:t>
            </a:r>
            <a:r>
              <a:rPr lang="ru-RU" sz="2100" b="1" dirty="0" err="1">
                <a:solidFill>
                  <a:srgbClr val="C00000"/>
                </a:solidFill>
                <a:latin typeface="Arial" panose="020B0604020202020204" pitchFamily="34" charset="0"/>
                <a:ea typeface="Calibri" panose="020F0502020204030204" charset="0"/>
                <a:cs typeface="Arial" panose="020B0604020202020204" pitchFamily="34" charset="0"/>
              </a:rPr>
              <a:t>воситаси</a:t>
            </a:r>
            <a:r>
              <a:rPr lang="ru-RU" sz="2100" b="1" dirty="0">
                <a:solidFill>
                  <a:srgbClr val="C00000"/>
                </a:solidFill>
                <a:latin typeface="Arial" panose="020B0604020202020204" pitchFamily="34" charset="0"/>
                <a:ea typeface="Calibri" panose="020F0502020204030204" charset="0"/>
                <a:cs typeface="Arial" panose="020B0604020202020204" pitchFamily="34" charset="0"/>
              </a:rPr>
              <a:t> </a:t>
            </a:r>
            <a:r>
              <a:rPr lang="ru-RU" sz="2100" b="1" dirty="0" err="1">
                <a:solidFill>
                  <a:srgbClr val="C00000"/>
                </a:solidFill>
                <a:latin typeface="Arial" panose="020B0604020202020204" pitchFamily="34" charset="0"/>
                <a:ea typeface="Calibri" panose="020F0502020204030204" charset="0"/>
                <a:cs typeface="Arial" panose="020B0604020202020204" pitchFamily="34" charset="0"/>
              </a:rPr>
              <a:t>суғурталовчи</a:t>
            </a:r>
            <a:r>
              <a:rPr lang="ru-RU" sz="2100" b="1" dirty="0">
                <a:solidFill>
                  <a:srgbClr val="C00000"/>
                </a:solidFill>
                <a:latin typeface="Arial" panose="020B0604020202020204" pitchFamily="34" charset="0"/>
                <a:ea typeface="Calibri" panose="020F0502020204030204" charset="0"/>
                <a:cs typeface="Arial" panose="020B0604020202020204" pitchFamily="34" charset="0"/>
              </a:rPr>
              <a:t> </a:t>
            </a:r>
            <a:r>
              <a:rPr lang="ru-RU" sz="2100" b="1" dirty="0" err="1">
                <a:solidFill>
                  <a:srgbClr val="C00000"/>
                </a:solidFill>
                <a:latin typeface="Arial" panose="020B0604020202020204" pitchFamily="34" charset="0"/>
                <a:ea typeface="Calibri" panose="020F0502020204030204" charset="0"/>
                <a:cs typeface="Arial" panose="020B0604020202020204" pitchFamily="34" charset="0"/>
              </a:rPr>
              <a:t>томонидан</a:t>
            </a:r>
            <a:r>
              <a:rPr lang="ru-RU" sz="2100" b="1" dirty="0">
                <a:solidFill>
                  <a:srgbClr val="C00000"/>
                </a:solidFill>
                <a:latin typeface="Arial" panose="020B0604020202020204" pitchFamily="34" charset="0"/>
                <a:ea typeface="Calibri" panose="020F0502020204030204" charset="0"/>
                <a:cs typeface="Arial" panose="020B0604020202020204" pitchFamily="34" charset="0"/>
              </a:rPr>
              <a:t> </a:t>
            </a:r>
            <a:r>
              <a:rPr lang="ru-RU" sz="2100" b="1" dirty="0" err="1">
                <a:solidFill>
                  <a:srgbClr val="C00000"/>
                </a:solidFill>
                <a:latin typeface="Arial" panose="020B0604020202020204" pitchFamily="34" charset="0"/>
                <a:ea typeface="Calibri" panose="020F0502020204030204" charset="0"/>
                <a:cs typeface="Arial" panose="020B0604020202020204" pitchFamily="34" charset="0"/>
              </a:rPr>
              <a:t>қуйидаги</a:t>
            </a:r>
            <a:r>
              <a:rPr lang="ru-RU" sz="2100" b="1" dirty="0">
                <a:solidFill>
                  <a:srgbClr val="C00000"/>
                </a:solidFill>
                <a:latin typeface="Arial" panose="020B0604020202020204" pitchFamily="34" charset="0"/>
                <a:ea typeface="Calibri" panose="020F0502020204030204" charset="0"/>
                <a:cs typeface="Arial" panose="020B0604020202020204" pitchFamily="34" charset="0"/>
              </a:rPr>
              <a:t> </a:t>
            </a:r>
            <a:r>
              <a:rPr lang="ru-RU" sz="2100" b="1" dirty="0" err="1">
                <a:solidFill>
                  <a:srgbClr val="C00000"/>
                </a:solidFill>
                <a:latin typeface="Arial" panose="020B0604020202020204" pitchFamily="34" charset="0"/>
                <a:ea typeface="Calibri" panose="020F0502020204030204" charset="0"/>
                <a:cs typeface="Arial" panose="020B0604020202020204" pitchFamily="34" charset="0"/>
              </a:rPr>
              <a:t>мақсадларда</a:t>
            </a:r>
            <a:r>
              <a:rPr lang="ru-RU" sz="2100" b="1" dirty="0">
                <a:solidFill>
                  <a:srgbClr val="C00000"/>
                </a:solidFill>
                <a:latin typeface="Arial" panose="020B0604020202020204" pitchFamily="34" charset="0"/>
                <a:ea typeface="Calibri" panose="020F0502020204030204" charset="0"/>
                <a:cs typeface="Arial" panose="020B0604020202020204" pitchFamily="34" charset="0"/>
              </a:rPr>
              <a:t> </a:t>
            </a:r>
            <a:r>
              <a:rPr lang="ru-RU" sz="2100" b="1" dirty="0" err="1">
                <a:solidFill>
                  <a:srgbClr val="C00000"/>
                </a:solidFill>
                <a:latin typeface="Arial" panose="020B0604020202020204" pitchFamily="34" charset="0"/>
                <a:ea typeface="Calibri" panose="020F0502020204030204" charset="0"/>
                <a:cs typeface="Arial" panose="020B0604020202020204" pitchFamily="34" charset="0"/>
              </a:rPr>
              <a:t>фойдаланилади</a:t>
            </a:r>
            <a:r>
              <a:rPr lang="ru-RU" sz="2100" b="1" dirty="0">
                <a:solidFill>
                  <a:srgbClr val="C00000"/>
                </a:solidFill>
                <a:latin typeface="Arial" panose="020B0604020202020204" pitchFamily="34" charset="0"/>
                <a:ea typeface="Calibri" panose="020F0502020204030204" charset="0"/>
                <a:cs typeface="Arial" panose="020B0604020202020204" pitchFamily="34" charset="0"/>
              </a:rPr>
              <a:t>:</a:t>
            </a:r>
          </a:p>
          <a:p>
            <a:pPr indent="449580" algn="just"/>
            <a:endParaRPr lang="ru-RU" sz="2100" b="1" dirty="0">
              <a:solidFill>
                <a:srgbClr val="00B050"/>
              </a:solidFill>
              <a:latin typeface="Arial" panose="020B0604020202020204" pitchFamily="34" charset="0"/>
              <a:ea typeface="Calibri" panose="020F0502020204030204" charset="0"/>
              <a:cs typeface="Arial" panose="020B0604020202020204" pitchFamily="34" charset="0"/>
            </a:endParaRPr>
          </a:p>
          <a:p>
            <a:pPr indent="449580" algn="just"/>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мумкин</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бўлган</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бир</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йирик</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ҳодисадан</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масалан</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зилзиладан</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ҳимоя</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қилиш</a:t>
            </a:r>
            <a:r>
              <a:rPr lang="ru-RU" sz="2100" dirty="0">
                <a:latin typeface="Arial" panose="020B0604020202020204" pitchFamily="34" charset="0"/>
                <a:ea typeface="Calibri" panose="020F0502020204030204" charset="0"/>
                <a:cs typeface="Arial" panose="020B0604020202020204" pitchFamily="34" charset="0"/>
              </a:rPr>
              <a:t>;</a:t>
            </a:r>
          </a:p>
          <a:p>
            <a:pPr indent="449580" algn="just"/>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битта</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объектга</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масалан</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тасвирий</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санъат</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музейига</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катта</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зарар</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этказишдан</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ҳимоя</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қилиш</a:t>
            </a:r>
            <a:r>
              <a:rPr lang="ru-RU" sz="2100" dirty="0">
                <a:latin typeface="Arial" panose="020B0604020202020204" pitchFamily="34" charset="0"/>
                <a:ea typeface="Calibri" panose="020F0502020204030204" charset="0"/>
                <a:cs typeface="Arial" panose="020B0604020202020204" pitchFamily="34" charset="0"/>
              </a:rPr>
              <a:t>;</a:t>
            </a:r>
          </a:p>
          <a:p>
            <a:pPr indent="449580" algn="just"/>
            <a:r>
              <a:rPr lang="ru-RU" sz="2100" dirty="0">
                <a:latin typeface="Arial" panose="020B0604020202020204" pitchFamily="34" charset="0"/>
                <a:ea typeface="Calibri" panose="020F0502020204030204" charset="0"/>
                <a:cs typeface="Arial" panose="020B0604020202020204" pitchFamily="34" charset="0"/>
              </a:rPr>
              <a:t>- компания </a:t>
            </a:r>
            <a:r>
              <a:rPr lang="ru-RU" sz="2100" dirty="0" err="1">
                <a:latin typeface="Arial" panose="020B0604020202020204" pitchFamily="34" charset="0"/>
                <a:ea typeface="Calibri" panose="020F0502020204030204" charset="0"/>
                <a:cs typeface="Arial" panose="020B0604020202020204" pitchFamily="34" charset="0"/>
              </a:rPr>
              <a:t>капиталини</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ҳимоя</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қилиш</a:t>
            </a:r>
            <a:r>
              <a:rPr lang="ru-RU" sz="2100" dirty="0">
                <a:latin typeface="Arial" panose="020B0604020202020204" pitchFamily="34" charset="0"/>
                <a:ea typeface="Calibri" panose="020F0502020204030204" charset="0"/>
                <a:cs typeface="Arial" panose="020B0604020202020204" pitchFamily="34" charset="0"/>
              </a:rPr>
              <a:t>;</a:t>
            </a:r>
          </a:p>
          <a:p>
            <a:pPr indent="449580" algn="just"/>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янги</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бозорга</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чиқиш</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масалан</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суғурта</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компанияси</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денгиз</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ёки</a:t>
            </a:r>
            <a:r>
              <a:rPr lang="ru-RU" sz="2100" dirty="0">
                <a:latin typeface="Arial" panose="020B0604020202020204" pitchFamily="34" charset="0"/>
                <a:ea typeface="Calibri" panose="020F0502020204030204" charset="0"/>
                <a:cs typeface="Arial" panose="020B0604020202020204" pitchFamily="34" charset="0"/>
              </a:rPr>
              <a:t> авиация </a:t>
            </a:r>
            <a:r>
              <a:rPr lang="ru-RU" sz="2100" dirty="0" err="1">
                <a:latin typeface="Arial" panose="020B0604020202020204" pitchFamily="34" charset="0"/>
                <a:ea typeface="Calibri" panose="020F0502020204030204" charset="0"/>
                <a:cs typeface="Arial" panose="020B0604020202020204" pitchFamily="34" charset="0"/>
              </a:rPr>
              <a:t>рисклари</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портфелини</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суғурталашни</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бошлайди</a:t>
            </a:r>
            <a:r>
              <a:rPr lang="ru-RU" sz="2100" dirty="0">
                <a:latin typeface="Arial" panose="020B0604020202020204" pitchFamily="34" charset="0"/>
                <a:ea typeface="Calibri" panose="020F0502020204030204" charset="0"/>
                <a:cs typeface="Arial" panose="020B0604020202020204" pitchFamily="34" charset="0"/>
              </a:rPr>
              <a:t>;</a:t>
            </a:r>
          </a:p>
          <a:p>
            <a:pPr indent="449580" algn="just"/>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ишлаб</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чиқариладиган</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айланма</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даромадларга</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йўқотишларнинг</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таъсирини</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минималлаштириш</a:t>
            </a:r>
            <a:r>
              <a:rPr lang="ru-RU" sz="2100" dirty="0">
                <a:latin typeface="Arial" panose="020B0604020202020204" pitchFamily="34" charset="0"/>
                <a:ea typeface="Calibri" panose="020F0502020204030204" charset="0"/>
                <a:cs typeface="Arial" panose="020B0604020202020204" pitchFamily="34" charset="0"/>
              </a:rPr>
              <a:t>;</a:t>
            </a:r>
          </a:p>
          <a:p>
            <a:pPr indent="449580" algn="just"/>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андеррайтерларнинг</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ишончи</a:t>
            </a:r>
            <a:r>
              <a:rPr lang="ru-RU" sz="2100" dirty="0">
                <a:latin typeface="Arial" panose="020B0604020202020204" pitchFamily="34" charset="0"/>
                <a:ea typeface="Calibri" panose="020F0502020204030204" charset="0"/>
                <a:cs typeface="Arial" panose="020B0604020202020204" pitchFamily="34" charset="0"/>
              </a:rPr>
              <a:t>;</a:t>
            </a:r>
          </a:p>
          <a:p>
            <a:pPr indent="449580" algn="just"/>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оғир</a:t>
            </a:r>
            <a:r>
              <a:rPr lang="ru-RU" sz="2100" dirty="0">
                <a:latin typeface="Arial" panose="020B0604020202020204" pitchFamily="34" charset="0"/>
                <a:ea typeface="Calibri" panose="020F0502020204030204" charset="0"/>
                <a:cs typeface="Arial" panose="020B0604020202020204" pitchFamily="34" charset="0"/>
              </a:rPr>
              <a:t> / </a:t>
            </a:r>
            <a:r>
              <a:rPr lang="ru-RU" sz="2100" dirty="0" err="1">
                <a:latin typeface="Arial" panose="020B0604020202020204" pitchFamily="34" charset="0"/>
                <a:ea typeface="Calibri" panose="020F0502020204030204" charset="0"/>
                <a:cs typeface="Arial" panose="020B0604020202020204" pitchFamily="34" charset="0"/>
              </a:rPr>
              <a:t>хавфли</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таваккалчиликларни</a:t>
            </a:r>
            <a:r>
              <a:rPr lang="ru-RU" sz="2100" dirty="0">
                <a:latin typeface="Arial" panose="020B0604020202020204" pitchFamily="34" charset="0"/>
                <a:ea typeface="Calibri" panose="020F0502020204030204" charset="0"/>
                <a:cs typeface="Arial" panose="020B0604020202020204" pitchFamily="34" charset="0"/>
              </a:rPr>
              <a:t> </a:t>
            </a:r>
            <a:r>
              <a:rPr lang="ru-RU" sz="2100" dirty="0" err="1">
                <a:latin typeface="Arial" panose="020B0604020202020204" pitchFamily="34" charset="0"/>
                <a:ea typeface="Calibri" panose="020F0502020204030204" charset="0"/>
                <a:cs typeface="Arial" panose="020B0604020202020204" pitchFamily="34" charset="0"/>
              </a:rPr>
              <a:t>тақсимлаш</a:t>
            </a:r>
            <a:r>
              <a:rPr lang="ru-RU" sz="2100" dirty="0">
                <a:latin typeface="Arial" panose="020B0604020202020204" pitchFamily="34" charset="0"/>
                <a:ea typeface="Calibri" panose="020F0502020204030204" charset="0"/>
                <a:cs typeface="Arial" panose="020B0604020202020204" pitchFamily="34" charset="0"/>
              </a:rPr>
              <a:t>.</a:t>
            </a:r>
            <a:endParaRPr lang="ru-RU" sz="2100" dirty="0">
              <a:effectLst/>
              <a:latin typeface="Arial" panose="020B0604020202020204" pitchFamily="34" charset="0"/>
              <a:ea typeface="Calibri" panose="020F0502020204030204" charset="0"/>
              <a:cs typeface="Arial" panose="020B0604020202020204" pitchFamily="34" charset="0"/>
            </a:endParaRPr>
          </a:p>
        </p:txBody>
      </p:sp>
      <p:sp>
        <p:nvSpPr>
          <p:cNvPr id="6" name="Freeform 10"/>
          <p:cNvSpPr/>
          <p:nvPr/>
        </p:nvSpPr>
        <p:spPr>
          <a:xfrm>
            <a:off x="2477999" y="661696"/>
            <a:ext cx="6285001" cy="581443"/>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75000"/>
            </a:srgbClr>
          </a:solidFill>
        </p:spPr>
        <p:txBody>
          <a:bodyPr/>
          <a:lstStyle/>
          <a:p>
            <a:pPr algn="ctr"/>
            <a:r>
              <a:rPr lang="ru-RU" b="1" dirty="0">
                <a:solidFill>
                  <a:schemeClr val="bg1"/>
                </a:solidFill>
                <a:latin typeface="Arial" panose="020B0604020202020204" pitchFamily="34" charset="0"/>
                <a:cs typeface="Arial" panose="020B0604020202020204" pitchFamily="34" charset="0"/>
              </a:rPr>
              <a:t>СУҒУРТА БИЗНЕСИДА ҚАЙТА СУҒУРТА ҚИЛИШНИНГ ЎРНИ ВА АҲАМИЯТИ</a:t>
            </a:r>
          </a:p>
        </p:txBody>
      </p:sp>
      <p:grpSp>
        <p:nvGrpSpPr>
          <p:cNvPr id="8" name="Группа 7"/>
          <p:cNvGrpSpPr/>
          <p:nvPr/>
        </p:nvGrpSpPr>
        <p:grpSpPr>
          <a:xfrm>
            <a:off x="0" y="0"/>
            <a:ext cx="12192000" cy="6858000"/>
            <a:chOff x="0" y="0"/>
            <a:chExt cx="12192000" cy="6858000"/>
          </a:xfrm>
        </p:grpSpPr>
        <p:grpSp>
          <p:nvGrpSpPr>
            <p:cNvPr id="9" name="Group 9"/>
            <p:cNvGrpSpPr/>
            <p:nvPr/>
          </p:nvGrpSpPr>
          <p:grpSpPr>
            <a:xfrm rot="5400000">
              <a:off x="8701000" y="3367000"/>
              <a:ext cx="124000" cy="6858000"/>
              <a:chOff x="0" y="0"/>
              <a:chExt cx="248000" cy="13716000"/>
            </a:xfrm>
          </p:grpSpPr>
          <p:sp>
            <p:nvSpPr>
              <p:cNvPr id="17"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0" name="Group 11"/>
            <p:cNvGrpSpPr/>
            <p:nvPr/>
          </p:nvGrpSpPr>
          <p:grpSpPr>
            <a:xfrm rot="5400000">
              <a:off x="5954300" y="5600400"/>
              <a:ext cx="124000" cy="2302800"/>
              <a:chOff x="0" y="0"/>
              <a:chExt cx="248000" cy="4605600"/>
            </a:xfrm>
          </p:grpSpPr>
          <p:sp>
            <p:nvSpPr>
              <p:cNvPr id="16"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1" name="Group 13"/>
            <p:cNvGrpSpPr/>
            <p:nvPr/>
          </p:nvGrpSpPr>
          <p:grpSpPr>
            <a:xfrm>
              <a:off x="0" y="0"/>
              <a:ext cx="4670400" cy="203600"/>
              <a:chOff x="0" y="0"/>
              <a:chExt cx="9340800" cy="407200"/>
            </a:xfrm>
          </p:grpSpPr>
          <p:sp>
            <p:nvSpPr>
              <p:cNvPr id="15"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2" name="Group 15"/>
            <p:cNvGrpSpPr/>
            <p:nvPr/>
          </p:nvGrpSpPr>
          <p:grpSpPr>
            <a:xfrm>
              <a:off x="0" y="101800"/>
              <a:ext cx="2343200" cy="203600"/>
              <a:chOff x="0" y="0"/>
              <a:chExt cx="4686400" cy="407200"/>
            </a:xfrm>
          </p:grpSpPr>
          <p:sp>
            <p:nvSpPr>
              <p:cNvPr id="14"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
        <p:nvSpPr>
          <p:cNvPr id="18" name="TextBox 17">
            <a:extLst>
              <a:ext uri="{FF2B5EF4-FFF2-40B4-BE49-F238E27FC236}">
                <a16:creationId xmlns:a16="http://schemas.microsoft.com/office/drawing/2014/main" id="{F043A905-749C-4C7D-B6C2-C55D01BEE774}"/>
              </a:ext>
            </a:extLst>
          </p:cNvPr>
          <p:cNvSpPr txBox="1"/>
          <p:nvPr/>
        </p:nvSpPr>
        <p:spPr>
          <a:xfrm>
            <a:off x="11718194" y="6407226"/>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42</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extLst>
              <p:ext uri="{D42A27DB-BD31-4B8C-83A1-F6EECF244321}">
                <p14:modId xmlns:p14="http://schemas.microsoft.com/office/powerpoint/2010/main" val="710410383"/>
              </p:ext>
            </p:extLst>
          </p:nvPr>
        </p:nvGraphicFramePr>
        <p:xfrm>
          <a:off x="739437" y="1490386"/>
          <a:ext cx="10553700" cy="5007771"/>
        </p:xfrm>
        <a:graphic>
          <a:graphicData uri="http://schemas.openxmlformats.org/drawingml/2006/table">
            <a:tbl>
              <a:tblPr firstRow="1" firstCol="1" bandRow="1">
                <a:tableStyleId>{5C22544A-7EE6-4342-B048-85BDC9FD1C3A}</a:tableStyleId>
              </a:tblPr>
              <a:tblGrid>
                <a:gridCol w="5276850">
                  <a:extLst>
                    <a:ext uri="{9D8B030D-6E8A-4147-A177-3AD203B41FA5}">
                      <a16:colId xmlns:a16="http://schemas.microsoft.com/office/drawing/2014/main" val="20000"/>
                    </a:ext>
                  </a:extLst>
                </a:gridCol>
                <a:gridCol w="5276850">
                  <a:extLst>
                    <a:ext uri="{9D8B030D-6E8A-4147-A177-3AD203B41FA5}">
                      <a16:colId xmlns:a16="http://schemas.microsoft.com/office/drawing/2014/main" val="20001"/>
                    </a:ext>
                  </a:extLst>
                </a:gridCol>
              </a:tblGrid>
              <a:tr h="403860">
                <a:tc gridSpan="2">
                  <a:txBody>
                    <a:bodyPr/>
                    <a:lstStyle/>
                    <a:p>
                      <a:pPr algn="ctr">
                        <a:lnSpc>
                          <a:spcPct val="115000"/>
                        </a:lnSpc>
                        <a:spcAft>
                          <a:spcPts val="0"/>
                        </a:spcAft>
                      </a:pPr>
                      <a:r>
                        <a:rPr lang="ru-RU" sz="1700" dirty="0" err="1">
                          <a:solidFill>
                            <a:srgbClr val="C00000"/>
                          </a:solidFill>
                          <a:effectLst/>
                          <a:latin typeface="Arial" panose="020B0604020202020204" pitchFamily="34" charset="0"/>
                          <a:cs typeface="Arial" panose="020B0604020202020204" pitchFamily="34" charset="0"/>
                        </a:rPr>
                        <a:t>Суғуртанинг</a:t>
                      </a:r>
                      <a:r>
                        <a:rPr lang="ru-RU" sz="1700" dirty="0">
                          <a:solidFill>
                            <a:srgbClr val="C00000"/>
                          </a:solidFill>
                          <a:effectLst/>
                          <a:latin typeface="Arial" panose="020B0604020202020204" pitchFamily="34" charset="0"/>
                          <a:cs typeface="Arial" panose="020B0604020202020204" pitchFamily="34" charset="0"/>
                        </a:rPr>
                        <a:t> </a:t>
                      </a:r>
                      <a:r>
                        <a:rPr lang="ru-RU" sz="1700" dirty="0" err="1">
                          <a:solidFill>
                            <a:srgbClr val="C00000"/>
                          </a:solidFill>
                          <a:effectLst/>
                          <a:latin typeface="Arial" panose="020B0604020202020204" pitchFamily="34" charset="0"/>
                          <a:cs typeface="Arial" panose="020B0604020202020204" pitchFamily="34" charset="0"/>
                        </a:rPr>
                        <a:t>аҳамияти</a:t>
                      </a:r>
                      <a:endParaRPr lang="ru-RU" sz="1700" dirty="0">
                        <a:solidFill>
                          <a:srgbClr val="C00000"/>
                        </a:solidFill>
                        <a:effectLst/>
                        <a:latin typeface="Arial" panose="020B0604020202020204" pitchFamily="34" charset="0"/>
                        <a:ea typeface="Times New Roman" panose="02020603050405020304"/>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extLst>
                  <a:ext uri="{0D108BD9-81ED-4DB2-BD59-A6C34878D82A}">
                    <a16:rowId xmlns:a16="http://schemas.microsoft.com/office/drawing/2014/main" val="10000"/>
                  </a:ext>
                </a:extLst>
              </a:tr>
              <a:tr h="281940">
                <a:tc>
                  <a:txBody>
                    <a:bodyPr/>
                    <a:lstStyle/>
                    <a:p>
                      <a:pPr algn="ctr">
                        <a:lnSpc>
                          <a:spcPct val="115000"/>
                        </a:lnSpc>
                        <a:spcAft>
                          <a:spcPts val="0"/>
                        </a:spcAft>
                      </a:pPr>
                      <a:r>
                        <a:rPr lang="ru-RU" sz="1700" b="1" dirty="0" err="1">
                          <a:solidFill>
                            <a:srgbClr val="C00000"/>
                          </a:solidFill>
                          <a:effectLst/>
                          <a:latin typeface="Arial" panose="020B0604020202020204" pitchFamily="34" charset="0"/>
                          <a:cs typeface="Arial" panose="020B0604020202020204" pitchFamily="34" charset="0"/>
                        </a:rPr>
                        <a:t>Микроиқтисодиёт</a:t>
                      </a:r>
                      <a:r>
                        <a:rPr lang="ru-RU" sz="1700" b="1" dirty="0">
                          <a:solidFill>
                            <a:srgbClr val="C00000"/>
                          </a:solidFill>
                          <a:effectLst/>
                          <a:latin typeface="Arial" panose="020B0604020202020204" pitchFamily="34" charset="0"/>
                          <a:cs typeface="Arial" panose="020B0604020202020204" pitchFamily="34" charset="0"/>
                        </a:rPr>
                        <a:t> </a:t>
                      </a:r>
                      <a:r>
                        <a:rPr lang="ru-RU" sz="1700" b="1" dirty="0" err="1">
                          <a:solidFill>
                            <a:srgbClr val="C00000"/>
                          </a:solidFill>
                          <a:effectLst/>
                          <a:latin typeface="Arial" panose="020B0604020202020204" pitchFamily="34" charset="0"/>
                          <a:cs typeface="Arial" panose="020B0604020202020204" pitchFamily="34" charset="0"/>
                        </a:rPr>
                        <a:t>даражасида</a:t>
                      </a:r>
                      <a:endParaRPr lang="ru-RU" sz="1700" b="1" dirty="0">
                        <a:solidFill>
                          <a:srgbClr val="C00000"/>
                        </a:solidFill>
                        <a:effectLst/>
                        <a:latin typeface="Arial" panose="020B0604020202020204" pitchFamily="34" charset="0"/>
                        <a:ea typeface="Times New Roman" panose="02020603050405020304"/>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700" b="1" dirty="0" err="1">
                          <a:solidFill>
                            <a:srgbClr val="C00000"/>
                          </a:solidFill>
                          <a:effectLst/>
                          <a:latin typeface="Arial" panose="020B0604020202020204" pitchFamily="34" charset="0"/>
                          <a:cs typeface="Arial" panose="020B0604020202020204" pitchFamily="34" charset="0"/>
                        </a:rPr>
                        <a:t>Макроиқтисодиёт</a:t>
                      </a:r>
                      <a:r>
                        <a:rPr lang="ru-RU" sz="1700" b="1" dirty="0">
                          <a:solidFill>
                            <a:srgbClr val="C00000"/>
                          </a:solidFill>
                          <a:effectLst/>
                          <a:latin typeface="Arial" panose="020B0604020202020204" pitchFamily="34" charset="0"/>
                          <a:cs typeface="Arial" panose="020B0604020202020204" pitchFamily="34" charset="0"/>
                        </a:rPr>
                        <a:t> </a:t>
                      </a:r>
                      <a:r>
                        <a:rPr lang="ru-RU" sz="1700" b="1" dirty="0" err="1">
                          <a:solidFill>
                            <a:srgbClr val="C00000"/>
                          </a:solidFill>
                          <a:effectLst/>
                          <a:latin typeface="Arial" panose="020B0604020202020204" pitchFamily="34" charset="0"/>
                          <a:cs typeface="Arial" panose="020B0604020202020204" pitchFamily="34" charset="0"/>
                        </a:rPr>
                        <a:t>даражасида</a:t>
                      </a:r>
                      <a:endParaRPr lang="ru-RU" sz="1700" b="1" dirty="0">
                        <a:solidFill>
                          <a:srgbClr val="C00000"/>
                        </a:solidFill>
                        <a:effectLst/>
                        <a:latin typeface="Arial" panose="020B0604020202020204" pitchFamily="34" charset="0"/>
                        <a:ea typeface="Times New Roman" panose="02020603050405020304"/>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30605">
                <a:tc>
                  <a:txBody>
                    <a:bodyPr/>
                    <a:lstStyle/>
                    <a:p>
                      <a:pPr algn="just">
                        <a:lnSpc>
                          <a:spcPct val="107000"/>
                        </a:lnSpc>
                        <a:spcAft>
                          <a:spcPts val="0"/>
                        </a:spcAft>
                      </a:pPr>
                      <a:r>
                        <a:rPr lang="ru-RU" sz="1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Суғурта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жисмоний</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ва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юридик</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шахслар</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дуч</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келадиган</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ва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суғурта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қилиниши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мумкин</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бўлган</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рискларни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ўз</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зиммасига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олади</a:t>
                      </a:r>
                      <a:r>
                        <a:rPr lang="en-US" sz="1700" b="0" dirty="0">
                          <a:solidFill>
                            <a:schemeClr val="tx1"/>
                          </a:solidFill>
                          <a:effectLst/>
                          <a:latin typeface="Arial" panose="020B0604020202020204" pitchFamily="34" charset="0"/>
                          <a:cs typeface="Arial" panose="020B0604020202020204" pitchFamily="34" charset="0"/>
                        </a:rPr>
                        <a:t>;</a:t>
                      </a:r>
                      <a:endParaRPr lang="ru-RU" sz="1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542" marR="79542" marT="82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ru-RU" sz="1700" b="0" dirty="0">
                          <a:solidFill>
                            <a:schemeClr val="tx1"/>
                          </a:solidFill>
                          <a:latin typeface="Arial" panose="020B0604020202020204" pitchFamily="34" charset="0"/>
                          <a:cs typeface="Arial" panose="020B0604020202020204" pitchFamily="34" charset="0"/>
                        </a:rPr>
                        <a:t>• </a:t>
                      </a:r>
                      <a:r>
                        <a:rPr lang="ru-RU" sz="1700" b="0" dirty="0" err="1">
                          <a:solidFill>
                            <a:schemeClr val="tx1"/>
                          </a:solidFill>
                          <a:latin typeface="Arial" panose="020B0604020202020204" pitchFamily="34" charset="0"/>
                          <a:cs typeface="Arial" panose="020B0604020202020204" pitchFamily="34" charset="0"/>
                        </a:rPr>
                        <a:t>Суғурта</a:t>
                      </a:r>
                      <a:r>
                        <a:rPr lang="ru-RU" sz="1700" b="0" dirty="0">
                          <a:solidFill>
                            <a:schemeClr val="tx1"/>
                          </a:solidFill>
                          <a:latin typeface="Arial" panose="020B0604020202020204" pitchFamily="34" charset="0"/>
                          <a:cs typeface="Arial" panose="020B0604020202020204" pitchFamily="34" charset="0"/>
                        </a:rPr>
                        <a:t> </a:t>
                      </a:r>
                      <a:r>
                        <a:rPr lang="ru-RU" sz="1700" b="0" dirty="0" err="1">
                          <a:solidFill>
                            <a:schemeClr val="tx1"/>
                          </a:solidFill>
                          <a:latin typeface="Arial" panose="020B0604020202020204" pitchFamily="34" charset="0"/>
                          <a:cs typeface="Arial" panose="020B0604020202020204" pitchFamily="34" charset="0"/>
                        </a:rPr>
                        <a:t>ишлаб</a:t>
                      </a:r>
                      <a:r>
                        <a:rPr lang="ru-RU" sz="1700" b="0" dirty="0">
                          <a:solidFill>
                            <a:schemeClr val="tx1"/>
                          </a:solidFill>
                          <a:latin typeface="Arial" panose="020B0604020202020204" pitchFamily="34" charset="0"/>
                          <a:cs typeface="Arial" panose="020B0604020202020204" pitchFamily="34" charset="0"/>
                        </a:rPr>
                        <a:t> </a:t>
                      </a:r>
                      <a:r>
                        <a:rPr lang="ru-RU" sz="1700" b="0" dirty="0" err="1">
                          <a:solidFill>
                            <a:schemeClr val="tx1"/>
                          </a:solidFill>
                          <a:latin typeface="Arial" panose="020B0604020202020204" pitchFamily="34" charset="0"/>
                          <a:cs typeface="Arial" panose="020B0604020202020204" pitchFamily="34" charset="0"/>
                        </a:rPr>
                        <a:t>чиқариш</a:t>
                      </a:r>
                      <a:r>
                        <a:rPr lang="ru-RU" sz="1700" b="0" dirty="0">
                          <a:solidFill>
                            <a:schemeClr val="tx1"/>
                          </a:solidFill>
                          <a:latin typeface="Arial" panose="020B0604020202020204" pitchFamily="34" charset="0"/>
                          <a:cs typeface="Arial" panose="020B0604020202020204" pitchFamily="34" charset="0"/>
                        </a:rPr>
                        <a:t> </a:t>
                      </a:r>
                      <a:r>
                        <a:rPr lang="ru-RU" sz="1700" b="0" dirty="0" err="1">
                          <a:solidFill>
                            <a:schemeClr val="tx1"/>
                          </a:solidFill>
                          <a:latin typeface="Arial" panose="020B0604020202020204" pitchFamily="34" charset="0"/>
                          <a:cs typeface="Arial" panose="020B0604020202020204" pitchFamily="34" charset="0"/>
                        </a:rPr>
                        <a:t>жараёнларининг</a:t>
                      </a:r>
                      <a:r>
                        <a:rPr lang="ru-RU" sz="1700" b="0" dirty="0">
                          <a:solidFill>
                            <a:schemeClr val="tx1"/>
                          </a:solidFill>
                          <a:latin typeface="Arial" panose="020B0604020202020204" pitchFamily="34" charset="0"/>
                          <a:cs typeface="Arial" panose="020B0604020202020204" pitchFamily="34" charset="0"/>
                        </a:rPr>
                        <a:t> </a:t>
                      </a:r>
                      <a:r>
                        <a:rPr lang="ru-RU" sz="1700" b="0" dirty="0" err="1">
                          <a:solidFill>
                            <a:schemeClr val="tx1"/>
                          </a:solidFill>
                          <a:latin typeface="Arial" panose="020B0604020202020204" pitchFamily="34" charset="0"/>
                          <a:cs typeface="Arial" panose="020B0604020202020204" pitchFamily="34" charset="0"/>
                        </a:rPr>
                        <a:t>узлуксизлигини</a:t>
                      </a:r>
                      <a:r>
                        <a:rPr lang="ru-RU" sz="1700" b="0" dirty="0">
                          <a:solidFill>
                            <a:schemeClr val="tx1"/>
                          </a:solidFill>
                          <a:latin typeface="Arial" panose="020B0604020202020204" pitchFamily="34" charset="0"/>
                          <a:cs typeface="Arial" panose="020B0604020202020204" pitchFamily="34" charset="0"/>
                        </a:rPr>
                        <a:t> </a:t>
                      </a:r>
                      <a:r>
                        <a:rPr lang="ru-RU" sz="1700" b="0" dirty="0" err="1">
                          <a:solidFill>
                            <a:schemeClr val="tx1"/>
                          </a:solidFill>
                          <a:latin typeface="Arial" panose="020B0604020202020204" pitchFamily="34" charset="0"/>
                          <a:cs typeface="Arial" panose="020B0604020202020204" pitchFamily="34" charset="0"/>
                        </a:rPr>
                        <a:t>ва</a:t>
                      </a:r>
                      <a:r>
                        <a:rPr lang="ru-RU" sz="1700" b="0" dirty="0">
                          <a:solidFill>
                            <a:schemeClr val="tx1"/>
                          </a:solidFill>
                          <a:latin typeface="Arial" panose="020B0604020202020204" pitchFamily="34" charset="0"/>
                          <a:cs typeface="Arial" panose="020B0604020202020204" pitchFamily="34" charset="0"/>
                        </a:rPr>
                        <a:t> </a:t>
                      </a:r>
                      <a:r>
                        <a:rPr lang="ru-RU" sz="1700" b="0" dirty="0" err="1">
                          <a:solidFill>
                            <a:schemeClr val="tx1"/>
                          </a:solidFill>
                          <a:latin typeface="Arial" panose="020B0604020202020204" pitchFamily="34" charset="0"/>
                          <a:cs typeface="Arial" panose="020B0604020202020204" pitchFamily="34" charset="0"/>
                        </a:rPr>
                        <a:t>жамиятда</a:t>
                      </a:r>
                      <a:r>
                        <a:rPr lang="ru-RU" sz="1700" b="0" dirty="0">
                          <a:solidFill>
                            <a:schemeClr val="tx1"/>
                          </a:solidFill>
                          <a:latin typeface="Arial" panose="020B0604020202020204" pitchFamily="34" charset="0"/>
                          <a:cs typeface="Arial" panose="020B0604020202020204" pitchFamily="34" charset="0"/>
                        </a:rPr>
                        <a:t> </a:t>
                      </a:r>
                      <a:r>
                        <a:rPr lang="ru-RU" sz="1700" b="0" dirty="0" err="1">
                          <a:solidFill>
                            <a:schemeClr val="tx1"/>
                          </a:solidFill>
                          <a:latin typeface="Arial" panose="020B0604020202020204" pitchFamily="34" charset="0"/>
                          <a:cs typeface="Arial" panose="020B0604020202020204" pitchFamily="34" charset="0"/>
                        </a:rPr>
                        <a:t>ижтимоий</a:t>
                      </a:r>
                      <a:r>
                        <a:rPr lang="ru-RU" sz="1700" b="0" dirty="0">
                          <a:solidFill>
                            <a:schemeClr val="tx1"/>
                          </a:solidFill>
                          <a:latin typeface="Arial" panose="020B0604020202020204" pitchFamily="34" charset="0"/>
                          <a:cs typeface="Arial" panose="020B0604020202020204" pitchFamily="34" charset="0"/>
                        </a:rPr>
                        <a:t> </a:t>
                      </a:r>
                      <a:r>
                        <a:rPr lang="ru-RU" sz="1700" b="0" dirty="0" err="1">
                          <a:solidFill>
                            <a:schemeClr val="tx1"/>
                          </a:solidFill>
                          <a:latin typeface="Arial" panose="020B0604020202020204" pitchFamily="34" charset="0"/>
                          <a:cs typeface="Arial" panose="020B0604020202020204" pitchFamily="34" charset="0"/>
                        </a:rPr>
                        <a:t>барқарорликни</a:t>
                      </a:r>
                      <a:r>
                        <a:rPr lang="ru-RU" sz="1700" b="0" dirty="0">
                          <a:solidFill>
                            <a:schemeClr val="tx1"/>
                          </a:solidFill>
                          <a:latin typeface="Arial" panose="020B0604020202020204" pitchFamily="34" charset="0"/>
                          <a:cs typeface="Arial" panose="020B0604020202020204" pitchFamily="34" charset="0"/>
                        </a:rPr>
                        <a:t> </a:t>
                      </a:r>
                      <a:r>
                        <a:rPr lang="ru-RU" sz="1700" b="0" dirty="0" err="1">
                          <a:solidFill>
                            <a:schemeClr val="tx1"/>
                          </a:solidFill>
                          <a:latin typeface="Arial" panose="020B0604020202020204" pitchFamily="34" charset="0"/>
                          <a:cs typeface="Arial" panose="020B0604020202020204" pitchFamily="34" charset="0"/>
                        </a:rPr>
                        <a:t>таъминлашга</a:t>
                      </a:r>
                      <a:r>
                        <a:rPr lang="ru-RU" sz="1700" b="0" dirty="0">
                          <a:solidFill>
                            <a:schemeClr val="tx1"/>
                          </a:solidFill>
                          <a:latin typeface="Arial" panose="020B0604020202020204" pitchFamily="34" charset="0"/>
                          <a:cs typeface="Arial" panose="020B0604020202020204" pitchFamily="34" charset="0"/>
                        </a:rPr>
                        <a:t>  </a:t>
                      </a:r>
                      <a:r>
                        <a:rPr lang="ru-RU" sz="1700" b="0" dirty="0" err="1">
                          <a:solidFill>
                            <a:schemeClr val="tx1"/>
                          </a:solidFill>
                          <a:latin typeface="Arial" panose="020B0604020202020204" pitchFamily="34" charset="0"/>
                          <a:cs typeface="Arial" panose="020B0604020202020204" pitchFamily="34" charset="0"/>
                        </a:rPr>
                        <a:t>кўмаклашади</a:t>
                      </a:r>
                      <a:r>
                        <a:rPr lang="en-US" sz="1700" b="0" dirty="0">
                          <a:solidFill>
                            <a:schemeClr val="tx1"/>
                          </a:solidFill>
                          <a:latin typeface="Arial" panose="020B0604020202020204" pitchFamily="34" charset="0"/>
                          <a:cs typeface="Arial" panose="020B0604020202020204" pitchFamily="34" charset="0"/>
                        </a:rPr>
                        <a:t>;</a:t>
                      </a:r>
                      <a:endParaRPr lang="ru-RU" sz="1700" b="0" dirty="0">
                        <a:solidFill>
                          <a:schemeClr val="tx1"/>
                        </a:solidFill>
                        <a:latin typeface="Arial" panose="020B0604020202020204" pitchFamily="34" charset="0"/>
                        <a:cs typeface="Arial" panose="020B0604020202020204" pitchFamily="34" charset="0"/>
                      </a:endParaRPr>
                    </a:p>
                  </a:txBody>
                  <a:tcPr marL="79542" marR="79542" marT="82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4200">
                <a:tc>
                  <a:txBody>
                    <a:bodyPr/>
                    <a:lstStyle/>
                    <a:p>
                      <a:pPr algn="just">
                        <a:lnSpc>
                          <a:spcPct val="107000"/>
                        </a:lnSpc>
                        <a:spcAft>
                          <a:spcPts val="0"/>
                        </a:spcAft>
                      </a:pPr>
                      <a:r>
                        <a:rPr lang="ru-RU" sz="1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Суғурталанган</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жисмоний</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ва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юридик</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шахсларга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суғурта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ҳодисаси</a:t>
                      </a:r>
                      <a:r>
                        <a:rPr lang="ru-RU" sz="1700" b="0" dirty="0">
                          <a:solidFill>
                            <a:schemeClr val="tx1"/>
                          </a:solidFill>
                          <a:effectLst/>
                          <a:latin typeface="Arial" panose="020B0604020202020204" pitchFamily="34" charset="0"/>
                          <a:cs typeface="Arial" panose="020B0604020202020204" pitchFamily="34" charset="0"/>
                        </a:rPr>
                        <a:t> юз </a:t>
                      </a:r>
                      <a:r>
                        <a:rPr lang="ru-RU" sz="1700" b="0" dirty="0" err="1">
                          <a:solidFill>
                            <a:schemeClr val="tx1"/>
                          </a:solidFill>
                          <a:effectLst/>
                          <a:latin typeface="Arial" panose="020B0604020202020204" pitchFamily="34" charset="0"/>
                          <a:cs typeface="Arial" panose="020B0604020202020204" pitchFamily="34" charset="0"/>
                        </a:rPr>
                        <a:t>берганда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етказилган</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зарарни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қоплайди</a:t>
                      </a:r>
                      <a:r>
                        <a:rPr lang="en-US" sz="1700" b="0" dirty="0">
                          <a:solidFill>
                            <a:schemeClr val="tx1"/>
                          </a:solidFill>
                          <a:effectLst/>
                          <a:latin typeface="Arial" panose="020B0604020202020204" pitchFamily="34" charset="0"/>
                          <a:cs typeface="Arial" panose="020B0604020202020204" pitchFamily="34" charset="0"/>
                        </a:rPr>
                        <a:t>;</a:t>
                      </a:r>
                      <a:endParaRPr lang="ru-RU" sz="1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542" marR="79542" marT="82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ru-RU" sz="1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Табиий</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ва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техноген</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офатлардан</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суғурталанган</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зарарни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қопла</a:t>
                      </a:r>
                      <a:r>
                        <a:rPr lang="uz-Cyrl-UZ" sz="1700" b="0" dirty="0">
                          <a:solidFill>
                            <a:schemeClr val="tx1"/>
                          </a:solidFill>
                          <a:effectLst/>
                          <a:latin typeface="Arial" panose="020B0604020202020204" pitchFamily="34" charset="0"/>
                          <a:cs typeface="Arial" panose="020B0604020202020204" pitchFamily="34" charset="0"/>
                        </a:rPr>
                        <a:t>ни</a:t>
                      </a:r>
                      <a:r>
                        <a:rPr lang="ru-RU" sz="1700" b="0" dirty="0">
                          <a:solidFill>
                            <a:schemeClr val="tx1"/>
                          </a:solidFill>
                          <a:effectLst/>
                          <a:latin typeface="Arial" panose="020B0604020202020204" pitchFamily="34" charset="0"/>
                          <a:cs typeface="Arial" panose="020B0604020202020204" pitchFamily="34" charset="0"/>
                        </a:rPr>
                        <a:t>ши </a:t>
                      </a:r>
                      <a:r>
                        <a:rPr lang="ru-RU" sz="1700" b="0" dirty="0" err="1">
                          <a:solidFill>
                            <a:schemeClr val="tx1"/>
                          </a:solidFill>
                          <a:effectLst/>
                          <a:latin typeface="Arial" panose="020B0604020202020204" pitchFamily="34" charset="0"/>
                          <a:cs typeface="Arial" panose="020B0604020202020204" pitchFamily="34" charset="0"/>
                        </a:rPr>
                        <a:t>давлатни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қўшимча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харажатлардан</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озод</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қилади</a:t>
                      </a:r>
                      <a:r>
                        <a:rPr lang="en-US" sz="1700" b="0" dirty="0">
                          <a:solidFill>
                            <a:schemeClr val="tx1"/>
                          </a:solidFill>
                          <a:effectLst/>
                          <a:latin typeface="Arial" panose="020B0604020202020204" pitchFamily="34" charset="0"/>
                          <a:cs typeface="Arial" panose="020B0604020202020204" pitchFamily="34" charset="0"/>
                        </a:rPr>
                        <a:t>;</a:t>
                      </a:r>
                      <a:endParaRPr lang="ru-RU" sz="1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542" marR="79542" marT="82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87095">
                <a:tc>
                  <a:txBody>
                    <a:bodyPr/>
                    <a:lstStyle/>
                    <a:p>
                      <a:pPr algn="just">
                        <a:lnSpc>
                          <a:spcPct val="107000"/>
                        </a:lnSpc>
                        <a:spcAft>
                          <a:spcPts val="0"/>
                        </a:spcAft>
                      </a:pPr>
                      <a:r>
                        <a:rPr lang="ru-RU" sz="1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Жисмоний</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ва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юридик</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шахслар</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учун</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суғурта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ҳимоясининг</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мавжудлиги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уларнинг</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сифатли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таълим</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ва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соғлиқни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сақлаш</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имкониятларидан</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фойдаланишга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ёрдам</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беради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маблаглар</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тўплашга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ёрдам</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беради</a:t>
                      </a:r>
                      <a:r>
                        <a:rPr lang="en-US" sz="1700" b="0" dirty="0">
                          <a:solidFill>
                            <a:schemeClr val="tx1"/>
                          </a:solidFill>
                          <a:effectLst/>
                          <a:latin typeface="Arial" panose="020B0604020202020204" pitchFamily="34" charset="0"/>
                          <a:cs typeface="Arial" panose="020B0604020202020204" pitchFamily="34" charset="0"/>
                        </a:rPr>
                        <a:t>;</a:t>
                      </a:r>
                      <a:endParaRPr lang="ru-RU" sz="1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542" marR="79542" marT="82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ru-RU" sz="1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700" b="0" dirty="0">
                          <a:solidFill>
                            <a:schemeClr val="tx1"/>
                          </a:solidFill>
                          <a:effectLst/>
                          <a:latin typeface="Arial" panose="020B0604020202020204" pitchFamily="34" charset="0"/>
                          <a:cs typeface="Arial" panose="020B0604020202020204" pitchFamily="34" charset="0"/>
                        </a:rPr>
                        <a:t>Ички инвестиция </a:t>
                      </a:r>
                      <a:r>
                        <a:rPr lang="ru-RU" sz="1700" b="0" dirty="0" err="1">
                          <a:solidFill>
                            <a:schemeClr val="tx1"/>
                          </a:solidFill>
                          <a:effectLst/>
                          <a:latin typeface="Arial" panose="020B0604020202020204" pitchFamily="34" charset="0"/>
                          <a:cs typeface="Arial" panose="020B0604020202020204" pitchFamily="34" charset="0"/>
                        </a:rPr>
                        <a:t>ресурсларини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сафарбар</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қилади</a:t>
                      </a:r>
                      <a:r>
                        <a:rPr lang="ru-RU" sz="1700" b="0" dirty="0">
                          <a:solidFill>
                            <a:schemeClr val="tx1"/>
                          </a:solidFill>
                          <a:effectLst/>
                          <a:latin typeface="Arial" panose="020B0604020202020204" pitchFamily="34" charset="0"/>
                          <a:cs typeface="Arial" panose="020B0604020202020204" pitchFamily="34" charset="0"/>
                        </a:rPr>
                        <a:t>, кредит </a:t>
                      </a:r>
                      <a:r>
                        <a:rPr lang="ru-RU" sz="1700" b="0" dirty="0" err="1">
                          <a:solidFill>
                            <a:schemeClr val="tx1"/>
                          </a:solidFill>
                          <a:effectLst/>
                          <a:latin typeface="Arial" panose="020B0604020202020204" pitchFamily="34" charset="0"/>
                          <a:cs typeface="Arial" panose="020B0604020202020204" pitchFamily="34" charset="0"/>
                        </a:rPr>
                        <a:t>ресурсларидан</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фойдаланишни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осонлаштиради</a:t>
                      </a:r>
                      <a:r>
                        <a:rPr lang="ru-RU" sz="1700" b="0" dirty="0">
                          <a:solidFill>
                            <a:schemeClr val="tx1"/>
                          </a:solidFill>
                          <a:effectLst/>
                          <a:latin typeface="Arial" panose="020B0604020202020204" pitchFamily="34" charset="0"/>
                          <a:cs typeface="Arial" panose="020B0604020202020204" pitchFamily="34" charset="0"/>
                        </a:rPr>
                        <a:t>, пул </a:t>
                      </a:r>
                      <a:r>
                        <a:rPr lang="ru-RU" sz="1700" b="0" dirty="0" err="1">
                          <a:solidFill>
                            <a:schemeClr val="tx1"/>
                          </a:solidFill>
                          <a:effectLst/>
                          <a:latin typeface="Arial" panose="020B0604020202020204" pitchFamily="34" charset="0"/>
                          <a:cs typeface="Arial" panose="020B0604020202020204" pitchFamily="34" charset="0"/>
                        </a:rPr>
                        <a:t>массаси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ҳажмини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камайтиришга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ёрдам</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беради</a:t>
                      </a:r>
                      <a:r>
                        <a:rPr lang="en-US" sz="1700" b="0" dirty="0">
                          <a:solidFill>
                            <a:schemeClr val="tx1"/>
                          </a:solidFill>
                          <a:effectLst/>
                          <a:latin typeface="Arial" panose="020B0604020202020204" pitchFamily="34" charset="0"/>
                          <a:cs typeface="Arial" panose="020B0604020202020204" pitchFamily="34" charset="0"/>
                        </a:rPr>
                        <a:t>;</a:t>
                      </a:r>
                      <a:endParaRPr lang="ru-RU" sz="1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542" marR="79542" marT="82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86460">
                <a:tc>
                  <a:txBody>
                    <a:bodyPr/>
                    <a:lstStyle/>
                    <a:p>
                      <a:pPr algn="just">
                        <a:lnSpc>
                          <a:spcPct val="107000"/>
                        </a:lnSpc>
                        <a:spcAft>
                          <a:spcPts val="0"/>
                        </a:spcAft>
                      </a:pPr>
                      <a:r>
                        <a:rPr lang="ru-RU" sz="1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Суғурта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суғурта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қилдирувчига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молиявий</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тўловга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лаёқатсизлик</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ва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банкротликка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олиб</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келиши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мумкин</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бўлган</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рискларни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олдини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олиш</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имкониятини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беради</a:t>
                      </a:r>
                      <a:r>
                        <a:rPr lang="ru-RU" sz="1700" b="0" dirty="0">
                          <a:solidFill>
                            <a:schemeClr val="tx1"/>
                          </a:solidFill>
                          <a:effectLst/>
                          <a:latin typeface="Arial" panose="020B0604020202020204" pitchFamily="34" charset="0"/>
                          <a:cs typeface="Arial" panose="020B0604020202020204" pitchFamily="34" charset="0"/>
                        </a:rPr>
                        <a:t>.</a:t>
                      </a:r>
                      <a:endParaRPr lang="ru-RU" sz="1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542" marR="79542" marT="82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ru-RU" sz="17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Иқтисодиётни</a:t>
                      </a:r>
                      <a:r>
                        <a:rPr lang="ru-RU" sz="1700" b="0" dirty="0">
                          <a:solidFill>
                            <a:schemeClr val="tx1"/>
                          </a:solidFill>
                          <a:effectLst/>
                          <a:latin typeface="Arial" panose="020B0604020202020204" pitchFamily="34" charset="0"/>
                          <a:cs typeface="Arial" panose="020B0604020202020204" pitchFamily="34" charset="0"/>
                        </a:rPr>
                        <a:t> модернизация </a:t>
                      </a:r>
                      <a:r>
                        <a:rPr lang="ru-RU" sz="1700" b="0" dirty="0" err="1">
                          <a:solidFill>
                            <a:schemeClr val="tx1"/>
                          </a:solidFill>
                          <a:effectLst/>
                          <a:latin typeface="Arial" panose="020B0604020202020204" pitchFamily="34" charset="0"/>
                          <a:cs typeface="Arial" panose="020B0604020202020204" pitchFamily="34" charset="0"/>
                        </a:rPr>
                        <a:t>қилиш</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ва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илмий</a:t>
                      </a:r>
                      <a:r>
                        <a:rPr lang="ru-RU" sz="1700" b="0" dirty="0">
                          <a:solidFill>
                            <a:schemeClr val="tx1"/>
                          </a:solidFill>
                          <a:effectLst/>
                          <a:latin typeface="Arial" panose="020B0604020202020204" pitchFamily="34" charset="0"/>
                          <a:cs typeface="Arial" panose="020B0604020202020204" pitchFamily="34" charset="0"/>
                        </a:rPr>
                        <a:t>-техник </a:t>
                      </a:r>
                      <a:r>
                        <a:rPr lang="ru-RU" sz="1700" b="0" dirty="0" err="1">
                          <a:solidFill>
                            <a:schemeClr val="tx1"/>
                          </a:solidFill>
                          <a:effectLst/>
                          <a:latin typeface="Arial" panose="020B0604020202020204" pitchFamily="34" charset="0"/>
                          <a:cs typeface="Arial" panose="020B0604020202020204" pitchFamily="34" charset="0"/>
                        </a:rPr>
                        <a:t>тараққиётни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тезлаштиришга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янги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қалтисликлар</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суғуртаси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орқали</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ҳисса</a:t>
                      </a:r>
                      <a:r>
                        <a:rPr lang="ru-RU" sz="1700" b="0" dirty="0">
                          <a:solidFill>
                            <a:schemeClr val="tx1"/>
                          </a:solidFill>
                          <a:effectLst/>
                          <a:latin typeface="Arial" panose="020B0604020202020204" pitchFamily="34" charset="0"/>
                          <a:cs typeface="Arial" panose="020B0604020202020204" pitchFamily="34" charset="0"/>
                        </a:rPr>
                        <a:t> </a:t>
                      </a:r>
                      <a:r>
                        <a:rPr lang="ru-RU" sz="1700" b="0" dirty="0" err="1">
                          <a:solidFill>
                            <a:schemeClr val="tx1"/>
                          </a:solidFill>
                          <a:effectLst/>
                          <a:latin typeface="Arial" panose="020B0604020202020204" pitchFamily="34" charset="0"/>
                          <a:cs typeface="Arial" panose="020B0604020202020204" pitchFamily="34" charset="0"/>
                        </a:rPr>
                        <a:t>қўшади</a:t>
                      </a:r>
                      <a:r>
                        <a:rPr lang="en-US" sz="1700" b="0" dirty="0">
                          <a:solidFill>
                            <a:schemeClr val="tx1"/>
                          </a:solidFill>
                          <a:effectLst/>
                          <a:latin typeface="Arial" panose="020B0604020202020204" pitchFamily="34" charset="0"/>
                          <a:cs typeface="Arial" panose="020B0604020202020204" pitchFamily="34" charset="0"/>
                        </a:rPr>
                        <a:t>.</a:t>
                      </a:r>
                      <a:endParaRPr lang="ru-RU" sz="1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542" marR="79542" marT="82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8" name="Freeform 10"/>
          <p:cNvSpPr/>
          <p:nvPr/>
        </p:nvSpPr>
        <p:spPr>
          <a:xfrm>
            <a:off x="1643380" y="604116"/>
            <a:ext cx="6952615" cy="719859"/>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75000"/>
            </a:srgbClr>
          </a:solidFill>
        </p:spPr>
        <p:txBody>
          <a:bodyPr/>
          <a:lstStyle/>
          <a:p>
            <a:pPr algn="ctr"/>
            <a:r>
              <a:rPr lang="en-US" sz="2000" b="1" dirty="0">
                <a:solidFill>
                  <a:schemeClr val="bg1"/>
                </a:solidFill>
                <a:latin typeface="Arial" panose="020B0604020202020204" pitchFamily="34" charset="0"/>
                <a:cs typeface="Arial" panose="020B0604020202020204" pitchFamily="34" charset="0"/>
              </a:rPr>
              <a:t>VI</a:t>
            </a:r>
            <a:r>
              <a:rPr lang="ru-RU" sz="2000" b="1" dirty="0">
                <a:solidFill>
                  <a:schemeClr val="bg1"/>
                </a:solidFill>
                <a:latin typeface="Arial" panose="020B0604020202020204" pitchFamily="34" charset="0"/>
                <a:cs typeface="Arial" panose="020B0604020202020204" pitchFamily="34" charset="0"/>
              </a:rPr>
              <a:t>. ДАВЛАТЛАР ИҚТИСОДИЁТ</a:t>
            </a:r>
            <a:r>
              <a:rPr lang="en-US" altLang="ru-RU" sz="2000" b="1" dirty="0">
                <a:solidFill>
                  <a:schemeClr val="bg1"/>
                </a:solidFill>
                <a:latin typeface="Arial" panose="020B0604020202020204" pitchFamily="34" charset="0"/>
                <a:cs typeface="Arial" panose="020B0604020202020204" pitchFamily="34" charset="0"/>
              </a:rPr>
              <a:t>Н</a:t>
            </a:r>
            <a:r>
              <a:rPr lang="ru-RU" sz="2000" b="1" dirty="0">
                <a:solidFill>
                  <a:schemeClr val="bg1"/>
                </a:solidFill>
                <a:latin typeface="Arial" panose="020B0604020202020204" pitchFamily="34" charset="0"/>
                <a:cs typeface="Arial" panose="020B0604020202020204" pitchFamily="34" charset="0"/>
              </a:rPr>
              <a:t>И РИВОЖЛАНИШИДА СУҒУРТАНИНГ ЎРНИ</a:t>
            </a:r>
          </a:p>
        </p:txBody>
      </p:sp>
      <p:grpSp>
        <p:nvGrpSpPr>
          <p:cNvPr id="9" name="Группа 8"/>
          <p:cNvGrpSpPr/>
          <p:nvPr/>
        </p:nvGrpSpPr>
        <p:grpSpPr>
          <a:xfrm>
            <a:off x="0" y="0"/>
            <a:ext cx="12192000" cy="6858000"/>
            <a:chOff x="0" y="0"/>
            <a:chExt cx="12192000" cy="6858000"/>
          </a:xfrm>
        </p:grpSpPr>
        <p:grpSp>
          <p:nvGrpSpPr>
            <p:cNvPr id="12" name="Group 9"/>
            <p:cNvGrpSpPr/>
            <p:nvPr/>
          </p:nvGrpSpPr>
          <p:grpSpPr>
            <a:xfrm rot="5400000">
              <a:off x="8701000" y="3367000"/>
              <a:ext cx="124000" cy="6858000"/>
              <a:chOff x="0" y="0"/>
              <a:chExt cx="248000" cy="13716000"/>
            </a:xfrm>
          </p:grpSpPr>
          <p:sp>
            <p:nvSpPr>
              <p:cNvPr id="20"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13" name="Group 11"/>
            <p:cNvGrpSpPr/>
            <p:nvPr/>
          </p:nvGrpSpPr>
          <p:grpSpPr>
            <a:xfrm rot="5400000">
              <a:off x="5954300" y="5600400"/>
              <a:ext cx="124000" cy="2302800"/>
              <a:chOff x="0" y="0"/>
              <a:chExt cx="248000" cy="4605600"/>
            </a:xfrm>
          </p:grpSpPr>
          <p:sp>
            <p:nvSpPr>
              <p:cNvPr id="19"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4" name="Group 13"/>
            <p:cNvGrpSpPr/>
            <p:nvPr/>
          </p:nvGrpSpPr>
          <p:grpSpPr>
            <a:xfrm>
              <a:off x="0" y="0"/>
              <a:ext cx="4670400" cy="203600"/>
              <a:chOff x="0" y="0"/>
              <a:chExt cx="9340800" cy="407200"/>
            </a:xfrm>
          </p:grpSpPr>
          <p:sp>
            <p:nvSpPr>
              <p:cNvPr id="18"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5" name="Group 15"/>
            <p:cNvGrpSpPr/>
            <p:nvPr/>
          </p:nvGrpSpPr>
          <p:grpSpPr>
            <a:xfrm>
              <a:off x="0" y="101800"/>
              <a:ext cx="2343200" cy="203600"/>
              <a:chOff x="0" y="0"/>
              <a:chExt cx="4686400" cy="407200"/>
            </a:xfrm>
          </p:grpSpPr>
          <p:sp>
            <p:nvSpPr>
              <p:cNvPr id="17"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
        <p:nvSpPr>
          <p:cNvPr id="21" name="TextBox 20">
            <a:extLst>
              <a:ext uri="{FF2B5EF4-FFF2-40B4-BE49-F238E27FC236}">
                <a16:creationId xmlns:a16="http://schemas.microsoft.com/office/drawing/2014/main" id="{506B3109-189D-42F0-9BA0-FEE96D331BC7}"/>
              </a:ext>
            </a:extLst>
          </p:cNvPr>
          <p:cNvSpPr txBox="1"/>
          <p:nvPr/>
        </p:nvSpPr>
        <p:spPr>
          <a:xfrm>
            <a:off x="11715146" y="6431413"/>
            <a:ext cx="590550"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uz-Cyrl-UZ" dirty="0"/>
              <a:t>43</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2966" y="2166011"/>
            <a:ext cx="8634083" cy="2123658"/>
          </a:xfrm>
          <a:prstGeom prst="rect">
            <a:avLst/>
          </a:prstGeom>
        </p:spPr>
        <p:txBody>
          <a:bodyPr wrap="square">
            <a:spAutoFit/>
          </a:bodyPr>
          <a:lstStyle/>
          <a:p>
            <a:pPr algn="ctr">
              <a:defRPr/>
            </a:pPr>
            <a:r>
              <a:rPr lang="ru-RU" sz="4400" b="1" dirty="0" err="1">
                <a:solidFill>
                  <a:srgbClr val="C00000"/>
                </a:solidFill>
                <a:latin typeface="Arial" panose="020B0604020202020204" pitchFamily="34" charset="0"/>
                <a:cs typeface="Arial" panose="020B0604020202020204" pitchFamily="34" charset="0"/>
              </a:rPr>
              <a:t>Эътиборингиз</a:t>
            </a:r>
            <a:r>
              <a:rPr lang="ru-RU" sz="4400" b="1" dirty="0">
                <a:solidFill>
                  <a:srgbClr val="C00000"/>
                </a:solidFill>
                <a:latin typeface="Arial" panose="020B0604020202020204" pitchFamily="34" charset="0"/>
                <a:cs typeface="Arial" panose="020B0604020202020204" pitchFamily="34" charset="0"/>
              </a:rPr>
              <a:t> </a:t>
            </a:r>
            <a:r>
              <a:rPr lang="ru-RU" sz="4400" b="1" dirty="0" err="1">
                <a:solidFill>
                  <a:srgbClr val="C00000"/>
                </a:solidFill>
                <a:latin typeface="Arial" panose="020B0604020202020204" pitchFamily="34" charset="0"/>
                <a:cs typeface="Arial" panose="020B0604020202020204" pitchFamily="34" charset="0"/>
              </a:rPr>
              <a:t>учун</a:t>
            </a:r>
            <a:r>
              <a:rPr lang="ru-RU" sz="4400" b="1" dirty="0">
                <a:solidFill>
                  <a:srgbClr val="C00000"/>
                </a:solidFill>
                <a:latin typeface="Arial" panose="020B0604020202020204" pitchFamily="34" charset="0"/>
                <a:cs typeface="Arial" panose="020B0604020202020204" pitchFamily="34" charset="0"/>
              </a:rPr>
              <a:t> </a:t>
            </a:r>
            <a:r>
              <a:rPr lang="ru-RU" sz="4400" b="1" dirty="0" err="1">
                <a:solidFill>
                  <a:srgbClr val="C00000"/>
                </a:solidFill>
                <a:latin typeface="Arial" panose="020B0604020202020204" pitchFamily="34" charset="0"/>
                <a:cs typeface="Arial" panose="020B0604020202020204" pitchFamily="34" charset="0"/>
              </a:rPr>
              <a:t>рахмат</a:t>
            </a:r>
            <a:r>
              <a:rPr lang="ru-RU" sz="4400" b="1" dirty="0">
                <a:solidFill>
                  <a:srgbClr val="C00000"/>
                </a:solidFill>
                <a:latin typeface="Arial" panose="020B0604020202020204" pitchFamily="34" charset="0"/>
                <a:cs typeface="Arial" panose="020B0604020202020204" pitchFamily="34" charset="0"/>
              </a:rPr>
              <a:t>!</a:t>
            </a:r>
          </a:p>
          <a:p>
            <a:pPr algn="ctr">
              <a:defRPr/>
            </a:pPr>
            <a:endParaRPr lang="ru-RU" sz="4400" b="1" dirty="0">
              <a:solidFill>
                <a:srgbClr val="C00000"/>
              </a:solidFill>
              <a:latin typeface="Arial" panose="020B0604020202020204" pitchFamily="34" charset="0"/>
              <a:cs typeface="Arial" panose="020B0604020202020204" pitchFamily="34" charset="0"/>
            </a:endParaRPr>
          </a:p>
          <a:p>
            <a:pPr algn="ctr">
              <a:defRPr/>
            </a:pPr>
            <a:r>
              <a:rPr lang="ru-RU" sz="4400" b="1" dirty="0" err="1">
                <a:solidFill>
                  <a:srgbClr val="00B050"/>
                </a:solidFill>
                <a:latin typeface="Arial" panose="020B0604020202020204" pitchFamily="34" charset="0"/>
                <a:cs typeface="Arial" panose="020B0604020202020204" pitchFamily="34" charset="0"/>
              </a:rPr>
              <a:t>Саволлар</a:t>
            </a:r>
            <a:r>
              <a:rPr lang="ru-RU" sz="4400" b="1" dirty="0">
                <a:solidFill>
                  <a:srgbClr val="00B050"/>
                </a:solidFill>
                <a:latin typeface="Arial" panose="020B0604020202020204" pitchFamily="34" charset="0"/>
                <a:cs typeface="Arial" panose="020B0604020202020204" pitchFamily="34" charset="0"/>
              </a:rPr>
              <a:t> </a:t>
            </a:r>
            <a:r>
              <a:rPr lang="ru-RU" sz="4400" b="1" dirty="0" err="1">
                <a:solidFill>
                  <a:srgbClr val="00B050"/>
                </a:solidFill>
                <a:latin typeface="Arial" panose="020B0604020202020204" pitchFamily="34" charset="0"/>
                <a:cs typeface="Arial" panose="020B0604020202020204" pitchFamily="34" charset="0"/>
              </a:rPr>
              <a:t>бўлса</a:t>
            </a:r>
            <a:r>
              <a:rPr lang="ru-RU" sz="4400" b="1" dirty="0">
                <a:solidFill>
                  <a:srgbClr val="00B050"/>
                </a:solidFill>
                <a:latin typeface="Arial" panose="020B0604020202020204" pitchFamily="34" charset="0"/>
                <a:cs typeface="Arial" panose="020B0604020202020204" pitchFamily="34" charset="0"/>
              </a:rPr>
              <a:t>, </a:t>
            </a:r>
            <a:r>
              <a:rPr lang="ru-RU" sz="4400" b="1" dirty="0" err="1">
                <a:solidFill>
                  <a:srgbClr val="00B050"/>
                </a:solidFill>
                <a:latin typeface="Arial" panose="020B0604020202020204" pitchFamily="34" charset="0"/>
                <a:cs typeface="Arial" panose="020B0604020202020204" pitchFamily="34" charset="0"/>
              </a:rPr>
              <a:t>марҳамат</a:t>
            </a:r>
            <a:r>
              <a:rPr lang="ru-RU" sz="4400" b="1" dirty="0">
                <a:solidFill>
                  <a:srgbClr val="00B050"/>
                </a:solidFill>
                <a:latin typeface="Arial" panose="020B0604020202020204" pitchFamily="34" charset="0"/>
                <a:cs typeface="Arial" panose="020B0604020202020204" pitchFamily="34" charset="0"/>
              </a:rPr>
              <a:t>!</a:t>
            </a:r>
          </a:p>
        </p:txBody>
      </p:sp>
      <p:grpSp>
        <p:nvGrpSpPr>
          <p:cNvPr id="6" name="Группа 5"/>
          <p:cNvGrpSpPr/>
          <p:nvPr/>
        </p:nvGrpSpPr>
        <p:grpSpPr>
          <a:xfrm>
            <a:off x="0" y="0"/>
            <a:ext cx="12192000" cy="6858000"/>
            <a:chOff x="0" y="0"/>
            <a:chExt cx="12192000" cy="6858000"/>
          </a:xfrm>
        </p:grpSpPr>
        <p:grpSp>
          <p:nvGrpSpPr>
            <p:cNvPr id="7" name="Group 9"/>
            <p:cNvGrpSpPr/>
            <p:nvPr/>
          </p:nvGrpSpPr>
          <p:grpSpPr>
            <a:xfrm rot="5400000">
              <a:off x="8701000" y="3367000"/>
              <a:ext cx="124000" cy="6858000"/>
              <a:chOff x="0" y="0"/>
              <a:chExt cx="248000" cy="13716000"/>
            </a:xfrm>
          </p:grpSpPr>
          <p:sp>
            <p:nvSpPr>
              <p:cNvPr id="15"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txBody>
              <a:bodyPr/>
              <a:lstStyle/>
              <a:p>
                <a:endParaRPr lang="ru-RU" dirty="0"/>
              </a:p>
            </p:txBody>
          </p:sp>
        </p:grpSp>
        <p:grpSp>
          <p:nvGrpSpPr>
            <p:cNvPr id="8" name="Group 11"/>
            <p:cNvGrpSpPr/>
            <p:nvPr/>
          </p:nvGrpSpPr>
          <p:grpSpPr>
            <a:xfrm rot="5400000">
              <a:off x="5954300" y="5600400"/>
              <a:ext cx="124000" cy="2302800"/>
              <a:chOff x="0" y="0"/>
              <a:chExt cx="248000" cy="4605600"/>
            </a:xfrm>
          </p:grpSpPr>
          <p:sp>
            <p:nvSpPr>
              <p:cNvPr id="14"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9" name="Group 13"/>
            <p:cNvGrpSpPr/>
            <p:nvPr/>
          </p:nvGrpSpPr>
          <p:grpSpPr>
            <a:xfrm>
              <a:off x="0" y="0"/>
              <a:ext cx="4670400" cy="203600"/>
              <a:chOff x="0" y="0"/>
              <a:chExt cx="9340800" cy="407200"/>
            </a:xfrm>
          </p:grpSpPr>
          <p:sp>
            <p:nvSpPr>
              <p:cNvPr id="13"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0" name="Group 15"/>
            <p:cNvGrpSpPr/>
            <p:nvPr/>
          </p:nvGrpSpPr>
          <p:grpSpPr>
            <a:xfrm>
              <a:off x="0" y="101800"/>
              <a:ext cx="2343200" cy="203600"/>
              <a:chOff x="0" y="0"/>
              <a:chExt cx="4686400" cy="407200"/>
            </a:xfrm>
          </p:grpSpPr>
          <p:sp>
            <p:nvSpPr>
              <p:cNvPr id="12"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59952" y="6453336"/>
            <a:ext cx="432048"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en-US" dirty="0"/>
              <a:t>5</a:t>
            </a:r>
            <a:endParaRPr lang="ru-RU" dirty="0"/>
          </a:p>
        </p:txBody>
      </p:sp>
      <p:sp>
        <p:nvSpPr>
          <p:cNvPr id="8" name="Прямоугольник 7"/>
          <p:cNvSpPr/>
          <p:nvPr/>
        </p:nvSpPr>
        <p:spPr>
          <a:xfrm>
            <a:off x="4469732" y="806592"/>
            <a:ext cx="3977051" cy="461665"/>
          </a:xfrm>
          <a:prstGeom prst="rect">
            <a:avLst/>
          </a:prstGeom>
        </p:spPr>
        <p:txBody>
          <a:bodyPr wrap="none">
            <a:spAutoFit/>
          </a:bodyPr>
          <a:lstStyle/>
          <a:p>
            <a:r>
              <a:rPr lang="en-US" sz="2400" b="1" dirty="0">
                <a:solidFill>
                  <a:srgbClr val="C00000"/>
                </a:solidFill>
                <a:latin typeface="Arial" panose="020B0604020202020204" pitchFamily="34" charset="0"/>
                <a:cs typeface="Arial" panose="020B0604020202020204" pitchFamily="34" charset="0"/>
              </a:rPr>
              <a:t>I. </a:t>
            </a:r>
            <a:r>
              <a:rPr lang="ru-RU" sz="2400" b="1" dirty="0">
                <a:solidFill>
                  <a:srgbClr val="C00000"/>
                </a:solidFill>
                <a:latin typeface="Arial" panose="020B0604020202020204" pitchFamily="34" charset="0"/>
                <a:cs typeface="Arial" panose="020B0604020202020204" pitchFamily="34" charset="0"/>
              </a:rPr>
              <a:t>СУҒУРТАНИНГ ТАРИХИ</a:t>
            </a:r>
          </a:p>
        </p:txBody>
      </p:sp>
      <p:sp>
        <p:nvSpPr>
          <p:cNvPr id="10" name="Прямоугольник 9"/>
          <p:cNvSpPr/>
          <p:nvPr/>
        </p:nvSpPr>
        <p:spPr>
          <a:xfrm>
            <a:off x="4131253" y="1521189"/>
            <a:ext cx="7392139" cy="4801314"/>
          </a:xfrm>
          <a:prstGeom prst="rect">
            <a:avLst/>
          </a:prstGeom>
        </p:spPr>
        <p:txBody>
          <a:bodyPr wrap="square">
            <a:spAutoFit/>
          </a:bodyPr>
          <a:lstStyle/>
          <a:p>
            <a:pPr indent="355600" algn="just"/>
            <a:r>
              <a:rPr lang="ru-RU" dirty="0" err="1">
                <a:latin typeface="Arial" panose="020B0604020202020204" pitchFamily="34" charset="0"/>
                <a:cs typeface="Arial" panose="020B0604020202020204" pitchFamily="34" charset="0"/>
              </a:rPr>
              <a:t>Суғуртанинг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биринчи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шакллари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қадимги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даврларда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пайдо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бўлган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Эрамиздан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аввалги</a:t>
            </a:r>
            <a:r>
              <a:rPr lang="ru-RU" dirty="0">
                <a:latin typeface="Arial" panose="020B0604020202020204" pitchFamily="34" charset="0"/>
                <a:cs typeface="Arial" panose="020B0604020202020204" pitchFamily="34" charset="0"/>
              </a:rPr>
              <a:t> III </a:t>
            </a:r>
            <a:r>
              <a:rPr lang="ru-RU" dirty="0" err="1">
                <a:latin typeface="Arial" panose="020B0604020202020204" pitchFamily="34" charset="0"/>
                <a:cs typeface="Arial" panose="020B0604020202020204" pitchFamily="34" charset="0"/>
              </a:rPr>
              <a:t>минг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йилликларда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э.а</a:t>
            </a:r>
            <a:r>
              <a:rPr lang="en-US"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2667-2648) </a:t>
            </a:r>
            <a:r>
              <a:rPr lang="ru-RU" dirty="0" err="1">
                <a:latin typeface="Arial" panose="020B0604020202020204" pitchFamily="34" charset="0"/>
                <a:cs typeface="Arial" panose="020B0604020202020204" pitchFamily="34" charset="0"/>
              </a:rPr>
              <a:t>Миср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папирусларида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пирамидаларни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қуриш</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билан</a:t>
            </a:r>
            <a:r>
              <a:rPr lang="en-US"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шуғулланадиган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ишчилар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бахтсиз</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ҳодиса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оқибатида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шикастланган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ёки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ҳалок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бўлган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ишчилар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уларнинг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оила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аъзолари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фойдасига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ўзаро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ёрдам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жамғармаларини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ташкил</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қилганликлари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қайд</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этилади</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indent="355600" algn="just"/>
            <a:endParaRPr lang="ru-RU" dirty="0">
              <a:latin typeface="Arial" panose="020B0604020202020204" pitchFamily="34" charset="0"/>
              <a:cs typeface="Arial" panose="020B0604020202020204" pitchFamily="34" charset="0"/>
            </a:endParaRPr>
          </a:p>
          <a:p>
            <a:pPr indent="355600" algn="just"/>
            <a:r>
              <a:rPr lang="ru-RU" dirty="0" err="1">
                <a:latin typeface="Arial" panose="020B0604020202020204" pitchFamily="34" charset="0"/>
                <a:cs typeface="Arial" panose="020B0604020202020204" pitchFamily="34" charset="0"/>
              </a:rPr>
              <a:t>Ўзаро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суғурта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тўғрисидаги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биринчи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ёзма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битимлар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қадимги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Бобилга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тўғри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келади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Савдо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карвонлари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иштирокчилари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ўзаро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шартномалар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тузиб</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уларга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кўра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талончилик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ўғирлик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ёки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йўқотиш</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натижасида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кўрилган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зарарни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биргаликда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зиммаларига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олганлар</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indent="355600" algn="just"/>
            <a:endParaRPr lang="ru-RU" dirty="0">
              <a:latin typeface="Arial" panose="020B0604020202020204" pitchFamily="34" charset="0"/>
              <a:cs typeface="Arial" panose="020B0604020202020204" pitchFamily="34" charset="0"/>
            </a:endParaRPr>
          </a:p>
          <a:p>
            <a:pPr indent="355600" algn="just"/>
            <a:r>
              <a:rPr lang="ru-RU" dirty="0" err="1">
                <a:latin typeface="Arial" panose="020B0604020202020204" pitchFamily="34" charset="0"/>
                <a:cs typeface="Arial" panose="020B0604020202020204" pitchFamily="34" charset="0"/>
              </a:rPr>
              <a:t>Келишувлар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карвоннинг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ҳар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қандай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иштирокчисига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тегишли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бўлган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ҳайвоннинг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ўлими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йиртқич</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ҳайвонлар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томонидан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парчаланиши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ўғирланиши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ёки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йўқолиши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каби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ҳоллар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учун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тузилган</a:t>
            </a:r>
            <a:r>
              <a:rPr lang="ru-RU" dirty="0">
                <a:latin typeface="Arial" panose="020B0604020202020204" pitchFamily="34" charset="0"/>
                <a:cs typeface="Arial" panose="020B0604020202020204" pitchFamily="34" charset="0"/>
              </a:rPr>
              <a:t>.</a:t>
            </a:r>
          </a:p>
        </p:txBody>
      </p:sp>
      <p:pic>
        <p:nvPicPr>
          <p:cNvPr id="17" name="Рисунок 16"/>
          <p:cNvPicPr>
            <a:picLocks noChangeAspect="1"/>
          </p:cNvPicPr>
          <p:nvPr/>
        </p:nvPicPr>
        <p:blipFill>
          <a:blip r:embed="rId2"/>
          <a:stretch>
            <a:fillRect/>
          </a:stretch>
        </p:blipFill>
        <p:spPr>
          <a:xfrm>
            <a:off x="0" y="0"/>
            <a:ext cx="3644435" cy="6858000"/>
          </a:xfrm>
          <a:prstGeom prst="rect">
            <a:avLst/>
          </a:prstGeom>
        </p:spPr>
      </p:pic>
      <p:grpSp>
        <p:nvGrpSpPr>
          <p:cNvPr id="20" name="Group 9"/>
          <p:cNvGrpSpPr/>
          <p:nvPr/>
        </p:nvGrpSpPr>
        <p:grpSpPr>
          <a:xfrm rot="5400000">
            <a:off x="8701000" y="3367000"/>
            <a:ext cx="124000" cy="6858000"/>
            <a:chOff x="0" y="0"/>
            <a:chExt cx="248000" cy="13716000"/>
          </a:xfrm>
        </p:grpSpPr>
        <p:sp>
          <p:nvSpPr>
            <p:cNvPr id="21"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22" name="Group 11"/>
          <p:cNvGrpSpPr/>
          <p:nvPr/>
        </p:nvGrpSpPr>
        <p:grpSpPr>
          <a:xfrm rot="5400000">
            <a:off x="5954300" y="5600400"/>
            <a:ext cx="124000" cy="2302800"/>
            <a:chOff x="0" y="0"/>
            <a:chExt cx="248000" cy="4605600"/>
          </a:xfrm>
        </p:grpSpPr>
        <p:sp>
          <p:nvSpPr>
            <p:cNvPr id="23"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24" name="Group 13"/>
          <p:cNvGrpSpPr/>
          <p:nvPr/>
        </p:nvGrpSpPr>
        <p:grpSpPr>
          <a:xfrm>
            <a:off x="0" y="0"/>
            <a:ext cx="4670400" cy="203600"/>
            <a:chOff x="0" y="0"/>
            <a:chExt cx="9340800" cy="407200"/>
          </a:xfrm>
        </p:grpSpPr>
        <p:sp>
          <p:nvSpPr>
            <p:cNvPr id="25"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26" name="Group 15"/>
          <p:cNvGrpSpPr/>
          <p:nvPr/>
        </p:nvGrpSpPr>
        <p:grpSpPr>
          <a:xfrm>
            <a:off x="0" y="101800"/>
            <a:ext cx="2343200" cy="203600"/>
            <a:chOff x="0" y="0"/>
            <a:chExt cx="4686400" cy="407200"/>
          </a:xfrm>
        </p:grpSpPr>
        <p:sp>
          <p:nvSpPr>
            <p:cNvPr id="27"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28" name="Рисунок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59952" y="6471002"/>
            <a:ext cx="432048" cy="369332"/>
          </a:xfrm>
          <a:prstGeom prst="rect">
            <a:avLst/>
          </a:prstGeom>
          <a:noFill/>
        </p:spPr>
        <p:txBody>
          <a:bodyPr wrap="square" rtlCol="0">
            <a:spAutoFit/>
          </a:bodyPr>
          <a:lstStyle/>
          <a:p>
            <a:pPr algn="ctr"/>
            <a:r>
              <a:rPr lang="en-US" dirty="0">
                <a:solidFill>
                  <a:schemeClr val="bg1"/>
                </a:solidFill>
              </a:rPr>
              <a:t>6</a:t>
            </a:r>
            <a:endParaRPr lang="ru-RU" dirty="0">
              <a:solidFill>
                <a:schemeClr val="bg1"/>
              </a:solidFill>
            </a:endParaRPr>
          </a:p>
        </p:txBody>
      </p:sp>
      <p:sp>
        <p:nvSpPr>
          <p:cNvPr id="10" name="Прямоугольник 9"/>
          <p:cNvSpPr/>
          <p:nvPr/>
        </p:nvSpPr>
        <p:spPr>
          <a:xfrm>
            <a:off x="484517" y="1008815"/>
            <a:ext cx="11222966" cy="3046988"/>
          </a:xfrm>
          <a:prstGeom prst="rect">
            <a:avLst/>
          </a:prstGeom>
        </p:spPr>
        <p:txBody>
          <a:bodyPr wrap="square">
            <a:spAutoFit/>
          </a:bodyPr>
          <a:lstStyle/>
          <a:p>
            <a:pPr indent="355600" algn="just"/>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Қадимги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Юнонистон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Қадимги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Римда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тахминан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милоддан</a:t>
            </a:r>
            <a:r>
              <a:rPr lang="ru-RU" sz="1600" dirty="0">
                <a:latin typeface="Arial" panose="020B0604020202020204" pitchFamily="34" charset="0"/>
                <a:cs typeface="Arial" panose="020B0604020202020204" pitchFamily="34" charset="0"/>
              </a:rPr>
              <a:t> 500 </a:t>
            </a:r>
            <a:r>
              <a:rPr lang="ru-RU" sz="1600" dirty="0" err="1">
                <a:latin typeface="Arial" panose="020B0604020202020204" pitchFamily="34" charset="0"/>
                <a:cs typeface="Arial" panose="020B0604020202020204" pitchFamily="34" charset="0"/>
              </a:rPr>
              <a:t>йиллар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аввал</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савдо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кемалари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эгалари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ўртасида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денгиз</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хавф-хатарларидан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зарарларни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ўзаро</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тақсимлаш</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тўғрисида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шартномалар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тузилган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турли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касаба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уюшмалари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ҳамда</a:t>
            </a:r>
            <a:r>
              <a:rPr lang="ru-RU" sz="1600" dirty="0">
                <a:latin typeface="Arial" panose="020B0604020202020204" pitchFamily="34" charset="0"/>
                <a:cs typeface="Arial" panose="020B0604020202020204" pitchFamily="34" charset="0"/>
              </a:rPr>
              <a:t> устав </a:t>
            </a:r>
            <a:r>
              <a:rPr lang="ru-RU" sz="1600" dirty="0" err="1">
                <a:latin typeface="Arial" panose="020B0604020202020204" pitchFamily="34" charset="0"/>
                <a:cs typeface="Arial" panose="020B0604020202020204" pitchFamily="34" charset="0"/>
              </a:rPr>
              <a:t>кенгашларида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икки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томонлама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суғурта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амалга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оширилган</a:t>
            </a:r>
            <a:r>
              <a:rPr lang="ru-RU" sz="1600" dirty="0">
                <a:latin typeface="Arial" panose="020B0604020202020204" pitchFamily="34" charset="0"/>
                <a:cs typeface="Arial" panose="020B0604020202020204" pitchFamily="34" charset="0"/>
              </a:rPr>
              <a:t>.</a:t>
            </a:r>
          </a:p>
          <a:p>
            <a:pPr indent="355600" algn="just"/>
            <a:r>
              <a:rPr lang="ru-RU" sz="1600" dirty="0" err="1">
                <a:latin typeface="Arial" panose="020B0604020202020204" pitchFamily="34" charset="0"/>
                <a:cs typeface="Arial" panose="020B0604020202020204" pitchFamily="34" charset="0"/>
              </a:rPr>
              <a:t>Милоддан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аввалги</a:t>
            </a:r>
            <a:r>
              <a:rPr lang="ru-RU" sz="1600" dirty="0">
                <a:latin typeface="Arial" panose="020B0604020202020204" pitchFamily="34" charset="0"/>
                <a:cs typeface="Arial" panose="020B0604020202020204" pitchFamily="34" charset="0"/>
              </a:rPr>
              <a:t> 916-йилда Родос </a:t>
            </a:r>
            <a:r>
              <a:rPr lang="ru-RU" sz="1600" dirty="0" err="1">
                <a:latin typeface="Arial" panose="020B0604020202020204" pitchFamily="34" charset="0"/>
                <a:cs typeface="Arial" panose="020B0604020202020204" pitchFamily="34" charset="0"/>
              </a:rPr>
              <a:t>оролида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қадимги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Юнонистон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умумий</a:t>
            </a:r>
            <a:r>
              <a:rPr lang="ru-R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зарар содир бўлганда уни </a:t>
            </a:r>
            <a:r>
              <a:rPr lang="ru-RU" sz="1600" dirty="0">
                <a:latin typeface="Arial" panose="020B0604020202020204" pitchFamily="34" charset="0"/>
                <a:cs typeface="Arial" panose="020B0604020202020204" pitchFamily="34" charset="0"/>
              </a:rPr>
              <a:t>ким </a:t>
            </a:r>
            <a:br>
              <a:rPr lang="ru-RU" sz="1600" dirty="0">
                <a:latin typeface="Arial" panose="020B0604020202020204" pitchFamily="34" charset="0"/>
                <a:cs typeface="Arial" panose="020B0604020202020204" pitchFamily="34" charset="0"/>
              </a:rPr>
            </a:br>
            <a:r>
              <a:rPr lang="ru-RU" sz="1600" dirty="0" err="1">
                <a:latin typeface="Arial" panose="020B0604020202020204" pitchFamily="34" charset="0"/>
                <a:cs typeface="Arial" panose="020B0604020202020204" pitchFamily="34" charset="0"/>
              </a:rPr>
              <a:t>ва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даражада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қоплаши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тўғрисида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келишув</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қабул</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қилинди</a:t>
            </a:r>
            <a:r>
              <a:rPr lang="ru-RU" sz="1600" dirty="0">
                <a:latin typeface="Arial" panose="020B0604020202020204" pitchFamily="34" charset="0"/>
                <a:cs typeface="Arial" panose="020B0604020202020204" pitchFamily="34" charset="0"/>
              </a:rPr>
              <a:t> - </a:t>
            </a:r>
            <a:r>
              <a:rPr lang="ru-RU" sz="1600" dirty="0" err="1">
                <a:latin typeface="Arial" panose="020B0604020202020204" pitchFamily="34" charset="0"/>
                <a:cs typeface="Arial" panose="020B0604020202020204" pitchFamily="34" charset="0"/>
              </a:rPr>
              <a:t>бу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денгиз</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суғуртасига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тегишли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биринчи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ҳукумат</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қарори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эди</a:t>
            </a:r>
            <a:r>
              <a:rPr lang="ru-RU" sz="1600" dirty="0">
                <a:latin typeface="Arial" panose="020B0604020202020204" pitchFamily="34" charset="0"/>
                <a:cs typeface="Arial" panose="020B0604020202020204" pitchFamily="34" charset="0"/>
              </a:rPr>
              <a:t>.</a:t>
            </a:r>
          </a:p>
          <a:p>
            <a:pPr indent="355600" algn="just"/>
            <a:r>
              <a:rPr lang="ru-RU" sz="1600" dirty="0" err="1">
                <a:latin typeface="Arial" panose="020B0604020202020204" pitchFamily="34" charset="0"/>
                <a:cs typeface="Arial" panose="020B0604020202020204" pitchFamily="34" charset="0"/>
              </a:rPr>
              <a:t>Қадимги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Римда</a:t>
            </a:r>
            <a:r>
              <a:rPr lang="ru-RU" sz="1600" dirty="0">
                <a:latin typeface="Arial" panose="020B0604020202020204" pitchFamily="34" charset="0"/>
                <a:cs typeface="Arial" panose="020B0604020202020204" pitchFamily="34" charset="0"/>
              </a:rPr>
              <a:t> низом</a:t>
            </a:r>
            <a:r>
              <a:rPr lang="en-US" sz="1600" dirty="0">
                <a:latin typeface="Arial" panose="020B0604020202020204" pitchFamily="34" charset="0"/>
                <a:cs typeface="Arial" panose="020B0604020202020204" pitchFamily="34" charset="0"/>
              </a:rPr>
              <a:t> туридаги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ташкилотлар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ҳайъат</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аъзоси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вафот</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этган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тақдирда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унинг</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оиласига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ёрдам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кўрсатиб</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ўзига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хос</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дафн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маросими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кассаси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вазифасини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бажарган</a:t>
            </a:r>
            <a:r>
              <a:rPr lang="ru-RU" sz="1600" dirty="0">
                <a:latin typeface="Arial" panose="020B0604020202020204" pitchFamily="34" charset="0"/>
                <a:cs typeface="Arial" panose="020B0604020202020204" pitchFamily="34" charset="0"/>
              </a:rPr>
              <a:t>. Улар </a:t>
            </a:r>
            <a:r>
              <a:rPr lang="ru-RU" sz="1600" dirty="0" err="1">
                <a:latin typeface="Arial" panose="020B0604020202020204" pitchFamily="34" charset="0"/>
                <a:cs typeface="Arial" panose="020B0604020202020204" pitchFamily="34" charset="0"/>
              </a:rPr>
              <a:t>шахсий</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суғуртанинг</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қуйидаги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турларини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амалга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оширганлар</a:t>
            </a:r>
            <a:r>
              <a:rPr lang="ru-RU" sz="1600" dirty="0">
                <a:latin typeface="Arial" panose="020B0604020202020204" pitchFamily="34" charset="0"/>
                <a:cs typeface="Arial" panose="020B0604020202020204" pitchFamily="34" charset="0"/>
              </a:rPr>
              <a:t>:</a:t>
            </a:r>
          </a:p>
          <a:p>
            <a:pPr indent="355600" algn="just"/>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боқувчисини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йўқотганлик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суғуртаси</a:t>
            </a:r>
            <a:r>
              <a:rPr lang="ru-RU" sz="1600" dirty="0">
                <a:latin typeface="Arial" panose="020B0604020202020204" pitchFamily="34" charset="0"/>
                <a:cs typeface="Arial" panose="020B0604020202020204" pitchFamily="34" charset="0"/>
              </a:rPr>
              <a:t>;</a:t>
            </a:r>
          </a:p>
          <a:p>
            <a:pPr indent="355600" algn="just"/>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дафн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хизматларини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суғурталаш</a:t>
            </a:r>
            <a:r>
              <a:rPr lang="ru-RU" sz="1600" dirty="0">
                <a:latin typeface="Arial" panose="020B0604020202020204" pitchFamily="34" charset="0"/>
                <a:cs typeface="Arial" panose="020B0604020202020204" pitchFamily="34" charset="0"/>
              </a:rPr>
              <a:t>.</a:t>
            </a:r>
          </a:p>
          <a:p>
            <a:pPr indent="355600" algn="just"/>
            <a:r>
              <a:rPr lang="ru-RU" sz="1600" dirty="0" err="1">
                <a:latin typeface="Arial" panose="020B0604020202020204" pitchFamily="34" charset="0"/>
                <a:cs typeface="Arial" panose="020B0604020202020204" pitchFamily="34" charset="0"/>
              </a:rPr>
              <a:t>Бундан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ташқари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аскарлар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жавобгарлиги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суғуртаси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ҳам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амалга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оширилган</a:t>
            </a:r>
            <a:r>
              <a:rPr lang="ru-RU" sz="1600" dirty="0">
                <a:latin typeface="Arial" panose="020B0604020202020204" pitchFamily="34" charset="0"/>
                <a:cs typeface="Arial" panose="020B0604020202020204" pitchFamily="34" charset="0"/>
              </a:rPr>
              <a:t>.</a:t>
            </a:r>
          </a:p>
        </p:txBody>
      </p:sp>
      <p:grpSp>
        <p:nvGrpSpPr>
          <p:cNvPr id="12" name="Group 9"/>
          <p:cNvGrpSpPr/>
          <p:nvPr/>
        </p:nvGrpSpPr>
        <p:grpSpPr>
          <a:xfrm rot="5400000">
            <a:off x="8701000" y="3367000"/>
            <a:ext cx="124000" cy="6858000"/>
            <a:chOff x="0" y="0"/>
            <a:chExt cx="248000" cy="13716000"/>
          </a:xfrm>
        </p:grpSpPr>
        <p:sp>
          <p:nvSpPr>
            <p:cNvPr id="13"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14" name="Group 11"/>
          <p:cNvGrpSpPr/>
          <p:nvPr/>
        </p:nvGrpSpPr>
        <p:grpSpPr>
          <a:xfrm rot="5400000">
            <a:off x="5954300" y="5600400"/>
            <a:ext cx="124000" cy="2302800"/>
            <a:chOff x="0" y="0"/>
            <a:chExt cx="248000" cy="4605600"/>
          </a:xfrm>
        </p:grpSpPr>
        <p:sp>
          <p:nvSpPr>
            <p:cNvPr id="15"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26" name="Group 13"/>
          <p:cNvGrpSpPr/>
          <p:nvPr/>
        </p:nvGrpSpPr>
        <p:grpSpPr>
          <a:xfrm>
            <a:off x="0" y="0"/>
            <a:ext cx="4670400" cy="203600"/>
            <a:chOff x="0" y="0"/>
            <a:chExt cx="9340800" cy="407200"/>
          </a:xfrm>
        </p:grpSpPr>
        <p:sp>
          <p:nvSpPr>
            <p:cNvPr id="27"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28" name="Group 15"/>
          <p:cNvGrpSpPr/>
          <p:nvPr/>
        </p:nvGrpSpPr>
        <p:grpSpPr>
          <a:xfrm>
            <a:off x="0" y="101800"/>
            <a:ext cx="2343200" cy="203600"/>
            <a:chOff x="0" y="0"/>
            <a:chExt cx="4686400" cy="407200"/>
          </a:xfrm>
        </p:grpSpPr>
        <p:sp>
          <p:nvSpPr>
            <p:cNvPr id="29"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30" name="Рисунок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pic>
        <p:nvPicPr>
          <p:cNvPr id="24" name="Рисунок 23"/>
          <p:cNvPicPr>
            <a:picLocks noChangeAspect="1"/>
          </p:cNvPicPr>
          <p:nvPr/>
        </p:nvPicPr>
        <p:blipFill>
          <a:blip r:embed="rId4"/>
          <a:stretch>
            <a:fillRect/>
          </a:stretch>
        </p:blipFill>
        <p:spPr>
          <a:xfrm>
            <a:off x="0" y="4470394"/>
            <a:ext cx="12192000" cy="240294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746159" y="6488668"/>
            <a:ext cx="432048"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en-US" dirty="0"/>
              <a:t>7</a:t>
            </a:r>
            <a:endParaRPr lang="ru-RU" dirty="0"/>
          </a:p>
        </p:txBody>
      </p:sp>
      <p:sp>
        <p:nvSpPr>
          <p:cNvPr id="2" name="Прямоугольник 1"/>
          <p:cNvSpPr/>
          <p:nvPr/>
        </p:nvSpPr>
        <p:spPr>
          <a:xfrm>
            <a:off x="463129" y="627046"/>
            <a:ext cx="8299871" cy="5940088"/>
          </a:xfrm>
          <a:prstGeom prst="rect">
            <a:avLst/>
          </a:prstGeom>
        </p:spPr>
        <p:txBody>
          <a:bodyPr wrap="square">
            <a:spAutoFit/>
          </a:bodyPr>
          <a:lstStyle/>
          <a:p>
            <a:pPr indent="355600" algn="just"/>
            <a:r>
              <a:rPr lang="ru-RU" sz="1900" dirty="0" err="1">
                <a:latin typeface="Arial" panose="020B0604020202020204" pitchFamily="34" charset="0"/>
                <a:cs typeface="Arial" panose="020B0604020202020204" pitchFamily="34" charset="0"/>
              </a:rPr>
              <a:t>Суғурта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масалаларига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алоҳида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эътибор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берилган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биринчи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ҳуқуқий</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ёдгорликлардан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бири</a:t>
            </a:r>
            <a:r>
              <a:rPr lang="ru-RU" sz="1900" dirty="0">
                <a:latin typeface="Arial" panose="020B0604020202020204" pitchFamily="34" charset="0"/>
                <a:cs typeface="Arial" panose="020B0604020202020204" pitchFamily="34" charset="0"/>
              </a:rPr>
              <a:t> Амир </a:t>
            </a:r>
            <a:r>
              <a:rPr lang="ru-RU" sz="1900" dirty="0" err="1">
                <a:latin typeface="Arial" panose="020B0604020202020204" pitchFamily="34" charset="0"/>
                <a:cs typeface="Arial" panose="020B0604020202020204" pitchFamily="34" charset="0"/>
              </a:rPr>
              <a:t>Темурнинг</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Тузуклари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бўлди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Туркий</a:t>
            </a:r>
            <a:r>
              <a:rPr lang="ru-RU" sz="1900" dirty="0">
                <a:latin typeface="Arial" panose="020B0604020202020204" pitchFamily="34" charset="0"/>
                <a:cs typeface="Arial" panose="020B0604020202020204" pitchFamily="34" charset="0"/>
              </a:rPr>
              <a:t>, араб </a:t>
            </a:r>
            <a:r>
              <a:rPr lang="ru-RU" sz="1900" dirty="0" err="1">
                <a:latin typeface="Arial" panose="020B0604020202020204" pitchFamily="34" charset="0"/>
                <a:cs typeface="Arial" panose="020B0604020202020204" pitchFamily="34" charset="0"/>
              </a:rPr>
              <a:t>қўшинлари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ва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қабилалари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ва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менда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паноҳ</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топган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барча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мусофирлар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учун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қоидалар”да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шундай</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дейилган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Ўз</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бойлигини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йўқотган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ҳар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бир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савдогар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йўқотилган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капитални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тиклаш</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имкониятини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берадиган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шундай</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миқдорни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олган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Деҳқонлар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ва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фермерлар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зарур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ерга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ишлов</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бериш</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асбоб-ускуналарига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эга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бўлмаганларида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уларга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бундай</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асбоблар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берилган</a:t>
            </a:r>
            <a:r>
              <a:rPr lang="ru-RU" sz="1900" dirty="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a:p>
            <a:pPr indent="355600" algn="just"/>
            <a:endParaRPr lang="ru-RU" sz="1900" dirty="0">
              <a:latin typeface="Arial" panose="020B0604020202020204" pitchFamily="34" charset="0"/>
              <a:cs typeface="Arial" panose="020B0604020202020204" pitchFamily="34" charset="0"/>
            </a:endParaRPr>
          </a:p>
          <a:p>
            <a:pPr indent="355600" algn="just"/>
            <a:r>
              <a:rPr lang="ru-RU" sz="1900" dirty="0">
                <a:latin typeface="Arial" panose="020B0604020202020204" pitchFamily="34" charset="0"/>
                <a:cs typeface="Arial" panose="020B0604020202020204" pitchFamily="34" charset="0"/>
              </a:rPr>
              <a:t>Агар </a:t>
            </a:r>
            <a:r>
              <a:rPr lang="ru-RU" sz="1900" dirty="0" err="1">
                <a:latin typeface="Arial" panose="020B0604020202020204" pitchFamily="34" charset="0"/>
                <a:cs typeface="Arial" panose="020B0604020202020204" pitchFamily="34" charset="0"/>
              </a:rPr>
              <a:t>савдогар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бирор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сабабга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кўра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ташилган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товарларнинг</a:t>
            </a:r>
            <a:r>
              <a:rPr lang="ru-RU" sz="1900" dirty="0">
                <a:latin typeface="Arial" panose="020B0604020202020204" pitchFamily="34" charset="0"/>
                <a:cs typeface="Arial" panose="020B0604020202020204" pitchFamily="34" charset="0"/>
              </a:rPr>
              <a:t> талон-</a:t>
            </a:r>
            <a:r>
              <a:rPr lang="ru-RU" sz="1900" dirty="0" err="1">
                <a:latin typeface="Arial" panose="020B0604020202020204" pitchFamily="34" charset="0"/>
                <a:cs typeface="Arial" panose="020B0604020202020204" pitchFamily="34" charset="0"/>
              </a:rPr>
              <a:t>тарож</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қилиниши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уларни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сотишнинг</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имкони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йўқлиги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табиий</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офатлар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натижасида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кўрилган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зарарлар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ва</a:t>
            </a:r>
            <a:r>
              <a:rPr lang="ru-RU" sz="1900" dirty="0">
                <a:latin typeface="Arial" panose="020B0604020202020204" pitchFamily="34" charset="0"/>
                <a:cs typeface="Arial" panose="020B0604020202020204" pitchFamily="34" charset="0"/>
              </a:rPr>
              <a:t> ҳ.) </a:t>
            </a:r>
            <a:r>
              <a:rPr lang="ru-RU" sz="1900" dirty="0" err="1">
                <a:latin typeface="Arial" panose="020B0604020202020204" pitchFamily="34" charset="0"/>
                <a:cs typeface="Arial" panose="020B0604020202020204" pitchFamily="34" charset="0"/>
              </a:rPr>
              <a:t>кутилган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фойдани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олмаган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бўлса</a:t>
            </a:r>
            <a:r>
              <a:rPr lang="ru-RU" sz="1900" dirty="0">
                <a:latin typeface="Arial" panose="020B0604020202020204" pitchFamily="34" charset="0"/>
                <a:cs typeface="Arial" panose="020B0604020202020204" pitchFamily="34" charset="0"/>
              </a:rPr>
              <a:t>, у </a:t>
            </a:r>
            <a:r>
              <a:rPr lang="ru-RU" sz="1900" dirty="0" err="1">
                <a:latin typeface="Arial" panose="020B0604020202020204" pitchFamily="34" charset="0"/>
                <a:cs typeface="Arial" panose="020B0604020202020204" pitchFamily="34" charset="0"/>
              </a:rPr>
              <a:t>ҳолда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ҳукумат</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унинг</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зарарини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қоплаган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ва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ғазнадан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ажратилган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олтин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ҳисобига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йўқолган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капитални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тиклаш</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имкониятини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яратган</a:t>
            </a:r>
            <a:r>
              <a:rPr lang="ru-RU" sz="1900" dirty="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a:p>
            <a:pPr indent="355600" algn="just"/>
            <a:endParaRPr lang="ru-RU" sz="1900" dirty="0">
              <a:latin typeface="Arial" panose="020B0604020202020204" pitchFamily="34" charset="0"/>
              <a:cs typeface="Arial" panose="020B0604020202020204" pitchFamily="34" charset="0"/>
            </a:endParaRPr>
          </a:p>
          <a:p>
            <a:pPr indent="355600" algn="just"/>
            <a:r>
              <a:rPr lang="ru-RU" sz="1900" dirty="0" err="1">
                <a:latin typeface="Arial" panose="020B0604020202020204" pitchFamily="34" charset="0"/>
                <a:cs typeface="Arial" panose="020B0604020202020204" pitchFamily="34" charset="0"/>
              </a:rPr>
              <a:t>Деҳқонлар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шунингдек</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давлат</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томонидан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ҳам</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суғурта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ҳимояси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билан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таъминланган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Агар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табиий</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офатлар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натижасида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деҳқон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қишлоқ</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хўжалиги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фаолиятини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давом</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эттиришга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тўсқинлик</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қиладиган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зарар</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кўрган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бўлса</a:t>
            </a:r>
            <a:r>
              <a:rPr lang="ru-RU" sz="1900" dirty="0">
                <a:latin typeface="Arial" panose="020B0604020202020204" pitchFamily="34" charset="0"/>
                <a:cs typeface="Arial" panose="020B0604020202020204" pitchFamily="34" charset="0"/>
              </a:rPr>
              <a:t>, у </a:t>
            </a:r>
            <a:r>
              <a:rPr lang="ru-RU" sz="1900" dirty="0" err="1">
                <a:latin typeface="Arial" panose="020B0604020202020204" pitchFamily="34" charset="0"/>
                <a:cs typeface="Arial" panose="020B0604020202020204" pitchFamily="34" charset="0"/>
              </a:rPr>
              <a:t>давлатдан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уруғлик</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ва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ишлаб</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чиқариш</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қуролларини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олган</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яъни</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суғурта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товони</a:t>
            </a:r>
            <a:r>
              <a:rPr lang="ru-RU" sz="1900" dirty="0">
                <a:latin typeface="Arial" panose="020B0604020202020204" pitchFamily="34" charset="0"/>
                <a:cs typeface="Arial" panose="020B0604020202020204" pitchFamily="34" charset="0"/>
              </a:rPr>
              <a:t> натура </a:t>
            </a:r>
            <a:r>
              <a:rPr lang="ru-RU" sz="1900" dirty="0" err="1">
                <a:latin typeface="Arial" panose="020B0604020202020204" pitchFamily="34" charset="0"/>
                <a:cs typeface="Arial" panose="020B0604020202020204" pitchFamily="34" charset="0"/>
              </a:rPr>
              <a:t>шаклида</a:t>
            </a:r>
            <a:r>
              <a:rPr lang="ru-RU" sz="1900" dirty="0">
                <a:latin typeface="Arial" panose="020B0604020202020204" pitchFamily="34" charset="0"/>
                <a:cs typeface="Arial" panose="020B0604020202020204" pitchFamily="34" charset="0"/>
              </a:rPr>
              <a:t> </a:t>
            </a:r>
            <a:r>
              <a:rPr lang="ru-RU" sz="1900" dirty="0" err="1">
                <a:latin typeface="Arial" panose="020B0604020202020204" pitchFamily="34" charset="0"/>
                <a:cs typeface="Arial" panose="020B0604020202020204" pitchFamily="34" charset="0"/>
              </a:rPr>
              <a:t>берилган</a:t>
            </a:r>
            <a:r>
              <a:rPr lang="ru-RU" sz="1900" dirty="0">
                <a:latin typeface="Arial" panose="020B0604020202020204" pitchFamily="34" charset="0"/>
                <a:cs typeface="Arial" panose="020B0604020202020204" pitchFamily="34" charset="0"/>
              </a:rPr>
              <a:t>.</a:t>
            </a:r>
          </a:p>
        </p:txBody>
      </p:sp>
      <p:grpSp>
        <p:nvGrpSpPr>
          <p:cNvPr id="7" name="Group 9"/>
          <p:cNvGrpSpPr/>
          <p:nvPr/>
        </p:nvGrpSpPr>
        <p:grpSpPr>
          <a:xfrm rot="5400000">
            <a:off x="8701000" y="3367000"/>
            <a:ext cx="124000" cy="6858000"/>
            <a:chOff x="0" y="0"/>
            <a:chExt cx="248000" cy="13716000"/>
          </a:xfrm>
        </p:grpSpPr>
        <p:sp>
          <p:nvSpPr>
            <p:cNvPr id="8"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10" name="Group 11"/>
          <p:cNvGrpSpPr/>
          <p:nvPr/>
        </p:nvGrpSpPr>
        <p:grpSpPr>
          <a:xfrm rot="5400000">
            <a:off x="5954300" y="5600400"/>
            <a:ext cx="124000" cy="2302800"/>
            <a:chOff x="0" y="0"/>
            <a:chExt cx="248000" cy="4605600"/>
          </a:xfrm>
        </p:grpSpPr>
        <p:sp>
          <p:nvSpPr>
            <p:cNvPr id="11"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2" name="Group 13"/>
          <p:cNvGrpSpPr/>
          <p:nvPr/>
        </p:nvGrpSpPr>
        <p:grpSpPr>
          <a:xfrm>
            <a:off x="0" y="0"/>
            <a:ext cx="4670400" cy="203600"/>
            <a:chOff x="0" y="0"/>
            <a:chExt cx="9340800" cy="407200"/>
          </a:xfrm>
        </p:grpSpPr>
        <p:sp>
          <p:nvSpPr>
            <p:cNvPr id="13"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4" name="Group 15"/>
          <p:cNvGrpSpPr/>
          <p:nvPr/>
        </p:nvGrpSpPr>
        <p:grpSpPr>
          <a:xfrm>
            <a:off x="0" y="101800"/>
            <a:ext cx="2343200" cy="203600"/>
            <a:chOff x="0" y="0"/>
            <a:chExt cx="4686400" cy="407200"/>
          </a:xfrm>
        </p:grpSpPr>
        <p:sp>
          <p:nvSpPr>
            <p:cNvPr id="15"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pic>
        <p:nvPicPr>
          <p:cNvPr id="17" name="Picture 2" descr="https://traveling.by/files/tours/2023/01/c3ff833958bd59eb4d47521bf69262fb-thumb-600x390-crop.png">
            <a:extLst>
              <a:ext uri="{FF2B5EF4-FFF2-40B4-BE49-F238E27FC236}">
                <a16:creationId xmlns:a16="http://schemas.microsoft.com/office/drawing/2014/main" id="{EEA12E96-193E-43E6-BEE1-500D33F7D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025" y="2028825"/>
            <a:ext cx="3228975" cy="31552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59952" y="6471002"/>
            <a:ext cx="432048"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en-US" dirty="0"/>
              <a:t>8</a:t>
            </a:r>
            <a:endParaRPr lang="ru-RU" dirty="0"/>
          </a:p>
        </p:txBody>
      </p:sp>
      <p:sp>
        <p:nvSpPr>
          <p:cNvPr id="15" name="Прямоугольник 14"/>
          <p:cNvSpPr/>
          <p:nvPr/>
        </p:nvSpPr>
        <p:spPr>
          <a:xfrm>
            <a:off x="5623438" y="1228397"/>
            <a:ext cx="5814022" cy="4708981"/>
          </a:xfrm>
          <a:prstGeom prst="rect">
            <a:avLst/>
          </a:prstGeom>
        </p:spPr>
        <p:txBody>
          <a:bodyPr wrap="square">
            <a:spAutoFit/>
          </a:bodyPr>
          <a:lstStyle/>
          <a:p>
            <a:pPr indent="355600" algn="just"/>
            <a:r>
              <a:rPr lang="ru-RU" sz="2000" dirty="0">
                <a:latin typeface="Arial" panose="020B0604020202020204" pitchFamily="34" charset="0"/>
                <a:cs typeface="Arial" panose="020B0604020202020204" pitchFamily="34" charset="0"/>
              </a:rPr>
              <a:t>Совет </a:t>
            </a:r>
            <a:r>
              <a:rPr lang="ru-RU" sz="2000" dirty="0" err="1">
                <a:latin typeface="Arial" panose="020B0604020202020204" pitchFamily="34" charset="0"/>
                <a:cs typeface="Arial" panose="020B0604020202020204" pitchFamily="34" charset="0"/>
              </a:rPr>
              <a:t>тараққиёти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давригача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ҳозирги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Ўзбекистон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ҳудудида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маҳаллий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суғурта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компаниялари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бўлмаган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Аҳолининг</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суғурта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ҳимоясига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бўлган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эҳтиёжи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нотижорий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икки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томонлама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суғуртанинг</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маҳаллий</a:t>
            </a:r>
            <a:r>
              <a:rPr lang="ru-RU" sz="2000" dirty="0">
                <a:latin typeface="Arial" panose="020B0604020202020204" pitchFamily="34" charset="0"/>
                <a:cs typeface="Arial" panose="020B0604020202020204" pitchFamily="34" charset="0"/>
              </a:rPr>
              <a:t> тури – </a:t>
            </a:r>
            <a:r>
              <a:rPr lang="ru-RU" sz="2000" dirty="0" err="1">
                <a:latin typeface="Arial" panose="020B0604020202020204" pitchFamily="34" charset="0"/>
                <a:cs typeface="Arial" panose="020B0604020202020204" pitchFamily="34" charset="0"/>
              </a:rPr>
              <a:t>ҳашар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ҳисобидан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қопланган</a:t>
            </a:r>
            <a:r>
              <a:rPr lang="ru-RU"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indent="355600" algn="just"/>
            <a:endParaRPr lang="en-US" sz="2000" dirty="0">
              <a:latin typeface="Arial" panose="020B0604020202020204" pitchFamily="34" charset="0"/>
              <a:cs typeface="Arial" panose="020B0604020202020204" pitchFamily="34" charset="0"/>
            </a:endParaRPr>
          </a:p>
          <a:p>
            <a:pPr indent="355600" algn="just"/>
            <a:endParaRPr lang="ru-RU" sz="2000" dirty="0">
              <a:latin typeface="Arial" panose="020B0604020202020204" pitchFamily="34" charset="0"/>
              <a:cs typeface="Arial" panose="020B0604020202020204" pitchFamily="34" charset="0"/>
            </a:endParaRPr>
          </a:p>
          <a:p>
            <a:pPr indent="355600" algn="just"/>
            <a:r>
              <a:rPr lang="ru-RU" sz="2000" dirty="0" err="1">
                <a:latin typeface="Arial" panose="020B0604020202020204" pitchFamily="34" charset="0"/>
                <a:cs typeface="Arial" panose="020B0604020202020204" pitchFamily="34" charset="0"/>
              </a:rPr>
              <a:t>Тижорат</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суғуртаси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Россиянинг</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Биринчи</a:t>
            </a:r>
            <a:r>
              <a:rPr lang="ru-RU" sz="2000" dirty="0">
                <a:latin typeface="Arial" panose="020B0604020202020204" pitchFamily="34" charset="0"/>
                <a:cs typeface="Arial" panose="020B0604020202020204" pitchFamily="34" charset="0"/>
              </a:rPr>
              <a:t> Россия </a:t>
            </a:r>
            <a:r>
              <a:rPr lang="ru-RU" sz="2000" dirty="0" err="1">
                <a:latin typeface="Arial" panose="020B0604020202020204" pitchFamily="34" charset="0"/>
                <a:cs typeface="Arial" panose="020B0604020202020204" pitchFamily="34" charset="0"/>
              </a:rPr>
              <a:t>ёнғиндан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суғурта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қилиш</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жамияти</a:t>
            </a:r>
            <a:r>
              <a:rPr lang="ru-RU" sz="2000" dirty="0">
                <a:latin typeface="Arial" panose="020B0604020202020204" pitchFamily="34" charset="0"/>
                <a:cs typeface="Arial" panose="020B0604020202020204" pitchFamily="34" charset="0"/>
              </a:rPr>
              <a:t>», «Россия» </a:t>
            </a:r>
            <a:r>
              <a:rPr lang="ru-RU" sz="2000" dirty="0" err="1">
                <a:latin typeface="Arial" panose="020B0604020202020204" pitchFamily="34" charset="0"/>
                <a:cs typeface="Arial" panose="020B0604020202020204" pitchFamily="34" charset="0"/>
              </a:rPr>
              <a:t>акциядорлик</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суғурта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компаниялари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Американинг</a:t>
            </a:r>
            <a:r>
              <a:rPr lang="ru-RU" sz="2000" dirty="0">
                <a:latin typeface="Arial" panose="020B0604020202020204" pitchFamily="34" charset="0"/>
                <a:cs typeface="Arial" panose="020B0604020202020204" pitchFamily="34" charset="0"/>
              </a:rPr>
              <a:t> «Нью-Йорк» </a:t>
            </a:r>
            <a:r>
              <a:rPr lang="ru-RU" sz="2000" dirty="0" err="1">
                <a:latin typeface="Arial" panose="020B0604020202020204" pitchFamily="34" charset="0"/>
                <a:cs typeface="Arial" panose="020B0604020202020204" pitchFamily="34" charset="0"/>
              </a:rPr>
              <a:t>ва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Эквитебл</a:t>
            </a:r>
            <a:r>
              <a:rPr lang="ru-RU" sz="2000" dirty="0">
                <a:latin typeface="Arial" panose="020B0604020202020204" pitchFamily="34" charset="0"/>
                <a:cs typeface="Arial" panose="020B0604020202020204" pitchFamily="34" charset="0"/>
              </a:rPr>
              <a:t>» </a:t>
            </a:r>
            <a:br>
              <a:rPr lang="ru-RU" sz="2000" dirty="0">
                <a:latin typeface="Arial" panose="020B0604020202020204" pitchFamily="34" charset="0"/>
                <a:cs typeface="Arial" panose="020B0604020202020204" pitchFamily="34" charset="0"/>
              </a:rPr>
            </a:br>
            <a:r>
              <a:rPr lang="ru-RU" sz="2000" dirty="0" err="1">
                <a:latin typeface="Arial" panose="020B0604020202020204" pitchFamily="34" charset="0"/>
                <a:cs typeface="Arial" panose="020B0604020202020204" pitchFamily="34" charset="0"/>
              </a:rPr>
              <a:t>ва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Франциянинг</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Урбен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компаниялари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томонидан</a:t>
            </a:r>
            <a:r>
              <a:rPr lang="ru-RU" sz="2000" dirty="0">
                <a:latin typeface="Arial" panose="020B0604020202020204" pitchFamily="34" charset="0"/>
                <a:cs typeface="Arial" panose="020B0604020202020204" pitchFamily="34" charset="0"/>
              </a:rPr>
              <a:t> 19 </a:t>
            </a:r>
            <a:r>
              <a:rPr lang="ru-RU" sz="2000" dirty="0" err="1">
                <a:latin typeface="Arial" panose="020B0604020202020204" pitchFamily="34" charset="0"/>
                <a:cs typeface="Arial" panose="020B0604020202020204" pitchFamily="34" charset="0"/>
              </a:rPr>
              <a:t>аср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охирида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ва</a:t>
            </a:r>
            <a:r>
              <a:rPr lang="ru-RU" sz="2000" dirty="0">
                <a:latin typeface="Arial" panose="020B0604020202020204" pitchFamily="34" charset="0"/>
                <a:cs typeface="Arial" panose="020B0604020202020204" pitchFamily="34" charset="0"/>
              </a:rPr>
              <a:t> 20 </a:t>
            </a:r>
            <a:r>
              <a:rPr lang="ru-RU" sz="2000" dirty="0" err="1">
                <a:latin typeface="Arial" panose="020B0604020202020204" pitchFamily="34" charset="0"/>
                <a:cs typeface="Arial" panose="020B0604020202020204" pitchFamily="34" charset="0"/>
              </a:rPr>
              <a:t>аср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бошида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амалга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оширилган</a:t>
            </a:r>
            <a:r>
              <a:rPr lang="ru-RU" sz="2000" dirty="0">
                <a:latin typeface="Arial" panose="020B0604020202020204" pitchFamily="34" charset="0"/>
                <a:cs typeface="Arial" panose="020B0604020202020204" pitchFamily="34" charset="0"/>
              </a:rPr>
              <a:t>.</a:t>
            </a:r>
          </a:p>
        </p:txBody>
      </p:sp>
      <p:grpSp>
        <p:nvGrpSpPr>
          <p:cNvPr id="9" name="Group 9"/>
          <p:cNvGrpSpPr/>
          <p:nvPr/>
        </p:nvGrpSpPr>
        <p:grpSpPr>
          <a:xfrm rot="5400000">
            <a:off x="8701000" y="3367000"/>
            <a:ext cx="124000" cy="6858000"/>
            <a:chOff x="0" y="0"/>
            <a:chExt cx="248000" cy="13716000"/>
          </a:xfrm>
        </p:grpSpPr>
        <p:sp>
          <p:nvSpPr>
            <p:cNvPr id="10"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11" name="Group 11"/>
          <p:cNvGrpSpPr/>
          <p:nvPr/>
        </p:nvGrpSpPr>
        <p:grpSpPr>
          <a:xfrm rot="5400000">
            <a:off x="5954300" y="5600400"/>
            <a:ext cx="124000" cy="2302800"/>
            <a:chOff x="0" y="0"/>
            <a:chExt cx="248000" cy="4605600"/>
          </a:xfrm>
        </p:grpSpPr>
        <p:sp>
          <p:nvSpPr>
            <p:cNvPr id="12"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4" name="Group 13"/>
          <p:cNvGrpSpPr/>
          <p:nvPr/>
        </p:nvGrpSpPr>
        <p:grpSpPr>
          <a:xfrm>
            <a:off x="0" y="0"/>
            <a:ext cx="4670400" cy="203600"/>
            <a:chOff x="0" y="0"/>
            <a:chExt cx="9340800" cy="407200"/>
          </a:xfrm>
        </p:grpSpPr>
        <p:sp>
          <p:nvSpPr>
            <p:cNvPr id="16"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7" name="Group 15"/>
          <p:cNvGrpSpPr/>
          <p:nvPr/>
        </p:nvGrpSpPr>
        <p:grpSpPr>
          <a:xfrm>
            <a:off x="0" y="101800"/>
            <a:ext cx="2343200" cy="203600"/>
            <a:chOff x="0" y="0"/>
            <a:chExt cx="4686400" cy="407200"/>
          </a:xfrm>
        </p:grpSpPr>
        <p:sp>
          <p:nvSpPr>
            <p:cNvPr id="18"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pic>
        <p:nvPicPr>
          <p:cNvPr id="1026" name="Picture 2" descr="Топ-25 фантастических советских зданий">
            <a:extLst>
              <a:ext uri="{FF2B5EF4-FFF2-40B4-BE49-F238E27FC236}">
                <a16:creationId xmlns:a16="http://schemas.microsoft.com/office/drawing/2014/main" id="{FC4EAE1A-7550-41FD-B3D6-293ECC14E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23691"/>
            <a:ext cx="5249685" cy="3253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59952" y="6471002"/>
            <a:ext cx="432048" cy="369332"/>
          </a:xfrm>
          <a:prstGeom prst="rect">
            <a:avLst/>
          </a:prstGeom>
          <a:noFill/>
        </p:spPr>
        <p:txBody>
          <a:bodyPr wrap="square" rtlCol="0">
            <a:spAutoFit/>
          </a:bodyPr>
          <a:lstStyle>
            <a:defPPr>
              <a:defRPr lang="en-US"/>
            </a:defPPr>
            <a:lvl1pPr algn="ctr">
              <a:defRPr b="1">
                <a:solidFill>
                  <a:srgbClr val="C00000"/>
                </a:solidFill>
                <a:latin typeface="Arial" panose="020B0604020202020204" pitchFamily="34" charset="0"/>
                <a:cs typeface="Arial" panose="020B0604020202020204" pitchFamily="34" charset="0"/>
              </a:defRPr>
            </a:lvl1pPr>
          </a:lstStyle>
          <a:p>
            <a:r>
              <a:rPr lang="en-US" dirty="0"/>
              <a:t>9</a:t>
            </a:r>
            <a:endParaRPr lang="ru-RU" dirty="0"/>
          </a:p>
        </p:txBody>
      </p:sp>
      <p:sp>
        <p:nvSpPr>
          <p:cNvPr id="6" name="Прямоугольник 5"/>
          <p:cNvSpPr/>
          <p:nvPr/>
        </p:nvSpPr>
        <p:spPr>
          <a:xfrm>
            <a:off x="5334000" y="1043731"/>
            <a:ext cx="6370155" cy="4770537"/>
          </a:xfrm>
          <a:prstGeom prst="rect">
            <a:avLst/>
          </a:prstGeom>
        </p:spPr>
        <p:txBody>
          <a:bodyPr wrap="square">
            <a:spAutoFit/>
          </a:bodyPr>
          <a:lstStyle/>
          <a:p>
            <a:pPr indent="355600" algn="just"/>
            <a:r>
              <a:rPr lang="ru-RU" sz="1900" dirty="0">
                <a:latin typeface="Arial" panose="020B0604020202020204" pitchFamily="34" charset="0"/>
                <a:cs typeface="Arial" pitchFamily="34" charset="0"/>
              </a:rPr>
              <a:t>Мамлакат </a:t>
            </a:r>
            <a:r>
              <a:rPr lang="ru-RU" sz="1900" dirty="0" err="1">
                <a:latin typeface="Arial" panose="020B0604020202020204" pitchFamily="34" charset="0"/>
                <a:cs typeface="Arial" pitchFamily="34" charset="0"/>
              </a:rPr>
              <a:t>тараққиётининг</a:t>
            </a:r>
            <a:r>
              <a:rPr lang="ru-RU" sz="1900" dirty="0">
                <a:latin typeface="Arial" panose="020B0604020202020204" pitchFamily="34" charset="0"/>
                <a:cs typeface="Arial" pitchFamily="34" charset="0"/>
              </a:rPr>
              <a:t> 1917 </a:t>
            </a:r>
            <a:r>
              <a:rPr lang="ru-RU" sz="1900" dirty="0" err="1">
                <a:latin typeface="Arial" panose="020B0604020202020204" pitchFamily="34" charset="0"/>
                <a:cs typeface="Arial" pitchFamily="34" charset="0"/>
              </a:rPr>
              <a:t>йилдан</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кейинги</a:t>
            </a:r>
            <a:r>
              <a:rPr lang="ru-RU" sz="1900" dirty="0">
                <a:latin typeface="Arial" panose="020B0604020202020204" pitchFamily="34" charset="0"/>
                <a:cs typeface="Arial" pitchFamily="34" charset="0"/>
              </a:rPr>
              <a:t> совет </a:t>
            </a:r>
            <a:r>
              <a:rPr lang="ru-RU" sz="1900" dirty="0" err="1">
                <a:latin typeface="Arial" panose="020B0604020202020204" pitchFamily="34" charset="0"/>
                <a:cs typeface="Arial" pitchFamily="34" charset="0"/>
              </a:rPr>
              <a:t>даврида</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суғурта</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давлат</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монополияси</a:t>
            </a:r>
            <a:r>
              <a:rPr lang="ru-RU" sz="1900" dirty="0">
                <a:latin typeface="Arial" panose="020B0604020202020204" pitchFamily="34" charset="0"/>
                <a:cs typeface="Arial" pitchFamily="34" charset="0"/>
              </a:rPr>
              <a:t> </a:t>
            </a:r>
            <a:br>
              <a:rPr lang="ru-RU" sz="1900" dirty="0">
                <a:latin typeface="Arial" panose="020B0604020202020204" pitchFamily="34" charset="0"/>
                <a:cs typeface="Arial" pitchFamily="34" charset="0"/>
              </a:rPr>
            </a:br>
            <a:r>
              <a:rPr lang="ru-RU" sz="1900" dirty="0">
                <a:latin typeface="Arial" panose="020B0604020202020204" pitchFamily="34" charset="0"/>
                <a:cs typeface="Arial" pitchFamily="34" charset="0"/>
              </a:rPr>
              <a:t>- Госстрах </a:t>
            </a:r>
            <a:r>
              <a:rPr lang="ru-RU" sz="1900" dirty="0" err="1">
                <a:latin typeface="Arial" panose="020B0604020202020204" pitchFamily="34" charset="0"/>
                <a:cs typeface="Arial" pitchFamily="34" charset="0"/>
              </a:rPr>
              <a:t>асосида</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ягона</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иттифоқ</a:t>
            </a:r>
            <a:r>
              <a:rPr lang="ru-RU" sz="1900" dirty="0">
                <a:latin typeface="Arial" panose="020B0604020202020204" pitchFamily="34" charset="0"/>
                <a:cs typeface="Arial" pitchFamily="34" charset="0"/>
              </a:rPr>
              <a:t>-республика </a:t>
            </a:r>
            <a:r>
              <a:rPr lang="ru-RU" sz="1900" dirty="0" err="1">
                <a:latin typeface="Arial" panose="020B0604020202020204" pitchFamily="34" charset="0"/>
                <a:cs typeface="Arial" pitchFamily="34" charset="0"/>
              </a:rPr>
              <a:t>тизими</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томонидан</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амалга</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оширилди</a:t>
            </a:r>
            <a:r>
              <a:rPr lang="ru-RU" sz="1900" dirty="0">
                <a:latin typeface="Arial" panose="020B0604020202020204" pitchFamily="34" charset="0"/>
                <a:cs typeface="Arial" pitchFamily="34" charset="0"/>
              </a:rPr>
              <a:t>. Мамлакат </a:t>
            </a:r>
            <a:r>
              <a:rPr lang="ru-RU" sz="1900" dirty="0" err="1">
                <a:latin typeface="Arial" panose="020B0604020202020204" pitchFamily="34" charset="0"/>
                <a:cs typeface="Arial" pitchFamily="34" charset="0"/>
              </a:rPr>
              <a:t>тараққиётининг</a:t>
            </a:r>
            <a:r>
              <a:rPr lang="ru-RU" sz="1900" dirty="0">
                <a:latin typeface="Arial" panose="020B0604020202020204" pitchFamily="34" charset="0"/>
                <a:cs typeface="Arial" pitchFamily="34" charset="0"/>
              </a:rPr>
              <a:t> совет </a:t>
            </a:r>
            <a:r>
              <a:rPr lang="ru-RU" sz="1900" dirty="0" err="1">
                <a:latin typeface="Arial" panose="020B0604020202020204" pitchFamily="34" charset="0"/>
                <a:cs typeface="Arial" pitchFamily="34" charset="0"/>
              </a:rPr>
              <a:t>даврида</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давлат</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мулки</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суғурта</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қилинмаган</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аҳоли</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ва</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кооперативларнинг</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мулкий</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манфаатлари</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суғурта</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қилинган</a:t>
            </a:r>
            <a:r>
              <a:rPr lang="ru-RU" sz="1900" dirty="0">
                <a:latin typeface="Arial" pitchFamily="34" charset="0"/>
                <a:cs typeface="Arial" pitchFamily="34" charset="0"/>
              </a:rPr>
              <a:t>.</a:t>
            </a:r>
          </a:p>
          <a:p>
            <a:pPr indent="355600" algn="just"/>
            <a:endParaRPr lang="ru-RU" sz="1900" dirty="0">
              <a:latin typeface="Arial" pitchFamily="34" charset="0"/>
              <a:cs typeface="Arial" pitchFamily="34" charset="0"/>
            </a:endParaRPr>
          </a:p>
          <a:p>
            <a:pPr indent="355600" algn="just"/>
            <a:r>
              <a:rPr lang="ru-RU" sz="1900" dirty="0" err="1">
                <a:latin typeface="Arial" panose="020B0604020202020204" pitchFamily="34" charset="0"/>
                <a:cs typeface="Arial" pitchFamily="34" charset="0"/>
              </a:rPr>
              <a:t>Суғуртанинг</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асосан</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мажбурий</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турлари</a:t>
            </a:r>
            <a:r>
              <a:rPr lang="ru-RU" sz="1900" dirty="0">
                <a:latin typeface="Arial" panose="020B0604020202020204" pitchFamily="34" charset="0"/>
                <a:cs typeface="Arial" pitchFamily="34" charset="0"/>
              </a:rPr>
              <a:t> </a:t>
            </a:r>
            <a:br>
              <a:rPr lang="ru-RU" sz="1900" dirty="0">
                <a:latin typeface="Arial" panose="020B0604020202020204" pitchFamily="34" charset="0"/>
                <a:cs typeface="Arial" pitchFamily="34" charset="0"/>
              </a:rPr>
            </a:br>
            <a:r>
              <a:rPr lang="ru-RU" sz="1900" dirty="0" err="1">
                <a:latin typeface="Arial" panose="020B0604020202020204" pitchFamily="34" charset="0"/>
                <a:cs typeface="Arial" pitchFamily="34" charset="0"/>
              </a:rPr>
              <a:t>ва</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жамғариб</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бориладиган</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суғурта</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турлари</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сезиларли</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даражада</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қондирилмаган</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талаб</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мавжудлиги</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сабабли</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ривожланган</a:t>
            </a:r>
            <a:r>
              <a:rPr lang="ru-RU" sz="1900" dirty="0">
                <a:latin typeface="Arial" pitchFamily="34" charset="0"/>
                <a:cs typeface="Arial" pitchFamily="34" charset="0"/>
              </a:rPr>
              <a:t>.</a:t>
            </a:r>
          </a:p>
          <a:p>
            <a:pPr indent="355600" algn="just"/>
            <a:endParaRPr lang="ru-RU" sz="1900" dirty="0">
              <a:latin typeface="Arial" pitchFamily="34" charset="0"/>
              <a:cs typeface="Arial" pitchFamily="34" charset="0"/>
            </a:endParaRPr>
          </a:p>
          <a:p>
            <a:pPr indent="355600" algn="just"/>
            <a:r>
              <a:rPr lang="ru-RU" sz="1900" dirty="0" err="1">
                <a:latin typeface="Arial" panose="020B0604020202020204" pitchFamily="34" charset="0"/>
                <a:cs typeface="Arial" pitchFamily="34" charset="0"/>
              </a:rPr>
              <a:t>Шунингдек</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мамлакат</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тараққиётининг</a:t>
            </a:r>
            <a:r>
              <a:rPr lang="ru-RU" sz="1900" dirty="0">
                <a:latin typeface="Arial" panose="020B0604020202020204" pitchFamily="34" charset="0"/>
                <a:cs typeface="Arial" pitchFamily="34" charset="0"/>
              </a:rPr>
              <a:t> совет </a:t>
            </a:r>
            <a:r>
              <a:rPr lang="ru-RU" sz="1900" dirty="0" err="1">
                <a:latin typeface="Arial" panose="020B0604020202020204" pitchFamily="34" charset="0"/>
                <a:cs typeface="Arial" pitchFamily="34" charset="0"/>
              </a:rPr>
              <a:t>даврида</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аҳолининг</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ҳашар</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асосида</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ўзаро</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ёрдам</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кўрсатиши</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кенг</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йўлга</a:t>
            </a:r>
            <a:r>
              <a:rPr lang="ru-RU" sz="1900" dirty="0">
                <a:latin typeface="Arial" panose="020B0604020202020204" pitchFamily="34" charset="0"/>
                <a:cs typeface="Arial" pitchFamily="34" charset="0"/>
              </a:rPr>
              <a:t> </a:t>
            </a:r>
            <a:r>
              <a:rPr lang="ru-RU" sz="1900" dirty="0" err="1">
                <a:latin typeface="Arial" panose="020B0604020202020204" pitchFamily="34" charset="0"/>
                <a:cs typeface="Arial" pitchFamily="34" charset="0"/>
              </a:rPr>
              <a:t>қўйилган</a:t>
            </a:r>
            <a:r>
              <a:rPr lang="ru-RU" sz="1900" dirty="0">
                <a:latin typeface="Arial" panose="020B0604020202020204" pitchFamily="34" charset="0"/>
                <a:cs typeface="Arial" pitchFamily="34" charset="0"/>
              </a:rPr>
              <a:t>.</a:t>
            </a:r>
          </a:p>
        </p:txBody>
      </p:sp>
      <p:pic>
        <p:nvPicPr>
          <p:cNvPr id="1026" name="Picture 2" descr="Советский Узбекистан. Как выглядел Ташкент во времена СССР и как выглядит  сейчас"/>
          <p:cNvPicPr>
            <a:picLocks noChangeAspect="1" noChangeArrowheads="1"/>
          </p:cNvPicPr>
          <p:nvPr/>
        </p:nvPicPr>
        <p:blipFill rotWithShape="1">
          <a:blip r:embed="rId3">
            <a:extLst>
              <a:ext uri="{28A0092B-C50C-407E-A947-70E740481C1C}">
                <a14:useLocalDpi xmlns:a14="http://schemas.microsoft.com/office/drawing/2010/main" val="0"/>
              </a:ext>
            </a:extLst>
          </a:blip>
          <a:srcRect l="21214"/>
          <a:stretch>
            <a:fillRect/>
          </a:stretch>
        </p:blipFill>
        <p:spPr bwMode="auto">
          <a:xfrm>
            <a:off x="0" y="0"/>
            <a:ext cx="4891373"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9"/>
          <p:cNvGrpSpPr/>
          <p:nvPr/>
        </p:nvGrpSpPr>
        <p:grpSpPr>
          <a:xfrm rot="5400000">
            <a:off x="8701000" y="3367000"/>
            <a:ext cx="124000" cy="6858000"/>
            <a:chOff x="0" y="0"/>
            <a:chExt cx="248000" cy="13716000"/>
          </a:xfrm>
        </p:grpSpPr>
        <p:sp>
          <p:nvSpPr>
            <p:cNvPr id="8" name="Freeform 10"/>
            <p:cNvSpPr/>
            <p:nvPr/>
          </p:nvSpPr>
          <p:spPr>
            <a:xfrm>
              <a:off x="0" y="0"/>
              <a:ext cx="248031" cy="13716000"/>
            </a:xfrm>
            <a:custGeom>
              <a:avLst/>
              <a:gdLst/>
              <a:ahLst/>
              <a:cxnLst/>
              <a:rect l="l" t="t" r="r" b="b"/>
              <a:pathLst>
                <a:path w="248031" h="13716000">
                  <a:moveTo>
                    <a:pt x="248031" y="0"/>
                  </a:moveTo>
                  <a:lnTo>
                    <a:pt x="0" y="0"/>
                  </a:lnTo>
                  <a:lnTo>
                    <a:pt x="0" y="13716000"/>
                  </a:lnTo>
                  <a:lnTo>
                    <a:pt x="248031" y="13716000"/>
                  </a:lnTo>
                  <a:close/>
                </a:path>
              </a:pathLst>
            </a:custGeom>
            <a:solidFill>
              <a:srgbClr val="3D924D">
                <a:alpha val="53333"/>
              </a:srgbClr>
            </a:solidFill>
          </p:spPr>
        </p:sp>
      </p:grpSp>
      <p:grpSp>
        <p:nvGrpSpPr>
          <p:cNvPr id="10" name="Group 11"/>
          <p:cNvGrpSpPr/>
          <p:nvPr/>
        </p:nvGrpSpPr>
        <p:grpSpPr>
          <a:xfrm rot="5400000">
            <a:off x="5954300" y="5600400"/>
            <a:ext cx="124000" cy="2302800"/>
            <a:chOff x="0" y="0"/>
            <a:chExt cx="248000" cy="4605600"/>
          </a:xfrm>
        </p:grpSpPr>
        <p:sp>
          <p:nvSpPr>
            <p:cNvPr id="11" name="Freeform 12"/>
            <p:cNvSpPr/>
            <p:nvPr/>
          </p:nvSpPr>
          <p:spPr>
            <a:xfrm>
              <a:off x="0" y="0"/>
              <a:ext cx="248031" cy="4605655"/>
            </a:xfrm>
            <a:custGeom>
              <a:avLst/>
              <a:gdLst/>
              <a:ahLst/>
              <a:cxnLst/>
              <a:rect l="l" t="t" r="r" b="b"/>
              <a:pathLst>
                <a:path w="248031" h="4605655">
                  <a:moveTo>
                    <a:pt x="248031" y="0"/>
                  </a:moveTo>
                  <a:lnTo>
                    <a:pt x="0" y="0"/>
                  </a:lnTo>
                  <a:lnTo>
                    <a:pt x="0" y="4605655"/>
                  </a:lnTo>
                  <a:lnTo>
                    <a:pt x="248031" y="4605655"/>
                  </a:lnTo>
                  <a:close/>
                </a:path>
              </a:pathLst>
            </a:custGeom>
            <a:solidFill>
              <a:srgbClr val="3D924D">
                <a:alpha val="74902"/>
              </a:srgbClr>
            </a:solidFill>
          </p:spPr>
        </p:sp>
      </p:grpSp>
      <p:grpSp>
        <p:nvGrpSpPr>
          <p:cNvPr id="12" name="Group 13"/>
          <p:cNvGrpSpPr/>
          <p:nvPr/>
        </p:nvGrpSpPr>
        <p:grpSpPr>
          <a:xfrm>
            <a:off x="0" y="0"/>
            <a:ext cx="4670400" cy="203600"/>
            <a:chOff x="0" y="0"/>
            <a:chExt cx="9340800" cy="407200"/>
          </a:xfrm>
        </p:grpSpPr>
        <p:sp>
          <p:nvSpPr>
            <p:cNvPr id="13" name="Freeform 14"/>
            <p:cNvSpPr/>
            <p:nvPr/>
          </p:nvSpPr>
          <p:spPr>
            <a:xfrm>
              <a:off x="0" y="0"/>
              <a:ext cx="9340850" cy="407162"/>
            </a:xfrm>
            <a:custGeom>
              <a:avLst/>
              <a:gdLst/>
              <a:ahLst/>
              <a:cxnLst/>
              <a:rect l="l" t="t" r="r" b="b"/>
              <a:pathLst>
                <a:path w="9340850" h="407162">
                  <a:moveTo>
                    <a:pt x="0" y="0"/>
                  </a:moveTo>
                  <a:lnTo>
                    <a:pt x="9340850" y="0"/>
                  </a:lnTo>
                  <a:lnTo>
                    <a:pt x="9340850" y="407162"/>
                  </a:lnTo>
                  <a:lnTo>
                    <a:pt x="0" y="407162"/>
                  </a:lnTo>
                  <a:close/>
                </a:path>
              </a:pathLst>
            </a:custGeom>
            <a:solidFill>
              <a:srgbClr val="3D924D">
                <a:alpha val="74902"/>
              </a:srgbClr>
            </a:solidFill>
          </p:spPr>
          <p:txBody>
            <a:bodyPr/>
            <a:lstStyle/>
            <a:p>
              <a:endParaRPr lang="ru-RU" dirty="0"/>
            </a:p>
          </p:txBody>
        </p:sp>
      </p:grpSp>
      <p:grpSp>
        <p:nvGrpSpPr>
          <p:cNvPr id="14" name="Group 15"/>
          <p:cNvGrpSpPr/>
          <p:nvPr/>
        </p:nvGrpSpPr>
        <p:grpSpPr>
          <a:xfrm>
            <a:off x="0" y="101800"/>
            <a:ext cx="2343200" cy="203600"/>
            <a:chOff x="0" y="0"/>
            <a:chExt cx="4686400" cy="407200"/>
          </a:xfrm>
        </p:grpSpPr>
        <p:sp>
          <p:nvSpPr>
            <p:cNvPr id="15" name="Freeform 16"/>
            <p:cNvSpPr/>
            <p:nvPr/>
          </p:nvSpPr>
          <p:spPr>
            <a:xfrm>
              <a:off x="0" y="0"/>
              <a:ext cx="4686427" cy="407162"/>
            </a:xfrm>
            <a:custGeom>
              <a:avLst/>
              <a:gdLst/>
              <a:ahLst/>
              <a:cxnLst/>
              <a:rect l="l" t="t" r="r" b="b"/>
              <a:pathLst>
                <a:path w="4686427" h="407162">
                  <a:moveTo>
                    <a:pt x="0" y="0"/>
                  </a:moveTo>
                  <a:lnTo>
                    <a:pt x="4686427" y="0"/>
                  </a:lnTo>
                  <a:lnTo>
                    <a:pt x="4686427" y="407162"/>
                  </a:lnTo>
                  <a:lnTo>
                    <a:pt x="0" y="407162"/>
                  </a:lnTo>
                  <a:close/>
                </a:path>
              </a:pathLst>
            </a:custGeom>
            <a:solidFill>
              <a:srgbClr val="69A975">
                <a:alpha val="53333"/>
              </a:srgbClr>
            </a:solidFill>
          </p:spPr>
        </p:sp>
      </p:grpSp>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1532" y="81442"/>
            <a:ext cx="2499040" cy="49814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327</TotalTime>
  <Words>3625</Words>
  <Application>Microsoft Office PowerPoint</Application>
  <PresentationFormat>Широкоэкранный</PresentationFormat>
  <Paragraphs>604</Paragraphs>
  <Slides>44</Slides>
  <Notes>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44</vt:i4>
      </vt:variant>
    </vt:vector>
  </HeadingPairs>
  <TitlesOfParts>
    <vt:vector size="51" baseType="lpstr">
      <vt:lpstr>Arial</vt:lpstr>
      <vt:lpstr>Axiforma</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Мажбурий ва давлат мажбурий суғурталари қонун ҳужжатларида белгиланган тартибда амалга оширилади.Мажбурий ва давлат мажбурий суғуртаси шартлари, суғурта тарифлари ва амалга ошириш тартиби Ўзбекистон Республикаси Вазирлар Маҳкамаси томонидан белгиланади. Мажбурий суғурта шартномаси оммавий шартнома ҳисобланади.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Miradil Mirsadikov</dc:creator>
  <cp:lastModifiedBy>Фаррух Истамов</cp:lastModifiedBy>
  <cp:revision>190</cp:revision>
  <cp:lastPrinted>2024-04-26T13:03:53Z</cp:lastPrinted>
  <dcterms:created xsi:type="dcterms:W3CDTF">2023-03-28T06:04:00Z</dcterms:created>
  <dcterms:modified xsi:type="dcterms:W3CDTF">2024-04-26T13:04:57Z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EEB35E66EA3847C3AB23E7B94B735849</vt:lpwstr>
  </property>
  <property fmtid="{D5CDD505-2E9C-101B-9397-08002B2CF9AE}" pid="3" name="KSOProductBuildVer">
    <vt:lpwstr>1033-11.2.0.10463</vt:lpwstr>
  </property>
</Properties>
</file>