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61" r:id="rId2"/>
    <p:sldId id="325" r:id="rId3"/>
    <p:sldId id="725" r:id="rId4"/>
    <p:sldId id="326" r:id="rId5"/>
    <p:sldId id="329" r:id="rId6"/>
    <p:sldId id="256" r:id="rId7"/>
    <p:sldId id="327" r:id="rId8"/>
    <p:sldId id="328" r:id="rId9"/>
    <p:sldId id="262" r:id="rId10"/>
    <p:sldId id="314" r:id="rId11"/>
    <p:sldId id="707" r:id="rId12"/>
    <p:sldId id="741" r:id="rId13"/>
    <p:sldId id="263" r:id="rId14"/>
    <p:sldId id="317" r:id="rId15"/>
    <p:sldId id="724" r:id="rId16"/>
    <p:sldId id="709" r:id="rId17"/>
    <p:sldId id="710" r:id="rId18"/>
    <p:sldId id="744" r:id="rId19"/>
    <p:sldId id="745" r:id="rId20"/>
    <p:sldId id="730" r:id="rId21"/>
    <p:sldId id="728" r:id="rId22"/>
    <p:sldId id="733" r:id="rId23"/>
    <p:sldId id="726" r:id="rId24"/>
    <p:sldId id="735" r:id="rId25"/>
    <p:sldId id="738" r:id="rId26"/>
    <p:sldId id="739" r:id="rId27"/>
    <p:sldId id="727" r:id="rId28"/>
    <p:sldId id="740" r:id="rId29"/>
    <p:sldId id="746" r:id="rId30"/>
    <p:sldId id="731" r:id="rId31"/>
    <p:sldId id="753" r:id="rId32"/>
    <p:sldId id="754" r:id="rId33"/>
    <p:sldId id="755" r:id="rId34"/>
    <p:sldId id="756" r:id="rId35"/>
    <p:sldId id="757" r:id="rId36"/>
    <p:sldId id="718" r:id="rId37"/>
    <p:sldId id="758" r:id="rId38"/>
    <p:sldId id="759" r:id="rId39"/>
    <p:sldId id="760" r:id="rId40"/>
    <p:sldId id="766" r:id="rId41"/>
    <p:sldId id="768" r:id="rId42"/>
    <p:sldId id="767" r:id="rId43"/>
    <p:sldId id="769" r:id="rId44"/>
    <p:sldId id="770" r:id="rId45"/>
    <p:sldId id="723" r:id="rId46"/>
  </p:sldIdLst>
  <p:sldSz cx="12190413" cy="6858000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8B3E"/>
    <a:srgbClr val="00975E"/>
    <a:srgbClr val="08AB96"/>
    <a:srgbClr val="92C356"/>
    <a:srgbClr val="6EAD7A"/>
    <a:srgbClr val="CCFFCC"/>
    <a:srgbClr val="CCFFFF"/>
    <a:srgbClr val="FFFFFF"/>
    <a:srgbClr val="99FF99"/>
    <a:srgbClr val="F8F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91" autoAdjust="0"/>
  </p:normalViewPr>
  <p:slideViewPr>
    <p:cSldViewPr>
      <p:cViewPr varScale="1">
        <p:scale>
          <a:sx n="103" d="100"/>
          <a:sy n="103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dullaev_a\Desktop\Indicators%20of%20the%20insurance%20market%20for%2012M(rus)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dullaev_a\Desktop\Indicators%20of%20the%20insurance%20market%20for%2012M(rus)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0;&#1080;&#1085;&#1072;&#1085;&#1089;&#1086;&#1074;&#1099;&#1077;%20&#1087;&#1086;&#1082;&#1072;&#1079;&#1072;&#1090;&#1077;&#1083;&#1080;%202017-2023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0;&#1080;&#1085;&#1072;&#1085;&#1089;&#1086;&#1074;&#1099;&#1077;%20&#1087;&#1086;&#1082;&#1072;&#1079;&#1072;&#1090;&#1077;&#1083;&#1080;%202017-2023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.napm.uz\Profiles\i.matnazarov\Desktop\&#1050;&#1085;&#1080;&#1075;&#1072;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1060;&#1080;&#1085;&#1072;&#1085;&#1089;&#1086;&#1074;&#1099;&#1077;%20&#1087;&#1086;&#1082;&#1072;&#1079;&#1072;&#1090;&#1077;&#1083;&#1080;%202017-202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72308841313717"/>
          <c:y val="4.5509714813826124E-2"/>
          <c:w val="0.86778402834699286"/>
          <c:h val="0.8080194050612892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38100">
              <a:solidFill>
                <a:srgbClr val="08AB96"/>
              </a:solidFill>
            </a:ln>
          </c:spPr>
          <c:marker>
            <c:spPr>
              <a:ln w="38100">
                <a:solidFill>
                  <a:srgbClr val="08AB96"/>
                </a:solidFill>
              </a:ln>
            </c:spPr>
          </c:marker>
          <c:dLbls>
            <c:dLbl>
              <c:idx val="0"/>
              <c:layout>
                <c:manualLayout>
                  <c:x val="-2.2976758428283041E-2"/>
                  <c:y val="-0.15555077304444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9C-4EDD-8780-7FDD305B5D6C}"/>
                </c:ext>
              </c:extLst>
            </c:dLbl>
            <c:dLbl>
              <c:idx val="1"/>
              <c:layout>
                <c:manualLayout>
                  <c:x val="-4.9039602912379208E-2"/>
                  <c:y val="-0.15158245528507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9C-4EDD-8780-7FDD305B5D6C}"/>
                </c:ext>
              </c:extLst>
            </c:dLbl>
            <c:dLbl>
              <c:idx val="2"/>
              <c:layout>
                <c:manualLayout>
                  <c:x val="-0.12585624853511565"/>
                  <c:y val="-0.143249512900149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9C-4EDD-8780-7FDD305B5D6C}"/>
                </c:ext>
              </c:extLst>
            </c:dLbl>
            <c:dLbl>
              <c:idx val="3"/>
              <c:layout>
                <c:manualLayout>
                  <c:x val="-0.20241583057998089"/>
                  <c:y val="-4.7619156975246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9C-4EDD-8780-7FDD305B5D6C}"/>
                </c:ext>
              </c:extLst>
            </c:dLbl>
            <c:dLbl>
              <c:idx val="4"/>
              <c:layout>
                <c:manualLayout>
                  <c:x val="-4.3981481481481524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9C-4EDD-8780-7FDD305B5D6C}"/>
                </c:ext>
              </c:extLst>
            </c:dLbl>
            <c:dLbl>
              <c:idx val="5"/>
              <c:layout>
                <c:manualLayout>
                  <c:x val="-4.6296296296296384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9C-4EDD-8780-7FDD305B5D6C}"/>
                </c:ext>
              </c:extLst>
            </c:dLbl>
            <c:dLbl>
              <c:idx val="6"/>
              <c:layout>
                <c:manualLayout>
                  <c:x val="-4.8611111111111195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9C-4EDD-8780-7FDD305B5D6C}"/>
                </c:ext>
              </c:extLst>
            </c:dLbl>
            <c:dLbl>
              <c:idx val="7"/>
              <c:layout>
                <c:manualLayout>
                  <c:x val="-4.8611111111111112E-2"/>
                  <c:y val="-5.158730158730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9C-4EDD-8780-7FDD305B5D6C}"/>
                </c:ext>
              </c:extLst>
            </c:dLbl>
            <c:dLbl>
              <c:idx val="8"/>
              <c:layout>
                <c:manualLayout>
                  <c:x val="-6.4814814814814894E-2"/>
                  <c:y val="-5.9523809523809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9C-4EDD-8780-7FDD305B5D6C}"/>
                </c:ext>
              </c:extLst>
            </c:dLbl>
            <c:dLbl>
              <c:idx val="9"/>
              <c:layout>
                <c:manualLayout>
                  <c:x val="-8.1018518518518434E-2"/>
                  <c:y val="-7.1428571428571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9C-4EDD-8780-7FDD305B5D6C}"/>
                </c:ext>
              </c:extLst>
            </c:dLbl>
            <c:dLbl>
              <c:idx val="10"/>
              <c:layout>
                <c:manualLayout>
                  <c:x val="-0.10648148148148157"/>
                  <c:y val="-5.158730158730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79C-4EDD-8780-7FDD305B5D6C}"/>
                </c:ext>
              </c:extLst>
            </c:dLbl>
            <c:dLbl>
              <c:idx val="11"/>
              <c:layout>
                <c:manualLayout>
                  <c:x val="-0.10879629629629629"/>
                  <c:y val="-2.7777777777777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9C-4EDD-8780-7FDD305B5D6C}"/>
                </c:ext>
              </c:extLst>
            </c:dLbl>
            <c:dLbl>
              <c:idx val="12"/>
              <c:layout>
                <c:manualLayout>
                  <c:x val="-8.5648148148148154E-2"/>
                  <c:y val="-2.3809523809523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79C-4EDD-8780-7FDD305B5D6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1997</c:v>
                </c:pt>
                <c:pt idx="1">
                  <c:v>1998</c:v>
                </c:pt>
                <c:pt idx="2">
                  <c:v>2000</c:v>
                </c:pt>
                <c:pt idx="3">
                  <c:v>2002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1.49</c:v>
                </c:pt>
                <c:pt idx="2">
                  <c:v>4.1100000000000003</c:v>
                </c:pt>
                <c:pt idx="3">
                  <c:v>10.69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79C-4EDD-8780-7FDD305B5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810624"/>
        <c:axId val="138687552"/>
      </c:lineChart>
      <c:catAx>
        <c:axId val="12681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687552"/>
        <c:crosses val="autoZero"/>
        <c:auto val="1"/>
        <c:lblAlgn val="ctr"/>
        <c:lblOffset val="100"/>
        <c:noMultiLvlLbl val="0"/>
      </c:catAx>
      <c:valAx>
        <c:axId val="138687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810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 b="1">
          <a:solidFill>
            <a:srgbClr val="318B3E"/>
          </a:solidFill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err="1"/>
              <a:t>Суғурта</a:t>
            </a:r>
            <a:r>
              <a:rPr lang="ru-RU" sz="1800" b="1" dirty="0"/>
              <a:t> </a:t>
            </a:r>
            <a:r>
              <a:rPr lang="ru-RU" sz="1800" b="1" dirty="0" err="1"/>
              <a:t>мукофотлари</a:t>
            </a:r>
            <a:endParaRPr lang="ru-RU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703513281919454E-2"/>
          <c:y val="0.10278777124690398"/>
          <c:w val="0.93358176295378803"/>
          <c:h val="0.57329814054933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'Графика-данные'!$A$33</c:f>
              <c:strCache>
                <c:ptCount val="1"/>
                <c:pt idx="0">
                  <c:v>обязательное страхование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5512825931190968"/>
                  <c:y val="-5.99650468592287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58-4724-ACAB-C6AF6B7D773F}"/>
                </c:ext>
              </c:extLst>
            </c:dLbl>
            <c:dLbl>
              <c:idx val="1"/>
              <c:layout>
                <c:manualLayout>
                  <c:x val="0.16133338968438607"/>
                  <c:y val="-5.99650468592287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58-4724-ACAB-C6AF6B7D7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'Графика-данные'!$B$31:$C$32</c:f>
              <c:multiLvlStrCache>
                <c:ptCount val="2"/>
                <c:lvl>
                  <c:pt idx="0">
                    <c:v>6,2 трлн. сум</c:v>
                  </c:pt>
                  <c:pt idx="1">
                    <c:v>8,1 трлн. сум</c:v>
                  </c:pt>
                </c:lvl>
                <c:lvl>
                  <c:pt idx="0">
                    <c:v>2022 год</c:v>
                  </c:pt>
                  <c:pt idx="1">
                    <c:v>2023 год</c:v>
                  </c:pt>
                </c:lvl>
              </c:multiLvlStrCache>
            </c:multiLvlStrRef>
          </c:cat>
          <c:val>
            <c:numRef>
              <c:f>'Графика-данные'!$B$33:$C$33</c:f>
              <c:numCache>
                <c:formatCode>0%</c:formatCode>
                <c:ptCount val="2"/>
                <c:pt idx="0">
                  <c:v>7.8834654139250379E-2</c:v>
                </c:pt>
                <c:pt idx="1">
                  <c:v>7.8467514212034378E-2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58-4724-ACAB-C6AF6B7D773F}"/>
            </c:ext>
          </c:extLst>
        </c:ser>
        <c:ser>
          <c:idx val="1"/>
          <c:order val="1"/>
          <c:tx>
            <c:strRef>
              <c:f>'Графика-данные'!$A$34</c:f>
              <c:strCache>
                <c:ptCount val="1"/>
                <c:pt idx="0">
                  <c:v>добровольное страхование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4271799856695691"/>
                  <c:y val="-8.449620239254956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58-4724-ACAB-C6AF6B7D773F}"/>
                </c:ext>
              </c:extLst>
            </c:dLbl>
            <c:dLbl>
              <c:idx val="1"/>
              <c:layout>
                <c:manualLayout>
                  <c:x val="0.1752950551706936"/>
                  <c:y val="-5.45136789629352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84082448104712"/>
                      <c:h val="7.92901460515892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358-4724-ACAB-C6AF6B7D7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'Графика-данные'!$B$31:$C$32</c:f>
              <c:multiLvlStrCache>
                <c:ptCount val="2"/>
                <c:lvl>
                  <c:pt idx="0">
                    <c:v>6,2 трлн. сум</c:v>
                  </c:pt>
                  <c:pt idx="1">
                    <c:v>8,1 трлн. сум</c:v>
                  </c:pt>
                </c:lvl>
                <c:lvl>
                  <c:pt idx="0">
                    <c:v>2022 год</c:v>
                  </c:pt>
                  <c:pt idx="1">
                    <c:v>2023 год</c:v>
                  </c:pt>
                </c:lvl>
              </c:multiLvlStrCache>
            </c:multiLvlStrRef>
          </c:cat>
          <c:val>
            <c:numRef>
              <c:f>'Графика-данные'!$B$34:$C$34</c:f>
              <c:numCache>
                <c:formatCode>0%</c:formatCode>
                <c:ptCount val="2"/>
                <c:pt idx="0">
                  <c:v>0.67650138891345946</c:v>
                </c:pt>
                <c:pt idx="1">
                  <c:v>0.88151989798155272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58-4724-ACAB-C6AF6B7D773F}"/>
            </c:ext>
          </c:extLst>
        </c:ser>
        <c:ser>
          <c:idx val="2"/>
          <c:order val="2"/>
          <c:tx>
            <c:strRef>
              <c:f>'Графика-данные'!$A$35</c:f>
              <c:strCache>
                <c:ptCount val="1"/>
                <c:pt idx="0">
                  <c:v>отрасль по страхованию жизни 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.20166673710548258"/>
                  <c:y val="-9.13104122629164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94338966728532"/>
                      <c:h val="5.74846744664151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358-4724-ACAB-C6AF6B7D773F}"/>
                </c:ext>
              </c:extLst>
            </c:dLbl>
            <c:dLbl>
              <c:idx val="1"/>
              <c:layout>
                <c:manualLayout>
                  <c:x val="0.15512825931190968"/>
                  <c:y val="-1.63541036888805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58-4724-ACAB-C6AF6B7D7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'Графика-данные'!$B$31:$C$32</c:f>
              <c:multiLvlStrCache>
                <c:ptCount val="2"/>
                <c:lvl>
                  <c:pt idx="0">
                    <c:v>6,2 трлн. сум</c:v>
                  </c:pt>
                  <c:pt idx="1">
                    <c:v>8,1 трлн. сум</c:v>
                  </c:pt>
                </c:lvl>
                <c:lvl>
                  <c:pt idx="0">
                    <c:v>2022 год</c:v>
                  </c:pt>
                  <c:pt idx="1">
                    <c:v>2023 год</c:v>
                  </c:pt>
                </c:lvl>
              </c:multiLvlStrCache>
            </c:multiLvlStrRef>
          </c:cat>
          <c:val>
            <c:numRef>
              <c:f>'Графика-данные'!$B$35:$C$35</c:f>
              <c:numCache>
                <c:formatCode>0%</c:formatCode>
                <c:ptCount val="2"/>
                <c:pt idx="0">
                  <c:v>0.2446639569472901</c:v>
                </c:pt>
                <c:pt idx="1">
                  <c:v>4.001258780641298E-2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58-4724-ACAB-C6AF6B7D773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6331295"/>
        <c:axId val="396332959"/>
      </c:barChart>
      <c:catAx>
        <c:axId val="396331295"/>
        <c:scaling>
          <c:orientation val="minMax"/>
        </c:scaling>
        <c:delete val="1"/>
        <c:axPos val="b"/>
        <c:numFmt formatCode="[$-419]mmmm\ yyyy;@" sourceLinked="0"/>
        <c:majorTickMark val="none"/>
        <c:minorTickMark val="none"/>
        <c:tickLblPos val="nextTo"/>
        <c:crossAx val="396332959"/>
        <c:crosses val="autoZero"/>
        <c:auto val="1"/>
        <c:lblAlgn val="ctr"/>
        <c:lblOffset val="100"/>
        <c:noMultiLvlLbl val="0"/>
      </c:catAx>
      <c:valAx>
        <c:axId val="39633295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96331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err="1"/>
              <a:t>Суғурта</a:t>
            </a:r>
            <a:r>
              <a:rPr lang="ru-RU" sz="1800" b="1" dirty="0"/>
              <a:t> </a:t>
            </a:r>
            <a:r>
              <a:rPr lang="ru-RU" sz="1800" b="1" dirty="0" err="1"/>
              <a:t>товонлари</a:t>
            </a:r>
            <a:endParaRPr lang="ru-RU" sz="1800" b="1" dirty="0"/>
          </a:p>
        </c:rich>
      </c:tx>
      <c:layout>
        <c:manualLayout>
          <c:xMode val="edge"/>
          <c:yMode val="edge"/>
          <c:x val="0.22333078465767661"/>
          <c:y val="3.333333333333333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7703513281919454E-2"/>
          <c:y val="0.10278777124690398"/>
          <c:w val="0.93358176295378803"/>
          <c:h val="0.57329814054933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'Графика-данные'!$A$39</c:f>
              <c:strCache>
                <c:ptCount val="1"/>
                <c:pt idx="0">
                  <c:v>обязательное страхование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5424064074550875"/>
                  <c:y val="-3.91931847063697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19-4D7F-B32C-58A36906C6FF}"/>
                </c:ext>
              </c:extLst>
            </c:dLbl>
            <c:dLbl>
              <c:idx val="1"/>
              <c:layout>
                <c:manualLayout>
                  <c:x val="0.16765300238568714"/>
                  <c:y val="-7.27873430261151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73682670871273"/>
                      <c:h val="7.98701114051947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E19-4D7F-B32C-58A36906C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'Графика-данные'!$B$37:$C$38</c:f>
              <c:multiLvlStrCache>
                <c:ptCount val="2"/>
                <c:lvl>
                  <c:pt idx="0">
                    <c:v>2,6 трлн. сум</c:v>
                  </c:pt>
                  <c:pt idx="1">
                    <c:v>2 трлн. сум</c:v>
                  </c:pt>
                </c:lvl>
                <c:lvl>
                  <c:pt idx="0">
                    <c:v>2022 год</c:v>
                  </c:pt>
                  <c:pt idx="1">
                    <c:v>2023 год</c:v>
                  </c:pt>
                </c:lvl>
              </c:multiLvlStrCache>
            </c:multiLvlStrRef>
          </c:cat>
          <c:val>
            <c:numRef>
              <c:f>'Графика-данные'!$B$39:$C$39</c:f>
              <c:numCache>
                <c:formatCode>0%</c:formatCode>
                <c:ptCount val="2"/>
                <c:pt idx="0">
                  <c:v>8.964961260621529E-2</c:v>
                </c:pt>
                <c:pt idx="1">
                  <c:v>0.11705458178215943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19-4D7F-B32C-58A36906C6FF}"/>
            </c:ext>
          </c:extLst>
        </c:ser>
        <c:ser>
          <c:idx val="1"/>
          <c:order val="1"/>
          <c:tx>
            <c:strRef>
              <c:f>'Графика-данные'!$A$40</c:f>
              <c:strCache>
                <c:ptCount val="1"/>
                <c:pt idx="0">
                  <c:v>добровольное страхование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6094675556053087"/>
                  <c:y val="-7.83863694127392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19-4D7F-B32C-58A36906C6FF}"/>
                </c:ext>
              </c:extLst>
            </c:dLbl>
            <c:dLbl>
              <c:idx val="1"/>
              <c:layout>
                <c:manualLayout>
                  <c:x val="0.15088758333799757"/>
                  <c:y val="-5.5990263866242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19-4D7F-B32C-58A36906C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'Графика-данные'!$B$37:$C$38</c:f>
              <c:multiLvlStrCache>
                <c:ptCount val="2"/>
                <c:lvl>
                  <c:pt idx="0">
                    <c:v>2,6 трлн. сум</c:v>
                  </c:pt>
                  <c:pt idx="1">
                    <c:v>2 трлн. сум</c:v>
                  </c:pt>
                </c:lvl>
                <c:lvl>
                  <c:pt idx="0">
                    <c:v>2022 год</c:v>
                  </c:pt>
                  <c:pt idx="1">
                    <c:v>2023 год</c:v>
                  </c:pt>
                </c:lvl>
              </c:multiLvlStrCache>
            </c:multiLvlStrRef>
          </c:cat>
          <c:val>
            <c:numRef>
              <c:f>'Графика-данные'!$B$40:$C$40</c:f>
              <c:numCache>
                <c:formatCode>0%</c:formatCode>
                <c:ptCount val="2"/>
                <c:pt idx="0">
                  <c:v>0.33345917750426407</c:v>
                </c:pt>
                <c:pt idx="1">
                  <c:v>0.65862227673128448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E19-4D7F-B32C-58A36906C6FF}"/>
            </c:ext>
          </c:extLst>
        </c:ser>
        <c:ser>
          <c:idx val="2"/>
          <c:order val="2"/>
          <c:tx>
            <c:strRef>
              <c:f>'Графика-данные'!$A$41</c:f>
              <c:strCache>
                <c:ptCount val="1"/>
                <c:pt idx="0">
                  <c:v>отрасль по страхованию жизни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7100592778306406"/>
                  <c:y val="-0.2099634894984087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19-4D7F-B32C-58A36906C6FF}"/>
                </c:ext>
              </c:extLst>
            </c:dLbl>
            <c:dLbl>
              <c:idx val="1"/>
              <c:layout>
                <c:manualLayout>
                  <c:x val="0.16094675556053087"/>
                  <c:y val="-0.1091810145391725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19-4D7F-B32C-58A36906C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'Графика-данные'!$B$37:$C$38</c:f>
              <c:multiLvlStrCache>
                <c:ptCount val="2"/>
                <c:lvl>
                  <c:pt idx="0">
                    <c:v>2,6 трлн. сум</c:v>
                  </c:pt>
                  <c:pt idx="1">
                    <c:v>2 трлн. сум</c:v>
                  </c:pt>
                </c:lvl>
                <c:lvl>
                  <c:pt idx="0">
                    <c:v>2022 год</c:v>
                  </c:pt>
                  <c:pt idx="1">
                    <c:v>2023 год</c:v>
                  </c:pt>
                </c:lvl>
              </c:multiLvlStrCache>
            </c:multiLvlStrRef>
          </c:cat>
          <c:val>
            <c:numRef>
              <c:f>'Графика-данные'!$B$41:$C$41</c:f>
              <c:numCache>
                <c:formatCode>0%</c:formatCode>
                <c:ptCount val="2"/>
                <c:pt idx="0">
                  <c:v>0.57689120988952081</c:v>
                </c:pt>
                <c:pt idx="1">
                  <c:v>0.22432314148655605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19-4D7F-B32C-58A36906C6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6331295"/>
        <c:axId val="396332959"/>
      </c:barChart>
      <c:catAx>
        <c:axId val="396331295"/>
        <c:scaling>
          <c:orientation val="minMax"/>
        </c:scaling>
        <c:delete val="1"/>
        <c:axPos val="b"/>
        <c:numFmt formatCode="[$-419]mmmm\ yyyy;@" sourceLinked="0"/>
        <c:majorTickMark val="none"/>
        <c:minorTickMark val="none"/>
        <c:tickLblPos val="nextTo"/>
        <c:crossAx val="396332959"/>
        <c:crosses val="autoZero"/>
        <c:auto val="1"/>
        <c:lblAlgn val="ctr"/>
        <c:lblOffset val="100"/>
        <c:noMultiLvlLbl val="0"/>
      </c:catAx>
      <c:valAx>
        <c:axId val="39633295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96331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42052045134925E-2"/>
          <c:y val="9.2993471459620336E-2"/>
          <c:w val="0.8710241459930721"/>
          <c:h val="0.69189899842446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Лист1!$C$27:$G$27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tx>
          <c:spPr>
            <a:solidFill>
              <a:srgbClr val="24A8C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Лист1!$C$27:$G$27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Лист1!$C$28:$G$28</c:f>
              <c:numCache>
                <c:formatCode>General</c:formatCode>
                <c:ptCount val="5"/>
                <c:pt idx="0">
                  <c:v>2711.9</c:v>
                </c:pt>
                <c:pt idx="1">
                  <c:v>3382.7</c:v>
                </c:pt>
                <c:pt idx="2">
                  <c:v>3746.7</c:v>
                </c:pt>
                <c:pt idx="3" formatCode="0.0">
                  <c:v>4751.7454041082619</c:v>
                </c:pt>
                <c:pt idx="4" formatCode="0.0">
                  <c:v>6149.9298790543899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BB-48D3-B4CD-2A3C4B1249B1}"/>
            </c:ext>
          </c:extLst>
        </c:ser>
        <c:ser>
          <c:idx val="1"/>
          <c:order val="1"/>
          <c:tx>
            <c:strRef>
              <c:f>'[ Инвестиция 05.10.2022] Инвестиция 05.10'!$A$3</c:f>
              <c:strCache>
                <c:ptCount val="1"/>
                <c:pt idx="0">
                  <c:v>#ССЫЛКА!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Лист1!$C$27:$G$27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'[3] Инвестиция 05.10'!$B$3:$F$3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BB-48D3-B4CD-2A3C4B1249B1}"/>
            </c:ext>
          </c:extLst>
        </c:ser>
        <c:ser>
          <c:idx val="2"/>
          <c:order val="2"/>
          <c:tx>
            <c:strRef>
              <c:f>'[ Инвестиция 05.10.2022] Инвестиция 05.10'!$A$4</c:f>
              <c:strCache>
                <c:ptCount val="1"/>
                <c:pt idx="0">
                  <c:v>#ССЫЛКА!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Лист1!$C$27:$G$27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'[3] Инвестиция 05.10'!$B$4:$F$4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BB-48D3-B4CD-2A3C4B1249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-1207110160"/>
        <c:axId val="-1207103632"/>
      </c:barChart>
      <c:catAx>
        <c:axId val="-1207110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rgbClr val="40404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1207103632"/>
        <c:crosses val="autoZero"/>
        <c:auto val="1"/>
        <c:lblAlgn val="ctr"/>
        <c:lblOffset val="100"/>
        <c:noMultiLvlLbl val="0"/>
      </c:catAx>
      <c:valAx>
        <c:axId val="-12071036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120711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инвестицияларининг</a:t>
            </a: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ҳажми</a:t>
            </a:r>
            <a:endParaRPr lang="ru-RU" sz="18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3639643816966396"/>
          <c:y val="2.4043774815849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прог-факт'!$D$8:$H$8</c:f>
            </c:numRef>
          </c:val>
          <c:extLst>
            <c:ext xmlns:c16="http://schemas.microsoft.com/office/drawing/2014/chart" uri="{C3380CC4-5D6E-409C-BE32-E72D297353CC}">
              <c16:uniqueId val="{00000000-FB30-4931-A957-C0D5763A83A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425461608592296E-3"/>
                  <c:y val="-0.318580016310009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30-4931-A957-C0D5763A83AB}"/>
                </c:ext>
              </c:extLst>
            </c:dLbl>
            <c:dLbl>
              <c:idx val="1"/>
              <c:layout>
                <c:manualLayout>
                  <c:x val="-1.8425461608592127E-3"/>
                  <c:y val="-0.318580016310009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30-4931-A957-C0D5763A83AB}"/>
                </c:ext>
              </c:extLst>
            </c:dLbl>
            <c:dLbl>
              <c:idx val="2"/>
              <c:layout>
                <c:manualLayout>
                  <c:x val="0"/>
                  <c:y val="-0.33360737556991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30-4931-A957-C0D5763A83AB}"/>
                </c:ext>
              </c:extLst>
            </c:dLbl>
            <c:dLbl>
              <c:idx val="3"/>
              <c:layout>
                <c:manualLayout>
                  <c:x val="-7.3701846434368508E-3"/>
                  <c:y val="-0.363662094089727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30-4931-A957-C0D5763A83AB}"/>
                </c:ext>
              </c:extLst>
            </c:dLbl>
            <c:dLbl>
              <c:idx val="4"/>
              <c:layout>
                <c:manualLayout>
                  <c:x val="4.0360003159612447E-2"/>
                  <c:y val="-0.390853865767421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30-4931-A957-C0D5763A83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прог-факт'!$D$9:$H$9</c:f>
              <c:numCache>
                <c:formatCode>#,##0.0</c:formatCode>
                <c:ptCount val="5"/>
                <c:pt idx="0">
                  <c:v>898.9</c:v>
                </c:pt>
                <c:pt idx="1">
                  <c:v>890.2</c:v>
                </c:pt>
                <c:pt idx="2">
                  <c:v>967.4</c:v>
                </c:pt>
                <c:pt idx="3">
                  <c:v>1085.9699999999998</c:v>
                </c:pt>
                <c:pt idx="4">
                  <c:v>1326.99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30-4931-A957-C0D5763A8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207109616"/>
        <c:axId val="-1207117776"/>
      </c:barChart>
      <c:catAx>
        <c:axId val="-120710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1207117776"/>
        <c:crosses val="autoZero"/>
        <c:auto val="1"/>
        <c:lblAlgn val="ctr"/>
        <c:lblOffset val="100"/>
        <c:noMultiLvlLbl val="0"/>
      </c:catAx>
      <c:valAx>
        <c:axId val="-12071177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-120710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63810924078659E-2"/>
          <c:y val="6.8800545171788699E-2"/>
          <c:w val="0.93341118711122761"/>
          <c:h val="0.7365863540513667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Лист1!$C$3:$G$3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tx>
          <c:spPr>
            <a:ln w="57150" cap="rnd">
              <a:solidFill>
                <a:srgbClr val="92D050">
                  <a:alpha val="85000"/>
                </a:srgb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00B050">
                  <a:alpha val="85000"/>
                </a:srgbClr>
              </a:solidFill>
              <a:ln w="63500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7659561692863325E-2"/>
                  <c:y val="5.6296996355766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F1-4E0B-B830-DE1B2EAFAF19}"/>
                </c:ext>
              </c:extLst>
            </c:dLbl>
            <c:dLbl>
              <c:idx val="1"/>
              <c:layout>
                <c:manualLayout>
                  <c:x val="-6.8085088132662543E-3"/>
                  <c:y val="3.3778197813460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F1-4E0B-B830-DE1B2EAFAF19}"/>
                </c:ext>
              </c:extLst>
            </c:dLbl>
            <c:dLbl>
              <c:idx val="2"/>
              <c:layout>
                <c:manualLayout>
                  <c:x val="-1.021276321989935E-2"/>
                  <c:y val="1.6889098906730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F1-4E0B-B830-DE1B2EAFAF19}"/>
                </c:ext>
              </c:extLst>
            </c:dLbl>
            <c:dLbl>
              <c:idx val="3"/>
              <c:layout>
                <c:manualLayout>
                  <c:x val="-1.7021272033165478E-2"/>
                  <c:y val="-3.940789744903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F1-4E0B-B830-DE1B2EAFAF19}"/>
                </c:ext>
              </c:extLst>
            </c:dLbl>
            <c:dLbl>
              <c:idx val="4"/>
              <c:layout>
                <c:manualLayout>
                  <c:x val="-6.8085088132661918E-3"/>
                  <c:y val="-5.6296996355766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F1-4E0B-B830-DE1B2EAFAF1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Лист1!$C$3:$G$3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Лист1!$C$15:$G$15</c:f>
              <c:numCache>
                <c:formatCode>General</c:formatCode>
                <c:ptCount val="5"/>
                <c:pt idx="0">
                  <c:v>813.5</c:v>
                </c:pt>
                <c:pt idx="1">
                  <c:v>732.3</c:v>
                </c:pt>
                <c:pt idx="2">
                  <c:v>1235</c:v>
                </c:pt>
                <c:pt idx="3">
                  <c:v>2596.9</c:v>
                </c:pt>
                <c:pt idx="4">
                  <c:v>2022.1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8F1-4E0B-B830-DE1B2EAFA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36158592"/>
        <c:axId val="-936164032"/>
      </c:lineChart>
      <c:catAx>
        <c:axId val="-936158592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-936164032"/>
        <c:crosses val="autoZero"/>
        <c:auto val="1"/>
        <c:lblAlgn val="ctr"/>
        <c:lblOffset val="100"/>
        <c:noMultiLvlLbl val="0"/>
      </c:catAx>
      <c:valAx>
        <c:axId val="-936164032"/>
        <c:scaling>
          <c:orientation val="minMax"/>
          <c:max val="4000"/>
          <c:min val="0"/>
        </c:scaling>
        <c:delete val="1"/>
        <c:axPos val="l"/>
        <c:majorGridlines>
          <c:spPr>
            <a:ln w="6350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936158592"/>
        <c:crosses val="autoZero"/>
        <c:crossBetween val="between"/>
        <c:majorUnit val="450"/>
        <c:minorUnit val="100"/>
      </c:valAx>
      <c:spPr>
        <a:noFill/>
        <a:ln>
          <a:solidFill>
            <a:schemeClr val="bg1">
              <a:lumMod val="95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ЭИСК АЖ 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тўловлари</a:t>
            </a: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ҳажмининг</a:t>
            </a:r>
            <a:r>
              <a:rPr lang="ru-RU" sz="1800" b="1" baseline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baseline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динамикаси</a:t>
            </a:r>
            <a:endParaRPr lang="ru-RU" sz="18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4.2037195440957777E-2"/>
          <c:y val="2.64264976619312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'Актив хажми прог-факт'!$D$7</c:f>
              <c:strCache>
                <c:ptCount val="1"/>
                <c:pt idx="0">
                  <c:v>2019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29430587006382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B3-43E2-B17D-13DA8EFDD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'Актив хажми прог-факт'!$D$8:$D$15</c:f>
              <c:numCache>
                <c:formatCode>#,##0.0</c:formatCode>
                <c:ptCount val="1"/>
                <c:pt idx="0">
                  <c:v>898.9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B3-43E2-B17D-13DA8EFDD4AB}"/>
            </c:ext>
          </c:extLst>
        </c:ser>
        <c:ser>
          <c:idx val="1"/>
          <c:order val="1"/>
          <c:tx>
            <c:strRef>
              <c:f>'Актив хажми прог-факт'!$E$7</c:f>
              <c:strCache>
                <c:ptCount val="1"/>
                <c:pt idx="0">
                  <c:v>2020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247591929227412E-3"/>
                  <c:y val="-5.61563075316038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69,9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B3-43E2-B17D-13DA8EFDD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'Актив хажми прог-факт'!$E$8:$E$15</c:f>
              <c:numCache>
                <c:formatCode>#,##0.0</c:formatCode>
                <c:ptCount val="1"/>
                <c:pt idx="0">
                  <c:v>890.2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B3-43E2-B17D-13DA8EFDD4AB}"/>
            </c:ext>
          </c:extLst>
        </c:ser>
        <c:ser>
          <c:idx val="2"/>
          <c:order val="2"/>
          <c:tx>
            <c:strRef>
              <c:f>'Актив хажми прог-факт'!$F$7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247591929227059E-3"/>
                  <c:y val="-4.29430587006382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89,3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B3-43E2-B17D-13DA8EFDD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'Актив хажми прог-факт'!$F$8:$F$15</c:f>
              <c:numCache>
                <c:formatCode>#,##0.0</c:formatCode>
                <c:ptCount val="1"/>
                <c:pt idx="0">
                  <c:v>967.4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B3-43E2-B17D-13DA8EFDD4AB}"/>
            </c:ext>
          </c:extLst>
        </c:ser>
        <c:ser>
          <c:idx val="3"/>
          <c:order val="3"/>
          <c:tx>
            <c:strRef>
              <c:f>'Актив хажми прог-факт'!$G$7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057368846722775E-17"/>
                  <c:y val="-1.981987324644841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78,7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B3-43E2-B17D-13DA8EFDD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'Актив хажми прог-факт'!$G$8:$G$15</c:f>
              <c:numCache>
                <c:formatCode>#,##0.0</c:formatCode>
                <c:ptCount val="1"/>
                <c:pt idx="0">
                  <c:v>1085.9699999999998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B3-43E2-B17D-13DA8EFDD4AB}"/>
            </c:ext>
          </c:extLst>
        </c:ser>
        <c:ser>
          <c:idx val="4"/>
          <c:order val="4"/>
          <c:tx>
            <c:strRef>
              <c:f>'Актив хажми прог-факт'!$H$7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247591929226919E-2"/>
                  <c:y val="-2.97298098696726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132,4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B3-43E2-B17D-13DA8EFDD4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'Актив хажми прог-факт'!$H$8:$H$15</c:f>
              <c:numCache>
                <c:formatCode>#,##0.0</c:formatCode>
                <c:ptCount val="1"/>
                <c:pt idx="0">
                  <c:v>1326.99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2B3-43E2-B17D-13DA8EFDD4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936158048"/>
        <c:axId val="-936156416"/>
      </c:barChart>
      <c:catAx>
        <c:axId val="-936158048"/>
        <c:scaling>
          <c:orientation val="minMax"/>
        </c:scaling>
        <c:delete val="1"/>
        <c:axPos val="b"/>
        <c:majorTickMark val="none"/>
        <c:minorTickMark val="none"/>
        <c:tickLblPos val="nextTo"/>
        <c:crossAx val="-936156416"/>
        <c:crosses val="autoZero"/>
        <c:auto val="1"/>
        <c:lblAlgn val="ctr"/>
        <c:lblOffset val="100"/>
        <c:noMultiLvlLbl val="0"/>
      </c:catAx>
      <c:valAx>
        <c:axId val="-9361564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-93615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900081934202666E-2"/>
          <c:y val="3.771723026678634E-2"/>
          <c:w val="0.95099057062311654"/>
          <c:h val="0.814727860626574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Лист1!$B$41</c:f>
              <c:strCache>
                <c:ptCount val="1"/>
                <c:pt idx="0">
                  <c:v>Устав</c:v>
                </c:pt>
              </c:strCache>
            </c:strRef>
          </c:tx>
          <c:spPr>
            <a:solidFill>
              <a:srgbClr val="001E5E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22927689594357E-2"/>
                  <c:y val="3.51846362268771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8D-460A-992A-AAC23B411DBE}"/>
                </c:ext>
              </c:extLst>
            </c:dLbl>
            <c:dLbl>
              <c:idx val="1"/>
              <c:layout>
                <c:manualLayout>
                  <c:x val="-2.0458553791887126E-2"/>
                  <c:y val="2.81477089815017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8D-460A-992A-AAC23B411DBE}"/>
                </c:ext>
              </c:extLst>
            </c:dLbl>
            <c:dLbl>
              <c:idx val="2"/>
              <c:layout>
                <c:manualLayout>
                  <c:x val="-1.7283950617283949E-2"/>
                  <c:y val="2.11107817361263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8D-460A-992A-AAC23B411DBE}"/>
                </c:ext>
              </c:extLst>
            </c:dLbl>
            <c:dLbl>
              <c:idx val="3"/>
              <c:layout>
                <c:manualLayout>
                  <c:x val="-1.7636684303351101E-2"/>
                  <c:y val="3.50147613846503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8D-460A-992A-AAC23B411DBE}"/>
                </c:ext>
              </c:extLst>
            </c:dLbl>
            <c:dLbl>
              <c:idx val="4"/>
              <c:layout>
                <c:manualLayout>
                  <c:x val="-1.7636684303351101E-2"/>
                  <c:y val="2.060105330319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8D-460A-992A-AAC23B411DB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Лист1!$C$40:$G$40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Лист1!$C$41:$G$41</c:f>
              <c:numCache>
                <c:formatCode>0.0</c:formatCode>
                <c:ptCount val="5"/>
                <c:pt idx="0">
                  <c:v>755.21999685999992</c:v>
                </c:pt>
                <c:pt idx="1">
                  <c:v>1439.1871526844707</c:v>
                </c:pt>
                <c:pt idx="2">
                  <c:v>1589.8084518800001</c:v>
                </c:pt>
                <c:pt idx="3">
                  <c:v>1884.1109866400002</c:v>
                </c:pt>
                <c:pt idx="4">
                  <c:v>2298.5717365599999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8D-460A-992A-AAC23B411DBE}"/>
            </c:ext>
          </c:extLst>
        </c:ser>
        <c:ser>
          <c:idx val="1"/>
          <c:order val="1"/>
          <c:tx>
            <c:strRef>
              <c:f>Лист1!$B$42</c:f>
              <c:strCache>
                <c:ptCount val="1"/>
                <c:pt idx="0">
                  <c:v>Захира</c:v>
                </c:pt>
              </c:strCache>
            </c:strRef>
          </c:tx>
          <c:spPr>
            <a:solidFill>
              <a:srgbClr val="1A749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54673721340387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8D-460A-992A-AAC23B411DBE}"/>
                </c:ext>
              </c:extLst>
            </c:dLbl>
            <c:dLbl>
              <c:idx val="1"/>
              <c:layout>
                <c:manualLayout>
                  <c:x val="-2.8218694885361875E-3"/>
                  <c:y val="1.4073854490750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8D-460A-992A-AAC23B411DBE}"/>
                </c:ext>
              </c:extLst>
            </c:dLbl>
            <c:dLbl>
              <c:idx val="2"/>
              <c:layout>
                <c:manualLayout>
                  <c:x val="-1.0582010582010647E-2"/>
                  <c:y val="-6.450442125536278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8D-460A-992A-AAC23B411DBE}"/>
                </c:ext>
              </c:extLst>
            </c:dLbl>
            <c:dLbl>
              <c:idx val="3"/>
              <c:layout>
                <c:manualLayout>
                  <c:x val="-6.5520065520065524E-3"/>
                  <c:y val="1.4073854490750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8D-460A-992A-AAC23B411DBE}"/>
                </c:ext>
              </c:extLst>
            </c:dLbl>
            <c:dLbl>
              <c:idx val="4"/>
              <c:layout>
                <c:manualLayout>
                  <c:x val="-1.7636684303350969E-2"/>
                  <c:y val="1.3734035535465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8D-460A-992A-AAC23B411DB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Лист1!$C$40:$G$40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Лист1!$C$42:$G$42</c:f>
              <c:numCache>
                <c:formatCode>General</c:formatCode>
                <c:ptCount val="5"/>
                <c:pt idx="0">
                  <c:v>1869</c:v>
                </c:pt>
                <c:pt idx="1">
                  <c:v>1899.6</c:v>
                </c:pt>
                <c:pt idx="2">
                  <c:v>2651.6</c:v>
                </c:pt>
                <c:pt idx="3" formatCode="0.0">
                  <c:v>3827.5454789903615</c:v>
                </c:pt>
                <c:pt idx="4" formatCode="0.0">
                  <c:v>5576.4315737799998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08D-460A-992A-AAC23B411DBE}"/>
            </c:ext>
          </c:extLst>
        </c:ser>
        <c:ser>
          <c:idx val="2"/>
          <c:order val="2"/>
          <c:tx>
            <c:strRef>
              <c:f>Лист1!$B$43</c:f>
              <c:strCache>
                <c:ptCount val="1"/>
                <c:pt idx="0">
                  <c:v>Актив</c:v>
                </c:pt>
              </c:strCache>
            </c:strRef>
          </c:tx>
          <c:spPr>
            <a:solidFill>
              <a:srgbClr val="5ABB78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Лист1!$C$40:$G$40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Лист1!$C$43:$G$43</c:f>
              <c:numCache>
                <c:formatCode>General</c:formatCode>
                <c:ptCount val="5"/>
                <c:pt idx="0">
                  <c:v>3475.9</c:v>
                </c:pt>
                <c:pt idx="1">
                  <c:v>4425.3</c:v>
                </c:pt>
                <c:pt idx="2">
                  <c:v>5115.3</c:v>
                </c:pt>
                <c:pt idx="3" formatCode="0.0">
                  <c:v>7092.6471386812018</c:v>
                </c:pt>
                <c:pt idx="4">
                  <c:v>9010.7666318799966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08D-460A-992A-AAC23B411D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24165472"/>
        <c:axId val="1097351728"/>
      </c:barChart>
      <c:catAx>
        <c:axId val="924165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rgbClr val="40404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8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097351728"/>
        <c:crosses val="autoZero"/>
        <c:auto val="1"/>
        <c:lblAlgn val="ctr"/>
        <c:lblOffset val="100"/>
        <c:noMultiLvlLbl val="0"/>
      </c:catAx>
      <c:valAx>
        <c:axId val="10973517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924165472"/>
        <c:crosses val="autoZero"/>
        <c:crossBetween val="between"/>
      </c:valAx>
      <c:spPr>
        <a:noFill/>
        <a:ln>
          <a:solidFill>
            <a:schemeClr val="bg1">
              <a:lumMod val="95000"/>
            </a:schemeClr>
          </a:solidFill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 dirty="0">
                <a:solidFill>
                  <a:sysClr val="windowText" lastClr="000000"/>
                </a:solidFill>
              </a:rPr>
              <a:t>«</a:t>
            </a:r>
            <a:r>
              <a:rPr lang="ru-RU" sz="2000" b="1" baseline="0" dirty="0" err="1">
                <a:solidFill>
                  <a:sysClr val="windowText" lastClr="000000"/>
                </a:solidFill>
              </a:rPr>
              <a:t>Ўзбекинвест</a:t>
            </a:r>
            <a:r>
              <a:rPr lang="ru-RU" sz="2000" b="1" baseline="0" dirty="0">
                <a:solidFill>
                  <a:sysClr val="windowText" lastClr="000000"/>
                </a:solidFill>
              </a:rPr>
              <a:t>» ЭИСК АЖ капитали, </a:t>
            </a:r>
            <a:r>
              <a:rPr lang="ru-RU" sz="2000" b="1" baseline="0" dirty="0" err="1">
                <a:solidFill>
                  <a:sysClr val="windowText" lastClr="000000"/>
                </a:solidFill>
              </a:rPr>
              <a:t>захираси</a:t>
            </a:r>
            <a:r>
              <a:rPr lang="ru-RU" sz="2000" b="1" baseline="0" dirty="0">
                <a:solidFill>
                  <a:sysClr val="windowText" lastClr="000000"/>
                </a:solidFill>
              </a:rPr>
              <a:t> </a:t>
            </a:r>
            <a:r>
              <a:rPr lang="ru-RU" sz="2000" b="1" baseline="0" dirty="0" err="1">
                <a:solidFill>
                  <a:sysClr val="windowText" lastClr="000000"/>
                </a:solidFill>
              </a:rPr>
              <a:t>ва</a:t>
            </a:r>
            <a:r>
              <a:rPr lang="ru-RU" sz="2000" b="1" baseline="0" dirty="0">
                <a:solidFill>
                  <a:sysClr val="windowText" lastClr="000000"/>
                </a:solidFill>
              </a:rPr>
              <a:t> </a:t>
            </a:r>
            <a:r>
              <a:rPr lang="ru-RU" sz="2000" b="1" baseline="0" dirty="0" err="1">
                <a:solidFill>
                  <a:sysClr val="windowText" lastClr="000000"/>
                </a:solidFill>
              </a:rPr>
              <a:t>активлари</a:t>
            </a:r>
            <a:r>
              <a:rPr lang="ru-RU" sz="2000" b="1" baseline="0" dirty="0">
                <a:solidFill>
                  <a:sysClr val="windowText" lastClr="000000"/>
                </a:solidFill>
              </a:rPr>
              <a:t> </a:t>
            </a:r>
            <a:endParaRPr lang="ru-RU" sz="2000" b="1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'Актив хажми прог-факт'!$A$8</c:f>
              <c:strCache>
                <c:ptCount val="1"/>
                <c:pt idx="0">
                  <c:v>Капитал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прог-факт'!$B$7:$H$7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прог-факт'!$B$8:$H$8</c:f>
              <c:numCache>
                <c:formatCode>#,##0.0</c:formatCode>
                <c:ptCount val="5"/>
                <c:pt idx="0">
                  <c:v>3.4529999999999998</c:v>
                </c:pt>
                <c:pt idx="1">
                  <c:v>282.2</c:v>
                </c:pt>
                <c:pt idx="2">
                  <c:v>282.2</c:v>
                </c:pt>
                <c:pt idx="3">
                  <c:v>282.2</c:v>
                </c:pt>
                <c:pt idx="4">
                  <c:v>282.2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0D-4487-B19C-C0C563032D5D}"/>
            </c:ext>
          </c:extLst>
        </c:ser>
        <c:ser>
          <c:idx val="1"/>
          <c:order val="1"/>
          <c:tx>
            <c:strRef>
              <c:f>'Актив хажми прог-факт'!$A$9</c:f>
              <c:strCache>
                <c:ptCount val="1"/>
                <c:pt idx="0">
                  <c:v>Инвестиции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'Актив хажми прог-факт'!$B$7:$H$7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прог-факт'!$B$9:$H$9</c:f>
            </c:numRef>
          </c:val>
          <c:extLst>
            <c:ext xmlns:c16="http://schemas.microsoft.com/office/drawing/2014/chart" uri="{C3380CC4-5D6E-409C-BE32-E72D297353CC}">
              <c16:uniqueId val="{00000001-1C0D-4487-B19C-C0C563032D5D}"/>
            </c:ext>
          </c:extLst>
        </c:ser>
        <c:ser>
          <c:idx val="2"/>
          <c:order val="2"/>
          <c:tx>
            <c:strRef>
              <c:f>'Актив хажми прог-факт'!$A$10</c:f>
              <c:strCache>
                <c:ptCount val="1"/>
                <c:pt idx="0">
                  <c:v>II. Собственный капитал в т.ч.</c:v>
                </c:pt>
              </c:strCache>
            </c:strRef>
          </c:tx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'Актив хажми прог-факт'!$B$7:$H$7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прог-факт'!$B$10:$H$10</c:f>
            </c:numRef>
          </c:val>
          <c:extLst>
            <c:ext xmlns:c16="http://schemas.microsoft.com/office/drawing/2014/chart" uri="{C3380CC4-5D6E-409C-BE32-E72D297353CC}">
              <c16:uniqueId val="{00000002-1C0D-4487-B19C-C0C563032D5D}"/>
            </c:ext>
          </c:extLst>
        </c:ser>
        <c:ser>
          <c:idx val="3"/>
          <c:order val="3"/>
          <c:tx>
            <c:strRef>
              <c:f>'Актив хажми прог-факт'!$A$11</c:f>
              <c:strCache>
                <c:ptCount val="1"/>
                <c:pt idx="0">
                  <c:v>Резервы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715509155839957E-18"/>
                  <c:y val="-5.7479783070393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0D-4487-B19C-C0C563032D5D}"/>
                </c:ext>
              </c:extLst>
            </c:dLbl>
            <c:dLbl>
              <c:idx val="1"/>
              <c:layout>
                <c:manualLayout>
                  <c:x val="0"/>
                  <c:y val="-5.173180476335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0D-4487-B19C-C0C563032D5D}"/>
                </c:ext>
              </c:extLst>
            </c:dLbl>
            <c:dLbl>
              <c:idx val="2"/>
              <c:layout>
                <c:manualLayout>
                  <c:x val="-2.0917463611549145E-2"/>
                  <c:y val="-4.3109837302795231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302645901928984E-2"/>
                      <c:h val="0.121900363095716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C0D-4487-B19C-C0C563032D5D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прог-факт'!$B$7:$H$7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прог-факт'!$B$11:$H$11</c:f>
              <c:numCache>
                <c:formatCode>#,##0.0</c:formatCode>
                <c:ptCount val="5"/>
                <c:pt idx="0">
                  <c:v>205.49532550000001</c:v>
                </c:pt>
                <c:pt idx="1">
                  <c:v>253.2</c:v>
                </c:pt>
                <c:pt idx="2">
                  <c:v>333.93</c:v>
                </c:pt>
                <c:pt idx="3">
                  <c:v>946.09400000000005</c:v>
                </c:pt>
                <c:pt idx="4">
                  <c:v>1317.39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0D-4487-B19C-C0C563032D5D}"/>
            </c:ext>
          </c:extLst>
        </c:ser>
        <c:ser>
          <c:idx val="4"/>
          <c:order val="4"/>
          <c:tx>
            <c:strRef>
              <c:f>'Актив хажми прог-факт'!$A$12</c:f>
              <c:strCache>
                <c:ptCount val="1"/>
                <c:pt idx="0">
                  <c:v>Активы</c:v>
                </c:pt>
              </c:strCache>
            </c:strRef>
          </c:tx>
          <c:spPr>
            <a:solidFill>
              <a:srgbClr val="4472C4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прог-факт'!$B$7:$H$7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прог-факт'!$B$12:$H$12</c:f>
              <c:numCache>
                <c:formatCode>#,##0.0</c:formatCode>
                <c:ptCount val="5"/>
                <c:pt idx="0">
                  <c:v>965.1</c:v>
                </c:pt>
                <c:pt idx="1">
                  <c:v>1064.74</c:v>
                </c:pt>
                <c:pt idx="2">
                  <c:v>1157.47</c:v>
                </c:pt>
                <c:pt idx="3">
                  <c:v>1701.123</c:v>
                </c:pt>
                <c:pt idx="4">
                  <c:v>2025.059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C0D-4487-B19C-C0C563032D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282400"/>
        <c:axId val="1"/>
      </c:barChart>
      <c:catAx>
        <c:axId val="16228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extTo"/>
        <c:crossAx val="1622824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294406444386186E-2"/>
          <c:y val="0.11822369234711043"/>
          <c:w val="0.93341118711122761"/>
          <c:h val="0.7365863540513667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Лист1!$C$3:$G$3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tx>
          <c:spPr>
            <a:ln w="50800" cap="rnd">
              <a:solidFill>
                <a:schemeClr val="accent1">
                  <a:alpha val="85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>
                  <a:alpha val="85000"/>
                </a:schemeClr>
              </a:solidFill>
              <a:ln w="66675">
                <a:solidFill>
                  <a:srgbClr val="06307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7021272033165495E-2"/>
                  <c:y val="5.0667296720190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53-4E13-9CC6-0D0F92FCCC43}"/>
                </c:ext>
              </c:extLst>
            </c:dLbl>
            <c:dLbl>
              <c:idx val="1"/>
              <c:layout>
                <c:manualLayout>
                  <c:x val="-3.5112069663376156E-3"/>
                  <c:y val="1.3486011969539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53-4E13-9CC6-0D0F92FCCC43}"/>
                </c:ext>
              </c:extLst>
            </c:dLbl>
            <c:dLbl>
              <c:idx val="4"/>
              <c:layout>
                <c:manualLayout>
                  <c:x val="-3.404254406633108E-2"/>
                  <c:y val="5.6296996355766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53-4E13-9CC6-0D0F92FCCC4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Лист1!$C$3:$G$3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Лист1!$C$4:$G$4</c:f>
              <c:numCache>
                <c:formatCode>General</c:formatCode>
                <c:ptCount val="5"/>
                <c:pt idx="0">
                  <c:v>2313.9</c:v>
                </c:pt>
                <c:pt idx="1">
                  <c:v>2211.6999999999998</c:v>
                </c:pt>
                <c:pt idx="2">
                  <c:v>3732.9</c:v>
                </c:pt>
                <c:pt idx="3">
                  <c:v>6231.725845091496</c:v>
                </c:pt>
                <c:pt idx="4">
                  <c:v>8059.7263211478512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53-4E13-9CC6-0D0F92FCC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7807120"/>
        <c:axId val="567808784"/>
      </c:lineChart>
      <c:catAx>
        <c:axId val="567807120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567808784"/>
        <c:crosses val="autoZero"/>
        <c:auto val="1"/>
        <c:lblAlgn val="ctr"/>
        <c:lblOffset val="100"/>
        <c:noMultiLvlLbl val="0"/>
      </c:catAx>
      <c:valAx>
        <c:axId val="567808784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67807120"/>
        <c:crosses val="autoZero"/>
        <c:crossBetween val="between"/>
      </c:valAx>
      <c:spPr>
        <a:noFill/>
        <a:ln>
          <a:solidFill>
            <a:schemeClr val="bg1">
              <a:lumMod val="95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прог-факт'!$D$8:$H$8</c:f>
            </c:numRef>
          </c:val>
          <c:extLst>
            <c:ext xmlns:c16="http://schemas.microsoft.com/office/drawing/2014/chart" uri="{C3380CC4-5D6E-409C-BE32-E72D297353CC}">
              <c16:uniqueId val="{00000000-3C73-42E4-AFED-0F817CBDCD2B}"/>
            </c:ext>
          </c:extLst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прог-факт'!$D$9:$H$9</c:f>
            </c:numRef>
          </c:val>
          <c:extLst>
            <c:ext xmlns:c16="http://schemas.microsoft.com/office/drawing/2014/chart" uri="{C3380CC4-5D6E-409C-BE32-E72D297353CC}">
              <c16:uniqueId val="{00000001-3C73-42E4-AFED-0F817CBDCD2B}"/>
            </c:ext>
          </c:extLst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прог-факт'!$D$10:$H$10</c:f>
            </c:numRef>
          </c:val>
          <c:extLst>
            <c:ext xmlns:c16="http://schemas.microsoft.com/office/drawing/2014/chart" uri="{C3380CC4-5D6E-409C-BE32-E72D297353CC}">
              <c16:uniqueId val="{00000002-3C73-42E4-AFED-0F817CBDCD2B}"/>
            </c:ext>
          </c:extLst>
        </c:ser>
        <c:ser>
          <c:idx val="3"/>
          <c:order val="3"/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прог-факт'!$D$11:$H$11</c:f>
            </c:numRef>
          </c:val>
          <c:extLst>
            <c:ext xmlns:c16="http://schemas.microsoft.com/office/drawing/2014/chart" uri="{C3380CC4-5D6E-409C-BE32-E72D297353CC}">
              <c16:uniqueId val="{00000003-3C73-42E4-AFED-0F817CBDCD2B}"/>
            </c:ext>
          </c:extLst>
        </c:ser>
        <c:ser>
          <c:idx val="4"/>
          <c:order val="4"/>
          <c:spPr>
            <a:solidFill>
              <a:srgbClr val="4472C4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прог-факт'!$D$12:$H$12</c:f>
            </c:numRef>
          </c:val>
          <c:extLst>
            <c:ext xmlns:c16="http://schemas.microsoft.com/office/drawing/2014/chart" uri="{C3380CC4-5D6E-409C-BE32-E72D297353CC}">
              <c16:uniqueId val="{00000004-3C73-42E4-AFED-0F817CBDCD2B}"/>
            </c:ext>
          </c:extLst>
        </c:ser>
        <c:ser>
          <c:idx val="5"/>
          <c:order val="5"/>
          <c:spPr>
            <a:solidFill>
              <a:srgbClr val="70AD47"/>
            </a:solidFill>
            <a:ln w="25400">
              <a:noFill/>
            </a:ln>
          </c:spPr>
          <c:invertIfNegative val="0"/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прог-факт'!$D$13:$H$13</c:f>
            </c:numRef>
          </c:val>
          <c:extLst>
            <c:ext xmlns:c16="http://schemas.microsoft.com/office/drawing/2014/chart" uri="{C3380CC4-5D6E-409C-BE32-E72D297353CC}">
              <c16:uniqueId val="{00000005-3C73-42E4-AFED-0F817CBDCD2B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5.2764981086922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73-42E4-AFED-0F817CBDCD2B}"/>
                </c:ext>
              </c:extLst>
            </c:dLbl>
            <c:dLbl>
              <c:idx val="2"/>
              <c:layout>
                <c:manualLayout>
                  <c:x val="6.5607871566994939E-3"/>
                  <c:y val="-7.9147471630383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73-42E4-AFED-0F817CBDCD2B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exp"/>
            <c:dispRSqr val="0"/>
            <c:dispEq val="0"/>
          </c:trendline>
          <c:cat>
            <c:strRef>
              <c:f>'Актив хажми прог-факт'!$D$7:$H$7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'Актив хажми прог-факт'!$D$14:$H$14</c:f>
              <c:numCache>
                <c:formatCode>#,##0.0</c:formatCode>
                <c:ptCount val="5"/>
                <c:pt idx="0">
                  <c:v>285.60000000000002</c:v>
                </c:pt>
                <c:pt idx="1">
                  <c:v>260.10000000000002</c:v>
                </c:pt>
                <c:pt idx="2">
                  <c:v>383.2</c:v>
                </c:pt>
                <c:pt idx="3">
                  <c:v>938</c:v>
                </c:pt>
                <c:pt idx="4">
                  <c:v>1233.8499999999999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73-42E4-AFED-0F817CBDCD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639504"/>
        <c:axId val="1"/>
      </c:barChart>
      <c:catAx>
        <c:axId val="15963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extTo"/>
        <c:crossAx val="1596395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543D72-9594-47B2-83D4-3FF395C5B491}" type="doc">
      <dgm:prSet loTypeId="urn:microsoft.com/office/officeart/2008/layout/RadialCluster" loCatId="relationship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428016B6-7DDC-44EF-9569-00CE1A71CC62}">
      <dgm:prSet phldrT="[Текст]"/>
      <dgm:spPr/>
      <dgm:t>
        <a:bodyPr/>
        <a:lstStyle/>
        <a:p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ru-RU" b="1" dirty="0" err="1">
              <a:latin typeface="Arial" panose="020B0604020202020204" pitchFamily="34" charset="0"/>
              <a:cs typeface="Arial" panose="020B0604020202020204" pitchFamily="34" charset="0"/>
            </a:rPr>
            <a:t>Ўзбекинвест</a:t>
          </a:r>
          <a:r>
            <a:rPr lang="ru-RU" b="1" dirty="0">
              <a:latin typeface="Arial" panose="020B0604020202020204" pitchFamily="34" charset="0"/>
              <a:cs typeface="Arial" panose="020B0604020202020204" pitchFamily="34" charset="0"/>
            </a:rPr>
            <a:t>” ЭИСК АЖ</a:t>
          </a:r>
        </a:p>
        <a:p>
          <a:r>
            <a:rPr lang="uz-Cyrl-UZ" b="1" dirty="0">
              <a:latin typeface="Arial" panose="020B0604020202020204" pitchFamily="34" charset="0"/>
              <a:cs typeface="Arial" panose="020B0604020202020204" pitchFamily="34" charset="0"/>
            </a:rPr>
            <a:t>Устав капитали:</a:t>
          </a:r>
        </a:p>
        <a:p>
          <a:r>
            <a:rPr lang="uz-Cyrl-U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296 млрд. сўм</a:t>
          </a:r>
          <a:endParaRPr lang="ru-RU" dirty="0">
            <a:solidFill>
              <a:srgbClr val="FF0000"/>
            </a:solidFill>
          </a:endParaRPr>
        </a:p>
      </dgm:t>
    </dgm:pt>
    <dgm:pt modelId="{2321526D-A341-45CB-8DF8-49404E2FE736}" type="parTrans" cxnId="{964B26C8-6077-45BD-8204-6E60E34FC290}">
      <dgm:prSet/>
      <dgm:spPr/>
      <dgm:t>
        <a:bodyPr/>
        <a:lstStyle/>
        <a:p>
          <a:endParaRPr lang="ru-RU"/>
        </a:p>
      </dgm:t>
    </dgm:pt>
    <dgm:pt modelId="{03227C9E-FE4C-4046-92CB-FEEEB2BD0EC9}" type="sibTrans" cxnId="{964B26C8-6077-45BD-8204-6E60E34FC290}">
      <dgm:prSet/>
      <dgm:spPr/>
      <dgm:t>
        <a:bodyPr/>
        <a:lstStyle/>
        <a:p>
          <a:endParaRPr lang="ru-RU"/>
        </a:p>
      </dgm:t>
    </dgm:pt>
    <dgm:pt modelId="{CB1070D0-E2AB-4457-ACEF-2C33AF660F3F}">
      <dgm:prSet phldrT="[Текст]"/>
      <dgm:spPr/>
      <dgm:t>
        <a:bodyPr/>
        <a:lstStyle/>
        <a:p>
          <a:r>
            <a:rPr lang="uz-Cyrl-UZ" dirty="0"/>
            <a:t>ЎзР инвестициялар, саноат ва савдо вазирлиги</a:t>
          </a:r>
        </a:p>
        <a:p>
          <a:r>
            <a:rPr lang="uz-Cyrl-UZ" dirty="0">
              <a:solidFill>
                <a:srgbClr val="FF0000"/>
              </a:solidFill>
            </a:rPr>
            <a:t>79,37%</a:t>
          </a:r>
          <a:endParaRPr lang="ru-RU" dirty="0">
            <a:solidFill>
              <a:srgbClr val="FF0000"/>
            </a:solidFill>
          </a:endParaRPr>
        </a:p>
      </dgm:t>
    </dgm:pt>
    <dgm:pt modelId="{15175DFE-D976-4995-91DB-357A5083D1A1}" type="parTrans" cxnId="{04295FA6-2C7B-4C82-9093-76A9119CDE61}">
      <dgm:prSet/>
      <dgm:spPr/>
      <dgm:t>
        <a:bodyPr/>
        <a:lstStyle/>
        <a:p>
          <a:endParaRPr lang="ru-RU"/>
        </a:p>
      </dgm:t>
    </dgm:pt>
    <dgm:pt modelId="{4C321ED2-4844-4C05-A616-A716F685DD58}" type="sibTrans" cxnId="{04295FA6-2C7B-4C82-9093-76A9119CDE61}">
      <dgm:prSet/>
      <dgm:spPr/>
      <dgm:t>
        <a:bodyPr/>
        <a:lstStyle/>
        <a:p>
          <a:endParaRPr lang="ru-RU"/>
        </a:p>
      </dgm:t>
    </dgm:pt>
    <dgm:pt modelId="{5C842516-808C-4733-8270-4A9025CF7C4E}">
      <dgm:prSet phldrT="[Текст]"/>
      <dgm:spPr/>
      <dgm:t>
        <a:bodyPr/>
        <a:lstStyle/>
        <a:p>
          <a:r>
            <a:rPr lang="uz-Cyrl-UZ" dirty="0"/>
            <a:t>Ҳусусий акциядорлар</a:t>
          </a:r>
        </a:p>
        <a:p>
          <a:r>
            <a:rPr lang="uz-Cyrl-UZ" dirty="0">
              <a:solidFill>
                <a:srgbClr val="FF0000"/>
              </a:solidFill>
            </a:rPr>
            <a:t>4,76%</a:t>
          </a:r>
          <a:endParaRPr lang="ru-RU" dirty="0">
            <a:solidFill>
              <a:srgbClr val="FF0000"/>
            </a:solidFill>
          </a:endParaRPr>
        </a:p>
      </dgm:t>
    </dgm:pt>
    <dgm:pt modelId="{770B43C4-DC7D-46BB-9B05-DB031CCE127C}" type="parTrans" cxnId="{259D4108-FC2D-479A-A838-8070C4688137}">
      <dgm:prSet/>
      <dgm:spPr/>
      <dgm:t>
        <a:bodyPr/>
        <a:lstStyle/>
        <a:p>
          <a:endParaRPr lang="ru-RU"/>
        </a:p>
      </dgm:t>
    </dgm:pt>
    <dgm:pt modelId="{FF350AA6-FE52-4CD6-9AA3-5BF5358038D2}" type="sibTrans" cxnId="{259D4108-FC2D-479A-A838-8070C4688137}">
      <dgm:prSet/>
      <dgm:spPr/>
      <dgm:t>
        <a:bodyPr/>
        <a:lstStyle/>
        <a:p>
          <a:endParaRPr lang="ru-RU"/>
        </a:p>
      </dgm:t>
    </dgm:pt>
    <dgm:pt modelId="{B5722313-C53B-426B-AB60-236A0D8E8FF9}">
      <dgm:prSet phldrT="[Текст]"/>
      <dgm:spPr/>
      <dgm:t>
        <a:bodyPr/>
        <a:lstStyle/>
        <a:p>
          <a:r>
            <a:rPr lang="uz-Cyrl-UZ" dirty="0"/>
            <a:t>ЎзР Миллий банки</a:t>
          </a:r>
        </a:p>
        <a:p>
          <a:r>
            <a:rPr lang="uz-Cyrl-UZ" dirty="0">
              <a:solidFill>
                <a:srgbClr val="FF0000"/>
              </a:solidFill>
            </a:rPr>
            <a:t>15,87%</a:t>
          </a:r>
          <a:endParaRPr lang="ru-RU" dirty="0">
            <a:solidFill>
              <a:srgbClr val="FF0000"/>
            </a:solidFill>
          </a:endParaRPr>
        </a:p>
      </dgm:t>
    </dgm:pt>
    <dgm:pt modelId="{776A6977-7084-4C2B-992F-AABCE3AD83C2}" type="parTrans" cxnId="{CC0EC61E-98F5-4AD5-BFE0-9C1FA00BA0E3}">
      <dgm:prSet/>
      <dgm:spPr/>
      <dgm:t>
        <a:bodyPr/>
        <a:lstStyle/>
        <a:p>
          <a:endParaRPr lang="ru-RU"/>
        </a:p>
      </dgm:t>
    </dgm:pt>
    <dgm:pt modelId="{E533C22A-6BF4-4EC5-97EA-831369413F5E}" type="sibTrans" cxnId="{CC0EC61E-98F5-4AD5-BFE0-9C1FA00BA0E3}">
      <dgm:prSet/>
      <dgm:spPr/>
      <dgm:t>
        <a:bodyPr/>
        <a:lstStyle/>
        <a:p>
          <a:endParaRPr lang="ru-RU"/>
        </a:p>
      </dgm:t>
    </dgm:pt>
    <dgm:pt modelId="{407045E7-F3EB-4C71-ADCC-20A6F2952863}" type="pres">
      <dgm:prSet presAssocID="{F3543D72-9594-47B2-83D4-3FF395C5B49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0E18D6E-318F-4864-A129-D9DAB4E7CDA8}" type="pres">
      <dgm:prSet presAssocID="{428016B6-7DDC-44EF-9569-00CE1A71CC62}" presName="singleCycle" presStyleCnt="0"/>
      <dgm:spPr/>
    </dgm:pt>
    <dgm:pt modelId="{D7B3460D-9F7C-41AB-8C1A-3DDAA99BDC0A}" type="pres">
      <dgm:prSet presAssocID="{428016B6-7DDC-44EF-9569-00CE1A71CC62}" presName="singleCenter" presStyleLbl="node1" presStyleIdx="0" presStyleCnt="4" custScaleX="134441" custScaleY="107308" custLinFactNeighborX="-6079" custLinFactNeighborY="-42763">
        <dgm:presLayoutVars>
          <dgm:chMax val="7"/>
          <dgm:chPref val="7"/>
        </dgm:presLayoutVars>
      </dgm:prSet>
      <dgm:spPr/>
    </dgm:pt>
    <dgm:pt modelId="{7B80C90D-217B-428C-ABE3-80B6DE9A5293}" type="pres">
      <dgm:prSet presAssocID="{15175DFE-D976-4995-91DB-357A5083D1A1}" presName="Name56" presStyleLbl="parChTrans1D2" presStyleIdx="0" presStyleCnt="3"/>
      <dgm:spPr/>
    </dgm:pt>
    <dgm:pt modelId="{F182E7B2-B727-43B8-8D17-3A1A2459F016}" type="pres">
      <dgm:prSet presAssocID="{CB1070D0-E2AB-4457-ACEF-2C33AF660F3F}" presName="text0" presStyleLbl="node1" presStyleIdx="1" presStyleCnt="4" custScaleX="120750" custScaleY="135604" custRadScaleRad="129755" custRadScaleInc="-120931">
        <dgm:presLayoutVars>
          <dgm:bulletEnabled val="1"/>
        </dgm:presLayoutVars>
      </dgm:prSet>
      <dgm:spPr/>
    </dgm:pt>
    <dgm:pt modelId="{C8C893F2-C4C0-4990-A024-83A280FCE8FA}" type="pres">
      <dgm:prSet presAssocID="{770B43C4-DC7D-46BB-9B05-DB031CCE127C}" presName="Name56" presStyleLbl="parChTrans1D2" presStyleIdx="1" presStyleCnt="3"/>
      <dgm:spPr/>
    </dgm:pt>
    <dgm:pt modelId="{097C4CB3-CFFC-4CE9-945D-516A6C8235E7}" type="pres">
      <dgm:prSet presAssocID="{5C842516-808C-4733-8270-4A9025CF7C4E}" presName="text0" presStyleLbl="node1" presStyleIdx="2" presStyleCnt="4" custScaleX="143697" custScaleY="109844" custRadScaleRad="13661" custRadScaleInc="223130">
        <dgm:presLayoutVars>
          <dgm:bulletEnabled val="1"/>
        </dgm:presLayoutVars>
      </dgm:prSet>
      <dgm:spPr/>
    </dgm:pt>
    <dgm:pt modelId="{C667E6D1-D38E-4397-A2BC-3D22A8511C05}" type="pres">
      <dgm:prSet presAssocID="{776A6977-7084-4C2B-992F-AABCE3AD83C2}" presName="Name56" presStyleLbl="parChTrans1D2" presStyleIdx="2" presStyleCnt="3"/>
      <dgm:spPr/>
    </dgm:pt>
    <dgm:pt modelId="{19748CE8-A6EF-42C7-AA56-6129FAB00D4B}" type="pres">
      <dgm:prSet presAssocID="{B5722313-C53B-426B-AB60-236A0D8E8FF9}" presName="text0" presStyleLbl="node1" presStyleIdx="3" presStyleCnt="4" custScaleX="152426" custScaleY="124246" custRadScaleRad="109516" custRadScaleInc="-284603">
        <dgm:presLayoutVars>
          <dgm:bulletEnabled val="1"/>
        </dgm:presLayoutVars>
      </dgm:prSet>
      <dgm:spPr/>
    </dgm:pt>
  </dgm:ptLst>
  <dgm:cxnLst>
    <dgm:cxn modelId="{259D4108-FC2D-479A-A838-8070C4688137}" srcId="{428016B6-7DDC-44EF-9569-00CE1A71CC62}" destId="{5C842516-808C-4733-8270-4A9025CF7C4E}" srcOrd="1" destOrd="0" parTransId="{770B43C4-DC7D-46BB-9B05-DB031CCE127C}" sibTransId="{FF350AA6-FE52-4CD6-9AA3-5BF5358038D2}"/>
    <dgm:cxn modelId="{CC0EC61E-98F5-4AD5-BFE0-9C1FA00BA0E3}" srcId="{428016B6-7DDC-44EF-9569-00CE1A71CC62}" destId="{B5722313-C53B-426B-AB60-236A0D8E8FF9}" srcOrd="2" destOrd="0" parTransId="{776A6977-7084-4C2B-992F-AABCE3AD83C2}" sibTransId="{E533C22A-6BF4-4EC5-97EA-831369413F5E}"/>
    <dgm:cxn modelId="{29F41C20-14E4-4082-B4FA-770890198E65}" type="presOf" srcId="{15175DFE-D976-4995-91DB-357A5083D1A1}" destId="{7B80C90D-217B-428C-ABE3-80B6DE9A5293}" srcOrd="0" destOrd="0" presId="urn:microsoft.com/office/officeart/2008/layout/RadialCluster"/>
    <dgm:cxn modelId="{993FD13F-6701-46FD-A25E-3A0430317BF4}" type="presOf" srcId="{CB1070D0-E2AB-4457-ACEF-2C33AF660F3F}" destId="{F182E7B2-B727-43B8-8D17-3A1A2459F016}" srcOrd="0" destOrd="0" presId="urn:microsoft.com/office/officeart/2008/layout/RadialCluster"/>
    <dgm:cxn modelId="{FE56146D-F20A-46ED-ACB1-6AB01227A206}" type="presOf" srcId="{F3543D72-9594-47B2-83D4-3FF395C5B491}" destId="{407045E7-F3EB-4C71-ADCC-20A6F2952863}" srcOrd="0" destOrd="0" presId="urn:microsoft.com/office/officeart/2008/layout/RadialCluster"/>
    <dgm:cxn modelId="{7597979A-C5A1-4626-8759-17FA48E7E679}" type="presOf" srcId="{776A6977-7084-4C2B-992F-AABCE3AD83C2}" destId="{C667E6D1-D38E-4397-A2BC-3D22A8511C05}" srcOrd="0" destOrd="0" presId="urn:microsoft.com/office/officeart/2008/layout/RadialCluster"/>
    <dgm:cxn modelId="{04295FA6-2C7B-4C82-9093-76A9119CDE61}" srcId="{428016B6-7DDC-44EF-9569-00CE1A71CC62}" destId="{CB1070D0-E2AB-4457-ACEF-2C33AF660F3F}" srcOrd="0" destOrd="0" parTransId="{15175DFE-D976-4995-91DB-357A5083D1A1}" sibTransId="{4C321ED2-4844-4C05-A616-A716F685DD58}"/>
    <dgm:cxn modelId="{871CF5BF-B41E-4649-B0D4-BD1F354B3F8F}" type="presOf" srcId="{770B43C4-DC7D-46BB-9B05-DB031CCE127C}" destId="{C8C893F2-C4C0-4990-A024-83A280FCE8FA}" srcOrd="0" destOrd="0" presId="urn:microsoft.com/office/officeart/2008/layout/RadialCluster"/>
    <dgm:cxn modelId="{964B26C8-6077-45BD-8204-6E60E34FC290}" srcId="{F3543D72-9594-47B2-83D4-3FF395C5B491}" destId="{428016B6-7DDC-44EF-9569-00CE1A71CC62}" srcOrd="0" destOrd="0" parTransId="{2321526D-A341-45CB-8DF8-49404E2FE736}" sibTransId="{03227C9E-FE4C-4046-92CB-FEEEB2BD0EC9}"/>
    <dgm:cxn modelId="{1E29F3E4-56E9-4D4D-914E-8786EFA6063C}" type="presOf" srcId="{B5722313-C53B-426B-AB60-236A0D8E8FF9}" destId="{19748CE8-A6EF-42C7-AA56-6129FAB00D4B}" srcOrd="0" destOrd="0" presId="urn:microsoft.com/office/officeart/2008/layout/RadialCluster"/>
    <dgm:cxn modelId="{63DBE1FC-4BB4-437B-92D6-E70079F72AFD}" type="presOf" srcId="{428016B6-7DDC-44EF-9569-00CE1A71CC62}" destId="{D7B3460D-9F7C-41AB-8C1A-3DDAA99BDC0A}" srcOrd="0" destOrd="0" presId="urn:microsoft.com/office/officeart/2008/layout/RadialCluster"/>
    <dgm:cxn modelId="{C686F4FC-80FD-4492-A1F9-F98DD6C627F7}" type="presOf" srcId="{5C842516-808C-4733-8270-4A9025CF7C4E}" destId="{097C4CB3-CFFC-4CE9-945D-516A6C8235E7}" srcOrd="0" destOrd="0" presId="urn:microsoft.com/office/officeart/2008/layout/RadialCluster"/>
    <dgm:cxn modelId="{5535A0D4-358D-4B34-AC2A-57DFDAFA344C}" type="presParOf" srcId="{407045E7-F3EB-4C71-ADCC-20A6F2952863}" destId="{E0E18D6E-318F-4864-A129-D9DAB4E7CDA8}" srcOrd="0" destOrd="0" presId="urn:microsoft.com/office/officeart/2008/layout/RadialCluster"/>
    <dgm:cxn modelId="{D631448A-F2CB-4756-AC1D-EBABB138ED8E}" type="presParOf" srcId="{E0E18D6E-318F-4864-A129-D9DAB4E7CDA8}" destId="{D7B3460D-9F7C-41AB-8C1A-3DDAA99BDC0A}" srcOrd="0" destOrd="0" presId="urn:microsoft.com/office/officeart/2008/layout/RadialCluster"/>
    <dgm:cxn modelId="{2A3A8B1B-2342-4A93-A368-C99AD8FBFDF0}" type="presParOf" srcId="{E0E18D6E-318F-4864-A129-D9DAB4E7CDA8}" destId="{7B80C90D-217B-428C-ABE3-80B6DE9A5293}" srcOrd="1" destOrd="0" presId="urn:microsoft.com/office/officeart/2008/layout/RadialCluster"/>
    <dgm:cxn modelId="{3B1A84FA-367A-47E9-87C8-521F68882F57}" type="presParOf" srcId="{E0E18D6E-318F-4864-A129-D9DAB4E7CDA8}" destId="{F182E7B2-B727-43B8-8D17-3A1A2459F016}" srcOrd="2" destOrd="0" presId="urn:microsoft.com/office/officeart/2008/layout/RadialCluster"/>
    <dgm:cxn modelId="{BE9DA2A5-261E-4678-9658-E6F7A11C7A8C}" type="presParOf" srcId="{E0E18D6E-318F-4864-A129-D9DAB4E7CDA8}" destId="{C8C893F2-C4C0-4990-A024-83A280FCE8FA}" srcOrd="3" destOrd="0" presId="urn:microsoft.com/office/officeart/2008/layout/RadialCluster"/>
    <dgm:cxn modelId="{93CBAF7F-C67F-4C23-94F1-216F0F61E94D}" type="presParOf" srcId="{E0E18D6E-318F-4864-A129-D9DAB4E7CDA8}" destId="{097C4CB3-CFFC-4CE9-945D-516A6C8235E7}" srcOrd="4" destOrd="0" presId="urn:microsoft.com/office/officeart/2008/layout/RadialCluster"/>
    <dgm:cxn modelId="{FBA18A89-45E0-41C4-996C-F185D04C1232}" type="presParOf" srcId="{E0E18D6E-318F-4864-A129-D9DAB4E7CDA8}" destId="{C667E6D1-D38E-4397-A2BC-3D22A8511C05}" srcOrd="5" destOrd="0" presId="urn:microsoft.com/office/officeart/2008/layout/RadialCluster"/>
    <dgm:cxn modelId="{B5D55DFF-4C40-44BE-AF60-D348CF5D867C}" type="presParOf" srcId="{E0E18D6E-318F-4864-A129-D9DAB4E7CDA8}" destId="{19748CE8-A6EF-42C7-AA56-6129FAB00D4B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3460D-9F7C-41AB-8C1A-3DDAA99BDC0A}">
      <dsp:nvSpPr>
        <dsp:cNvPr id="0" name=""/>
        <dsp:cNvSpPr/>
      </dsp:nvSpPr>
      <dsp:spPr>
        <a:xfrm>
          <a:off x="2691015" y="356276"/>
          <a:ext cx="2185188" cy="17441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ru-RU" sz="1900" b="1" kern="1200" dirty="0" err="1">
              <a:latin typeface="Arial" panose="020B0604020202020204" pitchFamily="34" charset="0"/>
              <a:cs typeface="Arial" panose="020B0604020202020204" pitchFamily="34" charset="0"/>
            </a:rPr>
            <a:t>Ўзбекинвест</a:t>
          </a:r>
          <a:r>
            <a:rPr lang="ru-RU" sz="1900" b="1" kern="1200" dirty="0">
              <a:latin typeface="Arial" panose="020B0604020202020204" pitchFamily="34" charset="0"/>
              <a:cs typeface="Arial" panose="020B0604020202020204" pitchFamily="34" charset="0"/>
            </a:rPr>
            <a:t>” ЭИСК АЖ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900" b="1" kern="1200" dirty="0">
              <a:latin typeface="Arial" panose="020B0604020202020204" pitchFamily="34" charset="0"/>
              <a:cs typeface="Arial" panose="020B0604020202020204" pitchFamily="34" charset="0"/>
            </a:rPr>
            <a:t>Устав капитали: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9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296 млрд. сўм</a:t>
          </a:r>
          <a:endParaRPr lang="ru-RU" sz="1900" kern="1200" dirty="0">
            <a:solidFill>
              <a:srgbClr val="FF0000"/>
            </a:solidFill>
          </a:endParaRPr>
        </a:p>
      </dsp:txBody>
      <dsp:txXfrm>
        <a:off x="2776158" y="441419"/>
        <a:ext cx="2014902" cy="1573885"/>
      </dsp:txXfrm>
    </dsp:sp>
    <dsp:sp modelId="{7B80C90D-217B-428C-ABE3-80B6DE9A5293}">
      <dsp:nvSpPr>
        <dsp:cNvPr id="0" name=""/>
        <dsp:cNvSpPr/>
      </dsp:nvSpPr>
      <dsp:spPr>
        <a:xfrm rot="9439623">
          <a:off x="1609826" y="1901556"/>
          <a:ext cx="112464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4645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2E7B2-B727-43B8-8D17-3A1A2459F016}">
      <dsp:nvSpPr>
        <dsp:cNvPr id="0" name=""/>
        <dsp:cNvSpPr/>
      </dsp:nvSpPr>
      <dsp:spPr>
        <a:xfrm>
          <a:off x="338302" y="1654614"/>
          <a:ext cx="1314979" cy="147674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300" kern="1200" dirty="0"/>
            <a:t>ЎзР инвестициялар, саноат ва савдо вазирлиги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300" kern="1200" dirty="0">
              <a:solidFill>
                <a:srgbClr val="FF0000"/>
              </a:solidFill>
            </a:rPr>
            <a:t>79,37%</a:t>
          </a:r>
          <a:endParaRPr lang="ru-RU" sz="1300" kern="1200" dirty="0">
            <a:solidFill>
              <a:srgbClr val="FF0000"/>
            </a:solidFill>
          </a:endParaRPr>
        </a:p>
      </dsp:txBody>
      <dsp:txXfrm>
        <a:off x="402494" y="1718806"/>
        <a:ext cx="1186595" cy="1348357"/>
      </dsp:txXfrm>
    </dsp:sp>
    <dsp:sp modelId="{C8C893F2-C4C0-4990-A024-83A280FCE8FA}">
      <dsp:nvSpPr>
        <dsp:cNvPr id="0" name=""/>
        <dsp:cNvSpPr/>
      </dsp:nvSpPr>
      <dsp:spPr>
        <a:xfrm rot="5437168">
          <a:off x="3389837" y="2480657"/>
          <a:ext cx="76046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046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C4CB3-CFFC-4CE9-945D-516A6C8235E7}">
      <dsp:nvSpPr>
        <dsp:cNvPr id="0" name=""/>
        <dsp:cNvSpPr/>
      </dsp:nvSpPr>
      <dsp:spPr>
        <a:xfrm>
          <a:off x="2977053" y="2860867"/>
          <a:ext cx="1564874" cy="119621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900" kern="1200" dirty="0"/>
            <a:t>Ҳусусий акциядорлар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1900" kern="1200" dirty="0">
              <a:solidFill>
                <a:srgbClr val="FF0000"/>
              </a:solidFill>
            </a:rPr>
            <a:t>4,76%</a:t>
          </a:r>
          <a:endParaRPr lang="ru-RU" sz="1900" kern="1200" dirty="0">
            <a:solidFill>
              <a:srgbClr val="FF0000"/>
            </a:solidFill>
          </a:endParaRPr>
        </a:p>
      </dsp:txBody>
      <dsp:txXfrm>
        <a:off x="3035447" y="2919261"/>
        <a:ext cx="1448086" cy="1079424"/>
      </dsp:txXfrm>
    </dsp:sp>
    <dsp:sp modelId="{C667E6D1-D38E-4397-A2BC-3D22A8511C05}">
      <dsp:nvSpPr>
        <dsp:cNvPr id="0" name=""/>
        <dsp:cNvSpPr/>
      </dsp:nvSpPr>
      <dsp:spPr>
        <a:xfrm rot="1330775">
          <a:off x="4838708" y="1865079"/>
          <a:ext cx="10134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13438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48CE8-A6EF-42C7-AA56-6129FAB00D4B}">
      <dsp:nvSpPr>
        <dsp:cNvPr id="0" name=""/>
        <dsp:cNvSpPr/>
      </dsp:nvSpPr>
      <dsp:spPr>
        <a:xfrm>
          <a:off x="5814652" y="1718203"/>
          <a:ext cx="1659934" cy="135305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2100" kern="1200" dirty="0"/>
            <a:t>ЎзР Миллий банки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2100" kern="1200" dirty="0">
              <a:solidFill>
                <a:srgbClr val="FF0000"/>
              </a:solidFill>
            </a:rPr>
            <a:t>15,87%</a:t>
          </a:r>
          <a:endParaRPr lang="ru-RU" sz="2100" kern="1200" dirty="0">
            <a:solidFill>
              <a:srgbClr val="FF0000"/>
            </a:solidFill>
          </a:endParaRPr>
        </a:p>
      </dsp:txBody>
      <dsp:txXfrm>
        <a:off x="5880703" y="1784254"/>
        <a:ext cx="1527832" cy="1220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0.1669</cdr:x>
      <cdr:y>0.45159</cdr:y>
    </cdr:from>
    <cdr:to>
      <cdr:x>0.33967</cdr:x>
      <cdr:y>0.54749</cdr:y>
    </cdr:to>
    <cdr:sp macro="" textlink="">
      <cdr:nvSpPr>
        <cdr:cNvPr id="2" name="TextBox 15">
          <a:extLst xmlns:a="http://schemas.openxmlformats.org/drawingml/2006/main">
            <a:ext uri="{FF2B5EF4-FFF2-40B4-BE49-F238E27FC236}">
              <a16:creationId xmlns:a16="http://schemas.microsoft.com/office/drawing/2014/main" id="{42EF8FD8-F351-4D97-990D-EE7CD45ED2F3}"/>
            </a:ext>
          </a:extLst>
        </cdr:cNvPr>
        <cdr:cNvSpPr txBox="1"/>
      </cdr:nvSpPr>
      <cdr:spPr>
        <a:xfrm xmlns:a="http://schemas.openxmlformats.org/drawingml/2006/main">
          <a:off x="969236" y="1739091"/>
          <a:ext cx="100330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11,8%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0.07373</cdr:x>
      <cdr:y>0.82546</cdr:y>
    </cdr:from>
    <cdr:to>
      <cdr:x>0.11028</cdr:x>
      <cdr:y>0.85637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id="{92EE5984-4B0D-4B47-BAE7-C18E79E46AB4}"/>
            </a:ext>
          </a:extLst>
        </cdr:cNvPr>
        <cdr:cNvSpPr/>
      </cdr:nvSpPr>
      <cdr:spPr>
        <a:xfrm xmlns:a="http://schemas.openxmlformats.org/drawingml/2006/main">
          <a:off x="301802" y="3846154"/>
          <a:ext cx="14962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0.07373</cdr:x>
      <cdr:y>0.87636</cdr:y>
    </cdr:from>
    <cdr:to>
      <cdr:x>0.11028</cdr:x>
      <cdr:y>0.90727</cdr:y>
    </cdr:to>
    <cdr:sp macro="" textlink="">
      <cdr:nvSpPr>
        <cdr:cNvPr id="4" name="Прямоугольник 3">
          <a:extLst xmlns:a="http://schemas.openxmlformats.org/drawingml/2006/main">
            <a:ext uri="{FF2B5EF4-FFF2-40B4-BE49-F238E27FC236}">
              <a16:creationId xmlns:a16="http://schemas.microsoft.com/office/drawing/2014/main" id="{6C6A7EA7-3E3B-47EB-A102-BC718BC5F646}"/>
            </a:ext>
          </a:extLst>
        </cdr:cNvPr>
        <cdr:cNvSpPr/>
      </cdr:nvSpPr>
      <cdr:spPr>
        <a:xfrm xmlns:a="http://schemas.openxmlformats.org/drawingml/2006/main">
          <a:off x="301802" y="4083317"/>
          <a:ext cx="14962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0.07373</cdr:x>
      <cdr:y>0.92273</cdr:y>
    </cdr:from>
    <cdr:to>
      <cdr:x>0.11028</cdr:x>
      <cdr:y>0.95364</cdr:y>
    </cdr:to>
    <cdr:sp macro="" textlink="">
      <cdr:nvSpPr>
        <cdr:cNvPr id="5" name="Прямоугольник 4">
          <a:extLst xmlns:a="http://schemas.openxmlformats.org/drawingml/2006/main">
            <a:ext uri="{FF2B5EF4-FFF2-40B4-BE49-F238E27FC236}">
              <a16:creationId xmlns:a16="http://schemas.microsoft.com/office/drawing/2014/main" id="{5F6C8AAD-DC35-4CAD-A408-CFB63449972E}"/>
            </a:ext>
          </a:extLst>
        </cdr:cNvPr>
        <cdr:cNvSpPr/>
      </cdr:nvSpPr>
      <cdr:spPr>
        <a:xfrm xmlns:a="http://schemas.openxmlformats.org/drawingml/2006/main">
          <a:off x="301802" y="4299341"/>
          <a:ext cx="14962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0.05277</cdr:x>
      <cdr:y>0.79909</cdr:y>
    </cdr:from>
    <cdr:to>
      <cdr:x>0.98511</cdr:x>
      <cdr:y>0.98681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932491E-1F47-4F80-8767-55176E1B35FC}"/>
            </a:ext>
          </a:extLst>
        </cdr:cNvPr>
        <cdr:cNvSpPr txBox="1"/>
      </cdr:nvSpPr>
      <cdr:spPr>
        <a:xfrm xmlns:a="http://schemas.openxmlformats.org/drawingml/2006/main">
          <a:off x="216024" y="3723277"/>
          <a:ext cx="3816424" cy="874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0.12314</cdr:x>
      <cdr:y>0.80878</cdr:y>
    </cdr:from>
    <cdr:to>
      <cdr:x>0.93234</cdr:x>
      <cdr:y>0.97096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A5AB46DC-2CA6-49E6-A276-54077A1338FC}"/>
            </a:ext>
          </a:extLst>
        </cdr:cNvPr>
        <cdr:cNvSpPr txBox="1"/>
      </cdr:nvSpPr>
      <cdr:spPr>
        <a:xfrm xmlns:a="http://schemas.openxmlformats.org/drawingml/2006/main">
          <a:off x="504056" y="3768419"/>
          <a:ext cx="3312368" cy="755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  <a:t>Ҳаёт суғуртаси соҳаси</a:t>
          </a:r>
          <a:b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  <a:t>Ихтиёрий суғурта</a:t>
          </a:r>
        </a:p>
        <a:p xmlns:a="http://schemas.openxmlformats.org/drawingml/2006/main">
          <a: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  <a:t>Мажбурий суғурта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0.09309</cdr:x>
      <cdr:y>0.9113</cdr:y>
    </cdr:from>
    <cdr:to>
      <cdr:x>0.1326</cdr:x>
      <cdr:y>0.94305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CE2B899D-6891-4799-A71D-2FF820E1D3BF}"/>
            </a:ext>
          </a:extLst>
        </cdr:cNvPr>
        <cdr:cNvSpPr/>
      </cdr:nvSpPr>
      <cdr:spPr>
        <a:xfrm xmlns:a="http://schemas.openxmlformats.org/drawingml/2006/main">
          <a:off x="352602" y="4134117"/>
          <a:ext cx="14962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0.09309</cdr:x>
      <cdr:y>0.95892</cdr:y>
    </cdr:from>
    <cdr:to>
      <cdr:x>0.1326</cdr:x>
      <cdr:y>0.99067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id="{1D1D64BA-947C-4DBD-BC7F-08E16477FD5D}"/>
            </a:ext>
          </a:extLst>
        </cdr:cNvPr>
        <cdr:cNvSpPr/>
      </cdr:nvSpPr>
      <cdr:spPr>
        <a:xfrm xmlns:a="http://schemas.openxmlformats.org/drawingml/2006/main">
          <a:off x="352602" y="4350141"/>
          <a:ext cx="14962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0.12547</cdr:x>
      <cdr:y>0.83343</cdr:y>
    </cdr:from>
    <cdr:to>
      <cdr:x>1</cdr:x>
      <cdr:y>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14D2028E-6611-408F-9701-5A40FFEC552F}"/>
            </a:ext>
          </a:extLst>
        </cdr:cNvPr>
        <cdr:cNvSpPr txBox="1"/>
      </cdr:nvSpPr>
      <cdr:spPr>
        <a:xfrm xmlns:a="http://schemas.openxmlformats.org/drawingml/2006/main">
          <a:off x="554856" y="3819219"/>
          <a:ext cx="3312368" cy="755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  <a:t>Ҳаёт суғуртаси соҳаси</a:t>
          </a:r>
          <a:b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  <a:t>Ихтиёрий суғурта</a:t>
          </a:r>
        </a:p>
        <a:p xmlns:a="http://schemas.openxmlformats.org/drawingml/2006/main">
          <a:r>
            <a:rPr lang="uz-Cyrl-UZ" sz="1400" dirty="0">
              <a:latin typeface="Arial" panose="020B0604020202020204" pitchFamily="34" charset="0"/>
              <a:cs typeface="Arial" panose="020B0604020202020204" pitchFamily="34" charset="0"/>
            </a:rPr>
            <a:t>Мажбурий суғурта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0.09309</cdr:x>
      <cdr:y>0.85902</cdr:y>
    </cdr:from>
    <cdr:to>
      <cdr:x>0.1326</cdr:x>
      <cdr:y>0.89077</cdr:y>
    </cdr:to>
    <cdr:sp macro="" textlink="">
      <cdr:nvSpPr>
        <cdr:cNvPr id="5" name="Прямоугольник 4">
          <a:extLst xmlns:a="http://schemas.openxmlformats.org/drawingml/2006/main">
            <a:ext uri="{FF2B5EF4-FFF2-40B4-BE49-F238E27FC236}">
              <a16:creationId xmlns:a16="http://schemas.microsoft.com/office/drawing/2014/main" id="{25AE223A-9DD2-4648-8585-4808D8C7F0A2}"/>
            </a:ext>
          </a:extLst>
        </cdr:cNvPr>
        <cdr:cNvSpPr/>
      </cdr:nvSpPr>
      <cdr:spPr>
        <a:xfrm xmlns:a="http://schemas.openxmlformats.org/drawingml/2006/main">
          <a:off x="352602" y="3896954"/>
          <a:ext cx="149626" cy="144016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8630" y="1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015FEE7B-54D8-44AE-B1C9-29C6C8F1D180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397807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8630" y="6397807"/>
            <a:ext cx="4275401" cy="33678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45EE8417-0E18-4806-B156-2B8909ACBC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2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E8417-0E18-4806-B156-2B8909ACBC8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53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E8417-0E18-4806-B156-2B8909ACBC82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226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E8417-0E18-4806-B156-2B8909ACBC82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014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87638" y="504825"/>
            <a:ext cx="449103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E8417-0E18-4806-B156-2B8909ACBC82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47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8"/>
            <a:ext cx="1036185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9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7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4068" y="274641"/>
            <a:ext cx="3655008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694" y="274641"/>
            <a:ext cx="10768198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1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44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6903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59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696" y="1600203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6413" y="1600203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50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21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56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837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3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3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41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3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8C70C-5693-4E95-9FEC-7CB256FD585D}" type="datetimeFigureOut">
              <a:rPr lang="ru-RU" smtClean="0"/>
              <a:t>чт 02.05.24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3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337CA-A322-449B-AF3E-C12D2B0B7B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55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51639" y="6257484"/>
            <a:ext cx="222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2400" b="1" dirty="0">
                <a:solidFill>
                  <a:srgbClr val="92C356"/>
                </a:solidFill>
                <a:latin typeface="Arial" pitchFamily="34" charset="0"/>
                <a:cs typeface="Arial" pitchFamily="34" charset="0"/>
              </a:rPr>
              <a:t>Тошкент 2024</a:t>
            </a:r>
            <a:endParaRPr lang="ru-RU" sz="2400" dirty="0">
              <a:solidFill>
                <a:srgbClr val="92C35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47B871-A407-CE6C-CE70-502E76398BC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44" y="923903"/>
            <a:ext cx="4040555" cy="805414"/>
          </a:xfrm>
          <a:prstGeom prst="rect">
            <a:avLst/>
          </a:prstGeom>
        </p:spPr>
      </p:pic>
      <p:sp>
        <p:nvSpPr>
          <p:cNvPr id="3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3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4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4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4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  <a:solidFill>
            <a:srgbClr val="08AB96"/>
          </a:solidFill>
        </p:grpSpPr>
        <p:sp>
          <p:nvSpPr>
            <p:cNvPr id="4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grpFill/>
            <a:ln>
              <a:solidFill>
                <a:srgbClr val="08AB96"/>
              </a:solidFill>
            </a:ln>
          </p:spPr>
        </p:sp>
      </p:grpSp>
      <p:grpSp>
        <p:nvGrpSpPr>
          <p:cNvPr id="4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4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47"/>
          <a:stretch/>
        </p:blipFill>
        <p:spPr>
          <a:xfrm>
            <a:off x="8687494" y="14060"/>
            <a:ext cx="3502919" cy="2123552"/>
          </a:xfrm>
          <a:prstGeom prst="rect">
            <a:avLst/>
          </a:prstGeom>
        </p:spPr>
      </p:pic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636779" y="2137612"/>
            <a:ext cx="10859027" cy="1241134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EF55F1-8A36-8E1B-5916-15D19F5EA3AF}"/>
              </a:ext>
            </a:extLst>
          </p:cNvPr>
          <p:cNvSpPr/>
          <p:nvPr/>
        </p:nvSpPr>
        <p:spPr>
          <a:xfrm>
            <a:off x="551639" y="2123552"/>
            <a:ext cx="10783019" cy="3662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z-Cyrl-UZ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 СУҒУРТА БОЗОРИ</a:t>
            </a:r>
          </a:p>
          <a:p>
            <a:pPr algn="ctr"/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ТАРИХИ. ҲОЗИРГИ ҲОЛАТИ. РИВОЖЛАНИШ ИСТИҚБОЛЛАРИ</a:t>
            </a:r>
          </a:p>
          <a:p>
            <a:pPr algn="ctr"/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экспорт-импорт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акциадорлик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жамияти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Бош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директори</a:t>
            </a:r>
            <a:endParaRPr lang="ru-RU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Рустам </a:t>
            </a:r>
            <a:r>
              <a:rPr lang="ru-RU" sz="24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Содиқович</a:t>
            </a:r>
            <a:r>
              <a:rPr lang="ru-RU" sz="24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Азимов</a:t>
            </a:r>
          </a:p>
        </p:txBody>
      </p:sp>
    </p:spTree>
    <p:extLst>
      <p:ext uri="{BB962C8B-B14F-4D97-AF65-F5344CB8AC3E}">
        <p14:creationId xmlns:p14="http://schemas.microsoft.com/office/powerpoint/2010/main" val="283048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2796770" y="794724"/>
            <a:ext cx="7289927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4847" y="758898"/>
            <a:ext cx="1136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Ўзбекистон суғурта бозори иштирокчилари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776CC2-B01F-0B0B-2E69-E95EA92E2BD5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10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0D47602-C34A-4157-2AB3-E51B63E36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949629"/>
              </p:ext>
            </p:extLst>
          </p:nvPr>
        </p:nvGraphicFramePr>
        <p:xfrm>
          <a:off x="613588" y="1484784"/>
          <a:ext cx="11034221" cy="461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901">
                  <a:extLst>
                    <a:ext uri="{9D8B030D-6E8A-4147-A177-3AD203B41FA5}">
                      <a16:colId xmlns:a16="http://schemas.microsoft.com/office/drawing/2014/main" val="3100681070"/>
                    </a:ext>
                  </a:extLst>
                </a:gridCol>
                <a:gridCol w="8368320">
                  <a:extLst>
                    <a:ext uri="{9D8B030D-6E8A-4147-A177-3AD203B41FA5}">
                      <a16:colId xmlns:a16="http://schemas.microsoft.com/office/drawing/2014/main" val="4237933504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Актуарий</a:t>
                      </a:r>
                      <a:endParaRPr lang="ru-RU" sz="2000" dirty="0">
                        <a:solidFill>
                          <a:srgbClr val="318B3E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Актуар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хизматларни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кўрсатувчи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юридик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жисмоний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шахс</a:t>
                      </a:r>
                      <a:endParaRPr lang="ru-RU" sz="2000" dirty="0">
                        <a:solidFill>
                          <a:srgbClr val="318B3E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872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ED333E2-7D6D-61BC-9B45-A9D9F2EDDF78}"/>
              </a:ext>
            </a:extLst>
          </p:cNvPr>
          <p:cNvSpPr txBox="1"/>
          <p:nvPr/>
        </p:nvSpPr>
        <p:spPr>
          <a:xfrm>
            <a:off x="300367" y="2590158"/>
            <a:ext cx="1144927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/>
            <a:r>
              <a:rPr lang="ru-RU" sz="2000" b="1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Актуар</a:t>
            </a:r>
            <a:r>
              <a:rPr lang="ru-RU" sz="2000" b="1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хизматлар</a:t>
            </a:r>
            <a:r>
              <a:rPr lang="ru-RU" sz="2000" b="1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қуйидагиларни</a:t>
            </a:r>
            <a:r>
              <a:rPr lang="ru-RU" sz="2000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</a:t>
            </a:r>
            <a:r>
              <a:rPr lang="ru-RU" sz="2000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ичига </a:t>
            </a:r>
            <a:r>
              <a:rPr lang="ru-RU" sz="2000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олади</a:t>
            </a:r>
            <a:r>
              <a:rPr lang="ru-RU" sz="2000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indent="361950" algn="just"/>
            <a:r>
              <a:rPr lang="ru-RU" sz="2000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ru-RU" sz="2000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тарифларини</a:t>
            </a:r>
            <a:r>
              <a:rPr lang="ru-RU" sz="2000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ҳисоблаш</a:t>
            </a:r>
            <a:r>
              <a:rPr lang="ru-RU" sz="2000" dirty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indent="361950" algn="just"/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зарур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захиралари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суғурталовчи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фондларини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математик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асослаш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ҳисоблаш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уларни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шакллантириш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усулларини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ишлаб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чиқиш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ru-RU" sz="2000" dirty="0">
              <a:solidFill>
                <a:srgbClr val="318B3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61950" algn="just"/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инвестиция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фаолияти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самарадорлигини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аниқлаш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endParaRPr lang="ru-RU" sz="2000" dirty="0">
              <a:solidFill>
                <a:srgbClr val="318B3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61950" algn="just"/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хизматлари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нархини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ҳисоблаш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318B3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61950" algn="just"/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61950" algn="just"/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61950" algn="just"/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компаниясида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Актуар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ҳисоб-китоблар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захираларини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шакллантириш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бўлими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мавжуд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бўлиб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унга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Республикамизда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мавжуд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нафар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сертификатланган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актуарийлардан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бири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раҳбарлик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қилади</a:t>
            </a:r>
            <a:r>
              <a:rPr lang="ru-RU" sz="2000" b="1" u="sng" dirty="0">
                <a:solidFill>
                  <a:srgbClr val="92C35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2000" b="1" u="sng" dirty="0">
              <a:solidFill>
                <a:srgbClr val="92C35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0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2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4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5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59" y="404664"/>
            <a:ext cx="1139594" cy="113959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628A00B-DC59-4410-A784-BF3E0019DA1B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73A0C61-210B-009F-A1EF-2B65651D39EB}"/>
              </a:ext>
            </a:extLst>
          </p:cNvPr>
          <p:cNvSpPr/>
          <p:nvPr/>
        </p:nvSpPr>
        <p:spPr>
          <a:xfrm>
            <a:off x="550623" y="665704"/>
            <a:ext cx="11377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сюрвейери</a:t>
            </a: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таркибида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қуйидаги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билим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кўникмаларга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эга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бўлган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мутахассислар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мавжуд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бўлган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юридик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ёки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жисмоний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шахс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indent="355600" algn="just"/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шартномасини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тузишдан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олдин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объектини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текшириш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текшириш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355600" algn="just"/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барча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фактлар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таваккалчилик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ҳолатлари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таҳлилини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ўтказиш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шартномасини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тузишдан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олдин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таваккалчилик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даражасини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аниқлаш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355600" algn="just"/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шартномасини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тузишдан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олдин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ўрганилаётган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объекти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бўйича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хулоса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тузиш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b="0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E9DAE047-6417-1644-DFD5-537D96D00805}"/>
              </a:ext>
            </a:extLst>
          </p:cNvPr>
          <p:cNvSpPr/>
          <p:nvPr/>
        </p:nvSpPr>
        <p:spPr bwMode="auto">
          <a:xfrm>
            <a:off x="3237016" y="2673370"/>
            <a:ext cx="6140202" cy="853256"/>
          </a:xfrm>
          <a:prstGeom prst="ellipse">
            <a:avLst/>
          </a:prstGeom>
          <a:solidFill>
            <a:srgbClr val="318B3E"/>
          </a:solidFill>
          <a:ln>
            <a:solidFill>
              <a:srgbClr val="318B3E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Cyrl-UZ" sz="2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Суғурта сюрвейерларининг асосий вазифалари</a:t>
            </a:r>
            <a:endParaRPr lang="ru-RU" sz="2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6">
            <a:extLst>
              <a:ext uri="{FF2B5EF4-FFF2-40B4-BE49-F238E27FC236}">
                <a16:creationId xmlns:a16="http://schemas.microsoft.com/office/drawing/2014/main" id="{BCEE1D57-AF06-1C06-4CFC-A0F2FD8A5408}"/>
              </a:ext>
            </a:extLst>
          </p:cNvPr>
          <p:cNvSpPr/>
          <p:nvPr/>
        </p:nvSpPr>
        <p:spPr bwMode="auto">
          <a:xfrm>
            <a:off x="1239424" y="4277420"/>
            <a:ext cx="1997592" cy="1684199"/>
          </a:xfrm>
          <a:prstGeom prst="roundRect">
            <a:avLst/>
          </a:prstGeom>
          <a:ln>
            <a:solidFill>
              <a:srgbClr val="08AB96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/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Хавф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омилларини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аниқлаш</a:t>
            </a:r>
            <a:endParaRPr lang="ru-RU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4">
            <a:extLst>
              <a:ext uri="{FF2B5EF4-FFF2-40B4-BE49-F238E27FC236}">
                <a16:creationId xmlns:a16="http://schemas.microsoft.com/office/drawing/2014/main" id="{88EFDC30-0871-90AB-531D-DA08763F5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764" y="4292170"/>
            <a:ext cx="2286401" cy="1684198"/>
          </a:xfrm>
          <a:prstGeom prst="roundRect">
            <a:avLst>
              <a:gd name="adj" fmla="val 16667"/>
            </a:avLst>
          </a:prstGeom>
          <a:ln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/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Потенциал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хавф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таҳдидларни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таҳлил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endParaRPr lang="ru-RU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DC758E3-18B2-9F91-4D09-6B71A0C9D5BB}"/>
              </a:ext>
            </a:extLst>
          </p:cNvPr>
          <p:cNvCxnSpPr>
            <a:cxnSpLocks noChangeShapeType="1"/>
            <a:stCxn id="5" idx="4"/>
            <a:endCxn id="6" idx="0"/>
          </p:cNvCxnSpPr>
          <p:nvPr/>
        </p:nvCxnSpPr>
        <p:spPr bwMode="auto">
          <a:xfrm flipH="1">
            <a:off x="2238220" y="3526626"/>
            <a:ext cx="4068897" cy="750794"/>
          </a:xfrm>
          <a:prstGeom prst="straightConnector1">
            <a:avLst/>
          </a:prstGeom>
          <a:ln>
            <a:solidFill>
              <a:srgbClr val="08AB96"/>
            </a:solidFill>
            <a:headEnd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9" name="Скругленный прямоугольник 9">
            <a:extLst>
              <a:ext uri="{FF2B5EF4-FFF2-40B4-BE49-F238E27FC236}">
                <a16:creationId xmlns:a16="http://schemas.microsoft.com/office/drawing/2014/main" id="{91DBE8E4-3E5E-796F-FF92-770A8D41BC98}"/>
              </a:ext>
            </a:extLst>
          </p:cNvPr>
          <p:cNvSpPr/>
          <p:nvPr/>
        </p:nvSpPr>
        <p:spPr bwMode="auto">
          <a:xfrm>
            <a:off x="5867459" y="4277420"/>
            <a:ext cx="2736304" cy="1684198"/>
          </a:xfrm>
          <a:prstGeom prst="roundRect">
            <a:avLst/>
          </a:prstGeom>
          <a:ln>
            <a:solidFill>
              <a:srgbClr val="08AB96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/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Танланган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рискларни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бошқариш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усулининг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самарадорлигини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баҳолаш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таҳлил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endParaRPr lang="ru-RU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23">
            <a:extLst>
              <a:ext uri="{FF2B5EF4-FFF2-40B4-BE49-F238E27FC236}">
                <a16:creationId xmlns:a16="http://schemas.microsoft.com/office/drawing/2014/main" id="{043D055E-F4DB-CCD4-38DB-AF7E2B0B29A4}"/>
              </a:ext>
            </a:extLst>
          </p:cNvPr>
          <p:cNvCxnSpPr>
            <a:cxnSpLocks noChangeShapeType="1"/>
            <a:stCxn id="5" idx="4"/>
            <a:endCxn id="7" idx="0"/>
          </p:cNvCxnSpPr>
          <p:nvPr/>
        </p:nvCxnSpPr>
        <p:spPr bwMode="auto">
          <a:xfrm flipH="1">
            <a:off x="4591965" y="3526626"/>
            <a:ext cx="1715152" cy="765544"/>
          </a:xfrm>
          <a:prstGeom prst="straightConnector1">
            <a:avLst/>
          </a:prstGeom>
          <a:ln>
            <a:solidFill>
              <a:srgbClr val="08AB96"/>
            </a:solidFill>
            <a:headEnd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 стрелкой 25">
            <a:extLst>
              <a:ext uri="{FF2B5EF4-FFF2-40B4-BE49-F238E27FC236}">
                <a16:creationId xmlns:a16="http://schemas.microsoft.com/office/drawing/2014/main" id="{AB7161D1-36E3-5B9D-E1CC-4E42F1A42354}"/>
              </a:ext>
            </a:extLst>
          </p:cNvPr>
          <p:cNvCxnSpPr>
            <a:cxnSpLocks noChangeShapeType="1"/>
            <a:stCxn id="5" idx="4"/>
            <a:endCxn id="9" idx="0"/>
          </p:cNvCxnSpPr>
          <p:nvPr/>
        </p:nvCxnSpPr>
        <p:spPr bwMode="auto">
          <a:xfrm>
            <a:off x="6307117" y="3526626"/>
            <a:ext cx="928494" cy="750794"/>
          </a:xfrm>
          <a:prstGeom prst="straightConnector1">
            <a:avLst/>
          </a:prstGeom>
          <a:ln>
            <a:solidFill>
              <a:srgbClr val="08AB96"/>
            </a:solidFill>
            <a:headEnd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CF7615B7-E611-CB2B-6FA7-335EC01E380A}"/>
              </a:ext>
            </a:extLst>
          </p:cNvPr>
          <p:cNvSpPr/>
          <p:nvPr/>
        </p:nvSpPr>
        <p:spPr bwMode="auto">
          <a:xfrm>
            <a:off x="8872928" y="4292170"/>
            <a:ext cx="2550870" cy="1684198"/>
          </a:xfrm>
          <a:prstGeom prst="roundRect">
            <a:avLst/>
          </a:prstGeom>
          <a:ln>
            <a:solidFill>
              <a:srgbClr val="08AB96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/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Хатарларни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минималлаштириш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учун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мижозни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рағбатлантириш</a:t>
            </a:r>
            <a:endParaRPr lang="ru-RU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 стрелкой 28">
            <a:extLst>
              <a:ext uri="{FF2B5EF4-FFF2-40B4-BE49-F238E27FC236}">
                <a16:creationId xmlns:a16="http://schemas.microsoft.com/office/drawing/2014/main" id="{C6729FAD-9559-8BAB-2A69-57F1E6130006}"/>
              </a:ext>
            </a:extLst>
          </p:cNvPr>
          <p:cNvCxnSpPr>
            <a:cxnSpLocks noChangeShapeType="1"/>
            <a:stCxn id="5" idx="4"/>
            <a:endCxn id="12" idx="0"/>
          </p:cNvCxnSpPr>
          <p:nvPr/>
        </p:nvCxnSpPr>
        <p:spPr bwMode="auto">
          <a:xfrm>
            <a:off x="6307117" y="3526626"/>
            <a:ext cx="3841246" cy="765544"/>
          </a:xfrm>
          <a:prstGeom prst="straightConnector1">
            <a:avLst/>
          </a:prstGeom>
          <a:ln>
            <a:solidFill>
              <a:srgbClr val="08AB96"/>
            </a:solidFill>
            <a:headEnd/>
            <a:tailEnd type="arrow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9BFE7FA-4EC6-CB81-21A2-7E58D4557FB0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5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7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9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2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2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2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2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F18D6AD-D75E-41A1-AB1E-907F77F588D2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2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704862"/>
            <a:ext cx="11348064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943100" y="1340770"/>
            <a:ext cx="2232025" cy="1584994"/>
          </a:xfrm>
          <a:prstGeom prst="rect">
            <a:avLst/>
          </a:prstGeom>
          <a:ln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босқич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Умумий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фуқаролик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қонунчилиги</a:t>
            </a:r>
            <a:endParaRPr lang="ru-RU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4798218" y="1773237"/>
            <a:ext cx="2592386" cy="1434951"/>
          </a:xfrm>
          <a:prstGeom prst="rect">
            <a:avLst/>
          </a:prstGeom>
          <a:ln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босқич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ru-RU" sz="1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Махсус</a:t>
            </a:r>
            <a:r>
              <a:rPr lang="ru-RU" sz="1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қонунчилиги</a:t>
            </a:r>
            <a:endParaRPr lang="ru-RU" sz="1200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мажбурий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автожавобгарлик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суғуртаси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мажбурий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иш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берувчи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суғуртаси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мажбурий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ташувчи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суғурталари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тўғрисидаги</a:t>
            </a:r>
            <a:r>
              <a:rPr lang="ru-RU" sz="12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қонунлар</a:t>
            </a:r>
            <a:r>
              <a:rPr lang="ru-RU" sz="1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7823398" y="1340769"/>
            <a:ext cx="3062288" cy="1484302"/>
          </a:xfrm>
          <a:prstGeom prst="rect">
            <a:avLst/>
          </a:prstGeom>
          <a:ln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босқич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Вазирлик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идораларнинг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низом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меъёрий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ҳужжатлари</a:t>
            </a:r>
            <a:endParaRPr lang="ru-RU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943100" y="3498751"/>
            <a:ext cx="2303463" cy="2522537"/>
          </a:xfrm>
          <a:prstGeom prst="rect">
            <a:avLst/>
          </a:prstGeom>
          <a:ln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Фуқаролик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кодекси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 52-боб. “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умумий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фуқаролик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ҳуқуқи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мақомига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эга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бўлган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ЎзР.нинг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бир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қатор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қонунлари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лицензиялаш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солиққа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тортиш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жарима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қўллаш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тартиби</a:t>
            </a:r>
            <a:r>
              <a:rPr lang="ru-RU" sz="15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798218" y="3456568"/>
            <a:ext cx="2592387" cy="2520950"/>
          </a:xfrm>
          <a:prstGeom prst="rect">
            <a:avLst/>
          </a:prstGeom>
          <a:ln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Фақат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муносабатлари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фаолиятини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тартибга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солувчи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қонунлар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(23.11.2021й.даги ЎРҚ-730-сонли «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фаолияти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тўғрисида»ги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Қонуннинг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янги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таҳрири</a:t>
            </a:r>
            <a:r>
              <a:rPr lang="ru-RU" sz="16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7823398" y="3373338"/>
            <a:ext cx="3062288" cy="2604180"/>
          </a:xfrm>
          <a:prstGeom prst="rect">
            <a:avLst/>
          </a:prstGeom>
          <a:ln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ЎзР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Ваколатли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вазирликлари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идораларининг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қарорлари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кўрсатмалари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қоидалари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фармойишлари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услубий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тавсиялари</a:t>
            </a:r>
            <a:endParaRPr lang="ru-RU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4175124" y="2349500"/>
            <a:ext cx="623093" cy="0"/>
          </a:xfrm>
          <a:prstGeom prst="line">
            <a:avLst/>
          </a:prstGeom>
          <a:ln>
            <a:solidFill>
              <a:srgbClr val="08AB96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318B3E"/>
              </a:solidFill>
              <a:latin typeface="Arial" pitchFamily="34" charset="0"/>
            </a:endParaRPr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>
            <a:off x="7390605" y="2422525"/>
            <a:ext cx="443706" cy="0"/>
          </a:xfrm>
          <a:prstGeom prst="line">
            <a:avLst/>
          </a:prstGeom>
          <a:ln>
            <a:solidFill>
              <a:srgbClr val="08AB96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318B3E"/>
              </a:solidFill>
              <a:latin typeface="Arial" pitchFamily="34" charset="0"/>
            </a:endParaRPr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>
            <a:off x="4175125" y="1484784"/>
            <a:ext cx="3648273" cy="0"/>
          </a:xfrm>
          <a:prstGeom prst="line">
            <a:avLst/>
          </a:prstGeom>
          <a:ln>
            <a:solidFill>
              <a:srgbClr val="08AB96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318B3E"/>
              </a:solidFill>
              <a:latin typeface="Arial" pitchFamily="34" charset="0"/>
            </a:endParaRP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H="1">
            <a:off x="2879724" y="2967945"/>
            <a:ext cx="1" cy="530805"/>
          </a:xfrm>
          <a:prstGeom prst="line">
            <a:avLst/>
          </a:prstGeom>
          <a:ln>
            <a:solidFill>
              <a:srgbClr val="08AB96"/>
            </a:solidFill>
            <a:headEnd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318B3E"/>
              </a:solidFill>
              <a:latin typeface="Arial" pitchFamily="34" charset="0"/>
            </a:endParaRPr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6095206" y="3213100"/>
            <a:ext cx="0" cy="215900"/>
          </a:xfrm>
          <a:prstGeom prst="line">
            <a:avLst/>
          </a:prstGeom>
          <a:ln>
            <a:solidFill>
              <a:srgbClr val="08AB96"/>
            </a:solidFill>
            <a:headEnd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318B3E"/>
              </a:solidFill>
              <a:latin typeface="Arial" pitchFamily="34" charset="0"/>
            </a:endParaRPr>
          </a:p>
        </p:txBody>
      </p:sp>
      <p:sp>
        <p:nvSpPr>
          <p:cNvPr id="31" name="Line 16"/>
          <p:cNvSpPr>
            <a:spLocks noChangeShapeType="1"/>
          </p:cNvSpPr>
          <p:nvPr/>
        </p:nvSpPr>
        <p:spPr bwMode="auto">
          <a:xfrm>
            <a:off x="9191549" y="2825071"/>
            <a:ext cx="1" cy="548267"/>
          </a:xfrm>
          <a:prstGeom prst="line">
            <a:avLst/>
          </a:prstGeom>
          <a:ln>
            <a:solidFill>
              <a:srgbClr val="08AB96"/>
            </a:solidFill>
            <a:headEnd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>
              <a:solidFill>
                <a:srgbClr val="318B3E"/>
              </a:solidFill>
              <a:latin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-25474" y="645742"/>
            <a:ext cx="11793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3538"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ривожлантиришнинг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қонуний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асослари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24D0F306-7AB0-44A6-8E2B-9A41459D1974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677216" y="650708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284396" y="2339190"/>
            <a:ext cx="2357468" cy="3214710"/>
          </a:xfrm>
          <a:prstGeom prst="roundRect">
            <a:avLst/>
          </a:prstGeom>
          <a:solidFill>
            <a:srgbClr val="318B3E"/>
          </a:solidFill>
          <a:ln w="38100" cap="flat" cmpd="thickThin" algn="ctr">
            <a:solidFill>
              <a:srgbClr val="318B3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ru-RU" sz="2400" spc="-5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2400" spc="-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spc="-5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фаолиятини</a:t>
            </a:r>
            <a:r>
              <a:rPr lang="ru-RU" sz="2400" spc="-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spc="-5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давлат</a:t>
            </a:r>
            <a:r>
              <a:rPr lang="ru-RU" sz="2400" spc="-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spc="-5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томонидан</a:t>
            </a:r>
            <a:r>
              <a:rPr lang="ru-RU" sz="2400" spc="-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spc="-5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тартибга</a:t>
            </a:r>
            <a:r>
              <a:rPr lang="ru-RU" sz="2400" spc="-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spc="-5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солиш</a:t>
            </a:r>
            <a:endParaRPr lang="ru-RU" sz="2400" spc="-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2999040" y="1124744"/>
            <a:ext cx="8640782" cy="1214432"/>
          </a:xfrm>
          <a:prstGeom prst="roundRect">
            <a:avLst/>
          </a:prstGeom>
          <a:noFill/>
          <a:ln w="38100" cap="flat" cmpd="sng" algn="ctr">
            <a:solidFill>
              <a:srgbClr val="08AB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Аҳоли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тадбиркорлик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давлатнинг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мулкий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манфаатларини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ҳимоя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учун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тизимини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шакллантиришда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давлатнинг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бевосита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иштироки</a:t>
            </a:r>
            <a:endParaRPr lang="ru-RU" sz="2200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2999040" y="2482066"/>
            <a:ext cx="8744904" cy="1214446"/>
          </a:xfrm>
          <a:prstGeom prst="roundRect">
            <a:avLst/>
          </a:prstGeom>
          <a:noFill/>
          <a:ln w="38100" cap="flat" cmpd="sng" algn="ctr">
            <a:solidFill>
              <a:srgbClr val="08AB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just">
              <a:defRPr/>
            </a:pP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Миллий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бозорини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шакллантириш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ҳимоя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қилишни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қонунчилик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билан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таъминлаш</a:t>
            </a:r>
            <a:endParaRPr lang="ru-RU" sz="2200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2999040" y="3767950"/>
            <a:ext cx="8744904" cy="928694"/>
          </a:xfrm>
          <a:prstGeom prst="roundRect">
            <a:avLst/>
          </a:prstGeom>
          <a:noFill/>
          <a:ln w="38100" cap="flat" cmpd="sng" algn="ctr">
            <a:solidFill>
              <a:srgbClr val="08AB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фаолиятини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давлат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томонидан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назорат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endParaRPr lang="ru-RU" sz="2200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2999040" y="4839520"/>
            <a:ext cx="8744904" cy="1428760"/>
          </a:xfrm>
          <a:prstGeom prst="roundRect">
            <a:avLst/>
          </a:prstGeom>
          <a:noFill/>
          <a:ln w="38100" cap="flat" cmpd="sng" algn="ctr">
            <a:solidFill>
              <a:srgbClr val="08AB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бозорида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адолатли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рақобатни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ҳимоя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монополия, демпинг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бозорга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қарши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бошқа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ҳодисаларнинг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олдини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олиш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уларга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чек </a:t>
            </a:r>
            <a:r>
              <a:rPr lang="ru-RU" sz="22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қўйиш</a:t>
            </a:r>
            <a:r>
              <a:rPr lang="ru-RU" sz="22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9" name="Прямая соединительная линия 23"/>
          <p:cNvCxnSpPr>
            <a:cxnSpLocks noChangeShapeType="1"/>
          </p:cNvCxnSpPr>
          <p:nvPr/>
        </p:nvCxnSpPr>
        <p:spPr bwMode="auto">
          <a:xfrm rot="16200000" flipH="1">
            <a:off x="784461" y="3625073"/>
            <a:ext cx="4000530" cy="4"/>
          </a:xfrm>
          <a:prstGeom prst="line">
            <a:avLst/>
          </a:prstGeom>
          <a:noFill/>
          <a:ln w="25400" algn="ctr">
            <a:solidFill>
              <a:srgbClr val="08AB96"/>
            </a:solidFill>
            <a:round/>
            <a:headEnd/>
            <a:tailEnd/>
          </a:ln>
        </p:spPr>
      </p:cxnSp>
      <p:cxnSp>
        <p:nvCxnSpPr>
          <p:cNvPr id="20" name="Прямая соединительная линия 38"/>
          <p:cNvCxnSpPr>
            <a:cxnSpLocks noChangeShapeType="1"/>
          </p:cNvCxnSpPr>
          <p:nvPr/>
        </p:nvCxnSpPr>
        <p:spPr bwMode="auto">
          <a:xfrm>
            <a:off x="2784726" y="1624810"/>
            <a:ext cx="214312" cy="0"/>
          </a:xfrm>
          <a:prstGeom prst="line">
            <a:avLst/>
          </a:prstGeom>
          <a:noFill/>
          <a:ln w="25400" algn="ctr">
            <a:solidFill>
              <a:srgbClr val="08AB96"/>
            </a:solidFill>
            <a:round/>
            <a:headEnd/>
            <a:tailEnd/>
          </a:ln>
        </p:spPr>
      </p:cxnSp>
      <p:cxnSp>
        <p:nvCxnSpPr>
          <p:cNvPr id="21" name="Прямая соединительная линия 39"/>
          <p:cNvCxnSpPr>
            <a:cxnSpLocks noChangeShapeType="1"/>
          </p:cNvCxnSpPr>
          <p:nvPr/>
        </p:nvCxnSpPr>
        <p:spPr bwMode="auto">
          <a:xfrm>
            <a:off x="2784739" y="2839257"/>
            <a:ext cx="214312" cy="0"/>
          </a:xfrm>
          <a:prstGeom prst="line">
            <a:avLst/>
          </a:prstGeom>
          <a:noFill/>
          <a:ln w="25400" algn="ctr">
            <a:solidFill>
              <a:srgbClr val="08AB96"/>
            </a:solidFill>
            <a:round/>
            <a:headEnd/>
            <a:tailEnd/>
          </a:ln>
        </p:spPr>
      </p:cxnSp>
      <p:cxnSp>
        <p:nvCxnSpPr>
          <p:cNvPr id="22" name="Прямая соединительная линия 41"/>
          <p:cNvCxnSpPr>
            <a:cxnSpLocks noChangeShapeType="1"/>
          </p:cNvCxnSpPr>
          <p:nvPr/>
        </p:nvCxnSpPr>
        <p:spPr bwMode="auto">
          <a:xfrm>
            <a:off x="2784726" y="4339454"/>
            <a:ext cx="214312" cy="0"/>
          </a:xfrm>
          <a:prstGeom prst="line">
            <a:avLst/>
          </a:prstGeom>
          <a:noFill/>
          <a:ln w="25400" algn="ctr">
            <a:solidFill>
              <a:srgbClr val="08AB96"/>
            </a:solidFill>
            <a:round/>
            <a:headEnd/>
            <a:tailEnd/>
          </a:ln>
        </p:spPr>
      </p:cxnSp>
      <p:cxnSp>
        <p:nvCxnSpPr>
          <p:cNvPr id="23" name="Прямая соединительная линия 45"/>
          <p:cNvCxnSpPr>
            <a:cxnSpLocks noChangeShapeType="1"/>
          </p:cNvCxnSpPr>
          <p:nvPr/>
        </p:nvCxnSpPr>
        <p:spPr bwMode="auto">
          <a:xfrm>
            <a:off x="2784726" y="5625338"/>
            <a:ext cx="214312" cy="0"/>
          </a:xfrm>
          <a:prstGeom prst="line">
            <a:avLst/>
          </a:prstGeom>
          <a:noFill/>
          <a:ln w="25400" algn="ctr">
            <a:solidFill>
              <a:srgbClr val="08AB96"/>
            </a:solidFill>
            <a:round/>
            <a:headEnd/>
            <a:tailEnd/>
          </a:ln>
        </p:spPr>
      </p:cxnSp>
      <p:cxnSp>
        <p:nvCxnSpPr>
          <p:cNvPr id="24" name="Прямая соединительная линия 49"/>
          <p:cNvCxnSpPr>
            <a:cxnSpLocks noChangeShapeType="1"/>
          </p:cNvCxnSpPr>
          <p:nvPr/>
        </p:nvCxnSpPr>
        <p:spPr bwMode="auto">
          <a:xfrm>
            <a:off x="2641850" y="3982264"/>
            <a:ext cx="142875" cy="0"/>
          </a:xfrm>
          <a:prstGeom prst="line">
            <a:avLst/>
          </a:prstGeom>
          <a:noFill/>
          <a:ln w="25400" algn="ctr">
            <a:solidFill>
              <a:srgbClr val="08AB96"/>
            </a:solidFill>
            <a:round/>
            <a:headEnd/>
            <a:tailEnd/>
          </a:ln>
        </p:spPr>
      </p:cxnSp>
      <p:sp>
        <p:nvSpPr>
          <p:cNvPr id="25" name="Прямоугольник 24"/>
          <p:cNvSpPr/>
          <p:nvPr/>
        </p:nvSpPr>
        <p:spPr>
          <a:xfrm>
            <a:off x="351153" y="610370"/>
            <a:ext cx="11449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томонидан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солиш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0DDA0E-C477-CCDF-514F-66D3722A274F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2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2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2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75756B1-611F-4212-BA9C-6BB9AA144EA4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1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Хорда 14"/>
          <p:cNvSpPr/>
          <p:nvPr/>
        </p:nvSpPr>
        <p:spPr>
          <a:xfrm>
            <a:off x="603439" y="1285846"/>
            <a:ext cx="3536150" cy="4929222"/>
          </a:xfrm>
          <a:prstGeom prst="chord">
            <a:avLst>
              <a:gd name="adj1" fmla="val 5430330"/>
              <a:gd name="adj2" fmla="val 16200000"/>
            </a:avLst>
          </a:prstGeom>
          <a:solidFill>
            <a:srgbClr val="318B3E"/>
          </a:solidFill>
          <a:ln>
            <a:solidFill>
              <a:srgbClr val="318B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2710830" y="1357298"/>
            <a:ext cx="9001000" cy="642938"/>
          </a:xfrm>
          <a:prstGeom prst="roundRect">
            <a:avLst/>
          </a:prstGeom>
          <a:noFill/>
          <a:ln w="34925" cap="flat" cmpd="sng" algn="ctr">
            <a:solidFill>
              <a:srgbClr val="08AB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indent="355600" algn="just">
              <a:defRPr/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фаолиятини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амалга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ошириш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учун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лицензиялар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бериш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2710830" y="2071672"/>
            <a:ext cx="9001000" cy="1000124"/>
          </a:xfrm>
          <a:prstGeom prst="roundRect">
            <a:avLst/>
          </a:prstGeom>
          <a:noFill/>
          <a:ln w="34925" cap="flat" cmpd="sng" algn="ctr">
            <a:solidFill>
              <a:srgbClr val="08AB9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indent="355600" algn="just">
              <a:defRPr/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Суғурталовчилар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суғурталовчилар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бирлашмаларининг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Ягона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давлат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реестрини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шунингдек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брокерларининг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реестрини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юритиш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2353639" y="1357284"/>
            <a:ext cx="285750" cy="642938"/>
          </a:xfrm>
          <a:prstGeom prst="right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18B3E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353639" y="2214540"/>
            <a:ext cx="285750" cy="714375"/>
          </a:xfrm>
          <a:prstGeom prst="right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18B3E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2353639" y="3143234"/>
            <a:ext cx="285750" cy="714375"/>
          </a:xfrm>
          <a:prstGeom prst="right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18B3E"/>
              </a:solidFill>
            </a:endParaRPr>
          </a:p>
        </p:txBody>
      </p:sp>
      <p:sp>
        <p:nvSpPr>
          <p:cNvPr id="21" name="TextBox 15"/>
          <p:cNvSpPr txBox="1">
            <a:spLocks noChangeArrowheads="1"/>
          </p:cNvSpPr>
          <p:nvPr/>
        </p:nvSpPr>
        <p:spPr bwMode="auto">
          <a:xfrm>
            <a:off x="603439" y="3286110"/>
            <a:ext cx="17501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z-Cyrl-UZ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Суғурта назорати функция-лари</a:t>
            </a:r>
          </a:p>
        </p:txBody>
      </p:sp>
      <p:sp>
        <p:nvSpPr>
          <p:cNvPr id="22" name="Скругленный прямоугольник 7"/>
          <p:cNvSpPr>
            <a:spLocks noChangeArrowheads="1"/>
          </p:cNvSpPr>
          <p:nvPr/>
        </p:nvSpPr>
        <p:spPr bwMode="auto">
          <a:xfrm>
            <a:off x="2710829" y="3143234"/>
            <a:ext cx="9001000" cy="714380"/>
          </a:xfrm>
          <a:prstGeom prst="roundRect">
            <a:avLst>
              <a:gd name="adj" fmla="val 16667"/>
            </a:avLst>
          </a:prstGeom>
          <a:noFill/>
          <a:ln w="34925" algn="ctr">
            <a:solidFill>
              <a:srgbClr val="08AB96"/>
            </a:solidFill>
            <a:round/>
            <a:headEnd/>
            <a:tailEnd/>
          </a:ln>
        </p:spPr>
        <p:txBody>
          <a:bodyPr anchor="ctr"/>
          <a:lstStyle/>
          <a:p>
            <a:pPr indent="269875" algn="just">
              <a:defRPr/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тарифларининг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асосланганлигини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суғурталовчиларнинг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тўлов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қобилиятини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таъминлашни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назорат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3" name="Скругленный прямоугольник 7"/>
          <p:cNvSpPr>
            <a:spLocks noChangeArrowheads="1"/>
          </p:cNvSpPr>
          <p:nvPr/>
        </p:nvSpPr>
        <p:spPr bwMode="auto">
          <a:xfrm>
            <a:off x="2710829" y="3929052"/>
            <a:ext cx="9001000" cy="1214446"/>
          </a:xfrm>
          <a:prstGeom prst="roundRect">
            <a:avLst>
              <a:gd name="adj" fmla="val 16667"/>
            </a:avLst>
          </a:prstGeom>
          <a:noFill/>
          <a:ln w="34925" algn="ctr">
            <a:solidFill>
              <a:srgbClr val="08AB96"/>
            </a:solidFill>
            <a:round/>
            <a:headEnd/>
            <a:tailEnd/>
          </a:ln>
        </p:spPr>
        <p:txBody>
          <a:bodyPr anchor="ctr"/>
          <a:lstStyle/>
          <a:p>
            <a:pPr indent="269875" algn="just">
              <a:defRPr/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захираларини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шакллантириш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жойлаштириш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қоидаларини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операцияларини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ҳисобга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олиш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кўрсаткичлари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шаклларини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ҳамда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фаолияти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тўғрисида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ҳисоботларни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белгилаш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4" name="Стрелка вправо 23"/>
          <p:cNvSpPr/>
          <p:nvPr/>
        </p:nvSpPr>
        <p:spPr>
          <a:xfrm>
            <a:off x="2353639" y="4143366"/>
            <a:ext cx="285750" cy="714375"/>
          </a:xfrm>
          <a:prstGeom prst="right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18B3E"/>
              </a:solidFill>
            </a:endParaRPr>
          </a:p>
        </p:txBody>
      </p:sp>
      <p:sp>
        <p:nvSpPr>
          <p:cNvPr id="25" name="Скругленный прямоугольник 7"/>
          <p:cNvSpPr>
            <a:spLocks noChangeArrowheads="1"/>
          </p:cNvSpPr>
          <p:nvPr/>
        </p:nvSpPr>
        <p:spPr bwMode="auto">
          <a:xfrm>
            <a:off x="2710829" y="5214936"/>
            <a:ext cx="9001000" cy="928694"/>
          </a:xfrm>
          <a:prstGeom prst="roundRect">
            <a:avLst>
              <a:gd name="adj" fmla="val 16667"/>
            </a:avLst>
          </a:prstGeom>
          <a:noFill/>
          <a:ln w="34925" algn="ctr">
            <a:solidFill>
              <a:srgbClr val="08AB96"/>
            </a:solidFill>
            <a:round/>
            <a:headEnd/>
            <a:tailEnd/>
          </a:ln>
        </p:spPr>
        <p:txBody>
          <a:bodyPr anchor="ctr"/>
          <a:lstStyle/>
          <a:p>
            <a:pPr indent="269875" algn="just">
              <a:defRPr/>
            </a:pP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фаолияти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масалалари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бўйича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меъёрий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услубий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ҳужжатларни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ишлаб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чиқиш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ҳамда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фаолияти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амалиётини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умумлаштириш</a:t>
            </a:r>
            <a:r>
              <a:rPr lang="ru-RU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6" name="Стрелка вправо 25"/>
          <p:cNvSpPr/>
          <p:nvPr/>
        </p:nvSpPr>
        <p:spPr>
          <a:xfrm>
            <a:off x="2353639" y="5286374"/>
            <a:ext cx="285750" cy="714375"/>
          </a:xfrm>
          <a:prstGeom prst="right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318B3E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A1EC98-05E9-C725-32A5-71D9C5558908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2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2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0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2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3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5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73DEA072-6DE7-4E8D-BBB0-65B46095344D}"/>
              </a:ext>
            </a:extLst>
          </p:cNvPr>
          <p:cNvSpPr/>
          <p:nvPr/>
        </p:nvSpPr>
        <p:spPr>
          <a:xfrm>
            <a:off x="677216" y="650708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7BDDA98F-1CB6-4264-8EB9-CEB0F6CCED0A}"/>
              </a:ext>
            </a:extLst>
          </p:cNvPr>
          <p:cNvSpPr/>
          <p:nvPr/>
        </p:nvSpPr>
        <p:spPr>
          <a:xfrm>
            <a:off x="351153" y="610370"/>
            <a:ext cx="11449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томонидан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солиш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4B24097-2825-4A7C-B367-99AEC815E1D2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14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62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8397451-BA96-53CE-57AA-30D1A8B0745E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DCE65D-1947-34D4-A91B-F10CBCC752EC}"/>
              </a:ext>
            </a:extLst>
          </p:cNvPr>
          <p:cNvSpPr txBox="1"/>
          <p:nvPr/>
        </p:nvSpPr>
        <p:spPr>
          <a:xfrm>
            <a:off x="209586" y="1138735"/>
            <a:ext cx="117712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/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бозори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ривожланишининг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биринчи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босқичида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(1991-1997)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ижтимоий-иқтисодий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вазият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кескин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indent="360000"/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Совет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даврида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ССР пахта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толаси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ишлаб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чиқаришга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ихтисослашганлиги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сабабли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марказий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бюджетдан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(республика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ялпи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ички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маҳсулотининг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фоизигача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субсидиялар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олиб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мустақилликка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эришгач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табиийки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бу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субсидиялар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тўхтатилди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indent="360000"/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аҳолининг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2/3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қисми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қашшоқлик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чегарасидан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паст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бўлган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жами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даромади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яшаш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минимумидан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паст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бўлган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</a:p>
          <a:p>
            <a:pPr indent="360000"/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мустақил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пул-кредит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сиёсатини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амалга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ошириш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учун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миллий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валюта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билан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боғлиқ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масалани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зудлик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билан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ҳал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қилиш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зарур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indent="360000"/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ноқулай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демографик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вазият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меҳнат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лаёқатида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бўлмаган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ёшдаги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(17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ёшгача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болаларнинг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умумий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аҳоли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сонидаги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улуши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40% ни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ташкил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360000"/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1997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йил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охирида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жами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устав капитали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сўм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эквивалентида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98,2 миллион АҚШ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жами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мукофотлари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25,4 миллион АҚШ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жами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тўловлари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3,7 миллион АҚШ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ташкил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Ривожланишнинг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биринчи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босқичи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Республикаси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Молия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вазирлиги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ҳузуридаги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бош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бошқармасининг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(Госстрах)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монопол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ҳолати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билан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тавсифланади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умумий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мукофотининг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97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фоизи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"Госстрах"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улушига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тўғри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келди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360000"/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1993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йилда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Республикасининг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"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тўғрисида"ги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қонуни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қабул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қилинди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у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умумий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хусусиятга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бўлиб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Россия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Федерациясининг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шунга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ўхшаш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қонунини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такрорлади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318B3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9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1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2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3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4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6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81D84A-A786-AE3B-B35B-29589F3FE448}"/>
              </a:ext>
            </a:extLst>
          </p:cNvPr>
          <p:cNvSpPr txBox="1"/>
          <p:nvPr/>
        </p:nvSpPr>
        <p:spPr>
          <a:xfrm>
            <a:off x="579790" y="699952"/>
            <a:ext cx="11567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3.2. 1998 – 2023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йилларда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ривожланиш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кўрсаткичлари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D46BC0-B2A3-42BB-874D-BAAB3A82CAA3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00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A67C66-E89E-5B5C-234E-BEB6E79B5499}"/>
              </a:ext>
            </a:extLst>
          </p:cNvPr>
          <p:cNvSpPr txBox="1"/>
          <p:nvPr/>
        </p:nvSpPr>
        <p:spPr>
          <a:xfrm>
            <a:off x="575693" y="756411"/>
            <a:ext cx="112676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360000">
              <a:defRPr sz="2000" b="1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algn="just"/>
            <a:r>
              <a:rPr lang="uz-Cyrl-UZ" sz="1800" b="0" dirty="0"/>
              <a:t>Ўзбекистон суғурта бозорини ислоҳ қилишнинг </a:t>
            </a:r>
            <a:r>
              <a:rPr lang="uz-Cyrl-UZ" sz="1800" dirty="0"/>
              <a:t>иккинчи босқичида </a:t>
            </a:r>
            <a:r>
              <a:rPr lang="uz-Cyrl-UZ" sz="1800" b="0" dirty="0"/>
              <a:t>(1998-2002 йиллар) давлат “Госстрах” негизида “Ўзагросуғурта”, “Кафолат” давлат акциядорлик жамиятлари каби давлат иштирокида суғурта компанияларини ташкил этиш йўлини танлади ҳамда “Ўзбекинвестни” 1997 йил феврал ойида «Ўзбекинвест» экспорт-импорт миллий суғуртас компаниясига айлантирди</a:t>
            </a:r>
            <a:r>
              <a:rPr lang="ru-RU" sz="1800" b="0" dirty="0"/>
              <a:t>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9F2A4F-2013-4639-15E8-700C5119D0A0}"/>
              </a:ext>
            </a:extLst>
          </p:cNvPr>
          <p:cNvSpPr txBox="1"/>
          <p:nvPr/>
        </p:nvSpPr>
        <p:spPr>
          <a:xfrm>
            <a:off x="6209534" y="2324467"/>
            <a:ext cx="5578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1998-2002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йилларда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бозори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таркиби</a:t>
            </a:r>
            <a:endParaRPr lang="ru-RU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E51F4747-C223-5F31-4D27-AEF7973A6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129413"/>
              </p:ext>
            </p:extLst>
          </p:nvPr>
        </p:nvGraphicFramePr>
        <p:xfrm>
          <a:off x="6406432" y="2815221"/>
          <a:ext cx="5207874" cy="2967369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486576">
                  <a:extLst>
                    <a:ext uri="{9D8B030D-6E8A-4147-A177-3AD203B41FA5}">
                      <a16:colId xmlns:a16="http://schemas.microsoft.com/office/drawing/2014/main" val="3862090708"/>
                    </a:ext>
                  </a:extLst>
                </a:gridCol>
                <a:gridCol w="486576">
                  <a:extLst>
                    <a:ext uri="{9D8B030D-6E8A-4147-A177-3AD203B41FA5}">
                      <a16:colId xmlns:a16="http://schemas.microsoft.com/office/drawing/2014/main" val="211572504"/>
                    </a:ext>
                  </a:extLst>
                </a:gridCol>
                <a:gridCol w="556086">
                  <a:extLst>
                    <a:ext uri="{9D8B030D-6E8A-4147-A177-3AD203B41FA5}">
                      <a16:colId xmlns:a16="http://schemas.microsoft.com/office/drawing/2014/main" val="4084598774"/>
                    </a:ext>
                  </a:extLst>
                </a:gridCol>
                <a:gridCol w="556086">
                  <a:extLst>
                    <a:ext uri="{9D8B030D-6E8A-4147-A177-3AD203B41FA5}">
                      <a16:colId xmlns:a16="http://schemas.microsoft.com/office/drawing/2014/main" val="840927149"/>
                    </a:ext>
                  </a:extLst>
                </a:gridCol>
                <a:gridCol w="556086">
                  <a:extLst>
                    <a:ext uri="{9D8B030D-6E8A-4147-A177-3AD203B41FA5}">
                      <a16:colId xmlns:a16="http://schemas.microsoft.com/office/drawing/2014/main" val="1136723515"/>
                    </a:ext>
                  </a:extLst>
                </a:gridCol>
                <a:gridCol w="632708">
                  <a:extLst>
                    <a:ext uri="{9D8B030D-6E8A-4147-A177-3AD203B41FA5}">
                      <a16:colId xmlns:a16="http://schemas.microsoft.com/office/drawing/2014/main" val="2336064442"/>
                    </a:ext>
                  </a:extLst>
                </a:gridCol>
                <a:gridCol w="632708">
                  <a:extLst>
                    <a:ext uri="{9D8B030D-6E8A-4147-A177-3AD203B41FA5}">
                      <a16:colId xmlns:a16="http://schemas.microsoft.com/office/drawing/2014/main" val="4008313922"/>
                    </a:ext>
                  </a:extLst>
                </a:gridCol>
                <a:gridCol w="668187">
                  <a:extLst>
                    <a:ext uri="{9D8B030D-6E8A-4147-A177-3AD203B41FA5}">
                      <a16:colId xmlns:a16="http://schemas.microsoft.com/office/drawing/2014/main" val="3113881253"/>
                    </a:ext>
                  </a:extLst>
                </a:gridCol>
                <a:gridCol w="632861">
                  <a:extLst>
                    <a:ext uri="{9D8B030D-6E8A-4147-A177-3AD203B41FA5}">
                      <a16:colId xmlns:a16="http://schemas.microsoft.com/office/drawing/2014/main" val="3386969226"/>
                    </a:ext>
                  </a:extLst>
                </a:gridCol>
              </a:tblGrid>
              <a:tr h="174276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Йил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Суғурталовчилар</a:t>
                      </a: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сони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Суғурталовчиларнинг устав капитали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(минг сўмда)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мукофоти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минг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сўм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товонлари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минг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сўм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брокерлари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Сертификатга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эга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актуарийлар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агентлари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аджастерлари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сюрвейерлари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814448"/>
                  </a:ext>
                </a:extLst>
              </a:tr>
              <a:tr h="408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1998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3215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3025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1151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3265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41650"/>
                  </a:ext>
                </a:extLst>
              </a:tr>
              <a:tr h="408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3664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8349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2725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4167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192227"/>
                  </a:ext>
                </a:extLst>
              </a:tr>
              <a:tr h="408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4909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21734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5420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4508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93719"/>
                  </a:ext>
                </a:extLst>
              </a:tr>
            </a:tbl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4F8BA893-D633-5CDF-3F7B-0650D718F6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1917746"/>
              </p:ext>
            </p:extLst>
          </p:nvPr>
        </p:nvGraphicFramePr>
        <p:xfrm>
          <a:off x="516654" y="2685113"/>
          <a:ext cx="5290520" cy="3048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7D8550C-971E-052C-651F-6EDE7A7A645F}"/>
              </a:ext>
            </a:extLst>
          </p:cNvPr>
          <p:cNvSpPr txBox="1"/>
          <p:nvPr/>
        </p:nvSpPr>
        <p:spPr>
          <a:xfrm>
            <a:off x="804686" y="2065774"/>
            <a:ext cx="5290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1998-2002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йилларда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умумий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ҳисобланган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мукофоти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(УҲСМ)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динамикаси</a:t>
            </a:r>
            <a:endParaRPr lang="ru-RU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EAF267-9568-D90A-8C49-9D849ECE0084}"/>
              </a:ext>
            </a:extLst>
          </p:cNvPr>
          <p:cNvSpPr txBox="1"/>
          <p:nvPr/>
        </p:nvSpPr>
        <p:spPr>
          <a:xfrm>
            <a:off x="727274" y="5751495"/>
            <a:ext cx="50798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1998-2002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йилларда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УҲСМ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ҳажми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7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карра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ошди</a:t>
            </a:r>
            <a:endParaRPr lang="ru-RU" dirty="0">
              <a:solidFill>
                <a:srgbClr val="08AB9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70EDD5-B8EF-52C3-B98B-27F5B96AA678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4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6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8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9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2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21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22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25B1C7B-1A33-47A7-93B5-97C7860250D1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42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FC246E-E232-5AB4-6376-5FB566B78A12}"/>
              </a:ext>
            </a:extLst>
          </p:cNvPr>
          <p:cNvSpPr txBox="1"/>
          <p:nvPr/>
        </p:nvSpPr>
        <p:spPr>
          <a:xfrm>
            <a:off x="5231111" y="730870"/>
            <a:ext cx="6959302" cy="55784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indent="360000" algn="just">
              <a:defRPr b="0">
                <a:solidFill>
                  <a:srgbClr val="318B3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550" dirty="0" err="1"/>
              <a:t>Ўзбекистон</a:t>
            </a:r>
            <a:r>
              <a:rPr lang="ru-RU" sz="1550" dirty="0"/>
              <a:t>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бозорини</a:t>
            </a:r>
            <a:r>
              <a:rPr lang="ru-RU" sz="1550" dirty="0"/>
              <a:t> </a:t>
            </a:r>
            <a:r>
              <a:rPr lang="ru-RU" sz="1550" dirty="0" err="1"/>
              <a:t>ислоҳ</a:t>
            </a:r>
            <a:r>
              <a:rPr lang="ru-RU" sz="1550" dirty="0"/>
              <a:t> </a:t>
            </a:r>
            <a:r>
              <a:rPr lang="ru-RU" sz="1550" dirty="0" err="1"/>
              <a:t>қилишнинг</a:t>
            </a:r>
            <a:r>
              <a:rPr lang="ru-RU" sz="1550" dirty="0"/>
              <a:t> 2002-йилда </a:t>
            </a:r>
            <a:r>
              <a:rPr lang="ru-RU" sz="1550" dirty="0" err="1"/>
              <a:t>бошланган</a:t>
            </a:r>
            <a:r>
              <a:rPr lang="ru-RU" sz="1550" dirty="0"/>
              <a:t> </a:t>
            </a:r>
            <a:r>
              <a:rPr lang="ru-RU" sz="1550" dirty="0" err="1"/>
              <a:t>ва</a:t>
            </a:r>
            <a:r>
              <a:rPr lang="ru-RU" sz="1550" dirty="0"/>
              <a:t> 2019-йил </a:t>
            </a:r>
            <a:r>
              <a:rPr lang="ru-RU" sz="1550" dirty="0" err="1"/>
              <a:t>августигача</a:t>
            </a:r>
            <a:r>
              <a:rPr lang="ru-RU" sz="1550" dirty="0"/>
              <a:t> </a:t>
            </a:r>
            <a:r>
              <a:rPr lang="ru-RU" sz="1550" dirty="0" err="1"/>
              <a:t>давом</a:t>
            </a:r>
            <a:r>
              <a:rPr lang="ru-RU" sz="1550" dirty="0"/>
              <a:t> </a:t>
            </a:r>
            <a:r>
              <a:rPr lang="ru-RU" sz="1550" dirty="0" err="1"/>
              <a:t>этган</a:t>
            </a:r>
            <a:r>
              <a:rPr lang="ru-RU" sz="1550" dirty="0"/>
              <a:t> </a:t>
            </a:r>
            <a:r>
              <a:rPr lang="ru-RU" sz="1550" b="1" dirty="0" err="1"/>
              <a:t>учинчи</a:t>
            </a:r>
            <a:r>
              <a:rPr lang="ru-RU" sz="1550" b="1" dirty="0"/>
              <a:t> </a:t>
            </a:r>
            <a:r>
              <a:rPr lang="ru-RU" sz="1550" b="1" dirty="0" err="1"/>
              <a:t>босқичи</a:t>
            </a:r>
            <a:r>
              <a:rPr lang="ru-RU" sz="1550" b="1" dirty="0"/>
              <a:t> </a:t>
            </a:r>
            <a:r>
              <a:rPr lang="ru-RU" sz="1550" dirty="0"/>
              <a:t>(2002-2019-йиллар) </a:t>
            </a:r>
            <a:r>
              <a:rPr lang="ru-RU" sz="1550" dirty="0" err="1"/>
              <a:t>Ўзбекистон</a:t>
            </a:r>
            <a:r>
              <a:rPr lang="ru-RU" sz="1550" dirty="0"/>
              <a:t> </a:t>
            </a:r>
            <a:r>
              <a:rPr lang="ru-RU" sz="1550" dirty="0" err="1"/>
              <a:t>Республикаси</a:t>
            </a:r>
            <a:r>
              <a:rPr lang="ru-RU" sz="1550" dirty="0"/>
              <a:t> “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тўғрисида”ги</a:t>
            </a:r>
            <a:r>
              <a:rPr lang="ru-RU" sz="1550" dirty="0"/>
              <a:t> </a:t>
            </a:r>
            <a:r>
              <a:rPr lang="ru-RU" sz="1550" dirty="0" err="1"/>
              <a:t>Қонунни</a:t>
            </a:r>
            <a:r>
              <a:rPr lang="ru-RU" sz="1550" dirty="0"/>
              <a:t> </a:t>
            </a:r>
            <a:r>
              <a:rPr lang="ru-RU" sz="1550" dirty="0" err="1"/>
              <a:t>ўрнига</a:t>
            </a:r>
            <a:r>
              <a:rPr lang="ru-RU" sz="1550" dirty="0"/>
              <a:t> </a:t>
            </a:r>
            <a:r>
              <a:rPr lang="ru-RU" sz="1550" dirty="0" err="1"/>
              <a:t>Ўзбекистон</a:t>
            </a:r>
            <a:r>
              <a:rPr lang="ru-RU" sz="1550" dirty="0"/>
              <a:t> </a:t>
            </a:r>
            <a:r>
              <a:rPr lang="ru-RU" sz="1550" dirty="0" err="1"/>
              <a:t>Республикасининг</a:t>
            </a:r>
            <a:r>
              <a:rPr lang="ru-RU" sz="1550" dirty="0"/>
              <a:t> 05.04.2002 </a:t>
            </a:r>
            <a:r>
              <a:rPr lang="ru-RU" sz="1550" dirty="0" err="1"/>
              <a:t>йилдаги</a:t>
            </a:r>
            <a:br>
              <a:rPr lang="ru-RU" sz="1550" dirty="0"/>
            </a:br>
            <a:r>
              <a:rPr lang="ru-RU" sz="1550" dirty="0"/>
              <a:t>358-II-сонли “Суғурта </a:t>
            </a:r>
            <a:r>
              <a:rPr lang="ru-RU" sz="1550" dirty="0" err="1"/>
              <a:t>фаолияти</a:t>
            </a:r>
            <a:r>
              <a:rPr lang="ru-RU" sz="1550" dirty="0"/>
              <a:t> </a:t>
            </a:r>
            <a:r>
              <a:rPr lang="ru-RU" sz="1550" dirty="0" err="1"/>
              <a:t>тўғрисида”ги</a:t>
            </a:r>
            <a:r>
              <a:rPr lang="ru-RU" sz="1550" dirty="0"/>
              <a:t> </a:t>
            </a:r>
            <a:r>
              <a:rPr lang="ru-RU" sz="1550" dirty="0" err="1"/>
              <a:t>қонунининг</a:t>
            </a:r>
            <a:r>
              <a:rPr lang="ru-RU" sz="1550" dirty="0"/>
              <a:t> </a:t>
            </a:r>
            <a:r>
              <a:rPr lang="ru-RU" sz="1550" dirty="0" err="1"/>
              <a:t>қабул</a:t>
            </a:r>
            <a:r>
              <a:rPr lang="ru-RU" sz="1550" dirty="0"/>
              <a:t> </a:t>
            </a:r>
            <a:r>
              <a:rPr lang="ru-RU" sz="1550" dirty="0" err="1"/>
              <a:t>қилиниши</a:t>
            </a:r>
            <a:r>
              <a:rPr lang="ru-RU" sz="1550" dirty="0"/>
              <a:t> </a:t>
            </a:r>
            <a:r>
              <a:rPr lang="ru-RU" sz="1550" dirty="0" err="1"/>
              <a:t>билан</a:t>
            </a:r>
            <a:r>
              <a:rPr lang="ru-RU" sz="1550" dirty="0"/>
              <a:t> </a:t>
            </a:r>
            <a:r>
              <a:rPr lang="ru-RU" sz="1550" dirty="0" err="1"/>
              <a:t>белгиланди</a:t>
            </a:r>
            <a:r>
              <a:rPr lang="ru-RU" sz="1550" dirty="0"/>
              <a:t>. "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фаолияти</a:t>
            </a:r>
            <a:r>
              <a:rPr lang="ru-RU" sz="1550" dirty="0"/>
              <a:t> </a:t>
            </a:r>
            <a:r>
              <a:rPr lang="ru-RU" sz="1550" dirty="0" err="1"/>
              <a:t>тўғрисида"ги</a:t>
            </a:r>
            <a:r>
              <a:rPr lang="ru-RU" sz="1550" dirty="0"/>
              <a:t> </a:t>
            </a:r>
            <a:r>
              <a:rPr lang="ru-RU" sz="1550" dirty="0" err="1"/>
              <a:t>қонун</a:t>
            </a:r>
            <a:r>
              <a:rPr lang="ru-RU" sz="1550" dirty="0"/>
              <a:t> </a:t>
            </a:r>
            <a:r>
              <a:rPr lang="ru-RU" sz="1550" dirty="0" err="1"/>
              <a:t>постсовет</a:t>
            </a:r>
            <a:r>
              <a:rPr lang="ru-RU" sz="1550" dirty="0"/>
              <a:t> </a:t>
            </a:r>
            <a:r>
              <a:rPr lang="ru-RU" sz="1550" dirty="0" err="1"/>
              <a:t>давлатларининг</a:t>
            </a:r>
            <a:r>
              <a:rPr lang="ru-RU" sz="1550" dirty="0"/>
              <a:t> </a:t>
            </a:r>
            <a:r>
              <a:rPr lang="ru-RU" sz="1550" dirty="0" err="1"/>
              <a:t>қонунчилик</a:t>
            </a:r>
            <a:r>
              <a:rPr lang="ru-RU" sz="1550" dirty="0"/>
              <a:t> </a:t>
            </a:r>
            <a:r>
              <a:rPr lang="ru-RU" sz="1550" dirty="0" err="1"/>
              <a:t>амалиётида</a:t>
            </a:r>
            <a:r>
              <a:rPr lang="ru-RU" sz="1550" dirty="0"/>
              <a:t> </a:t>
            </a:r>
            <a:r>
              <a:rPr lang="ru-RU" sz="1550" dirty="0" err="1"/>
              <a:t>биринчи</a:t>
            </a:r>
            <a:r>
              <a:rPr lang="ru-RU" sz="1550" dirty="0"/>
              <a:t> </a:t>
            </a:r>
            <a:r>
              <a:rPr lang="ru-RU" sz="1550" dirty="0" err="1"/>
              <a:t>бўлиб</a:t>
            </a:r>
            <a:r>
              <a:rPr lang="ru-RU" sz="1550" dirty="0"/>
              <a:t>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бозорининг</a:t>
            </a:r>
            <a:r>
              <a:rPr lang="ru-RU" sz="1550" dirty="0"/>
              <a:t> </a:t>
            </a:r>
            <a:r>
              <a:rPr lang="ru-RU" sz="1550" dirty="0" err="1"/>
              <a:t>асосий</a:t>
            </a:r>
            <a:r>
              <a:rPr lang="ru-RU" sz="1550" dirty="0"/>
              <a:t> </a:t>
            </a:r>
            <a:r>
              <a:rPr lang="ru-RU" sz="1550" dirty="0" err="1"/>
              <a:t>субъэктларининг</a:t>
            </a:r>
            <a:r>
              <a:rPr lang="ru-RU" sz="1550" dirty="0"/>
              <a:t> </a:t>
            </a:r>
            <a:r>
              <a:rPr lang="ru-RU" sz="1550" dirty="0" err="1"/>
              <a:t>ҳуқуқ</a:t>
            </a:r>
            <a:r>
              <a:rPr lang="ru-RU" sz="1550" dirty="0"/>
              <a:t> </a:t>
            </a:r>
            <a:r>
              <a:rPr lang="ru-RU" sz="1550" dirty="0" err="1"/>
              <a:t>ва</a:t>
            </a:r>
            <a:r>
              <a:rPr lang="ru-RU" sz="1550" dirty="0"/>
              <a:t> </a:t>
            </a:r>
            <a:r>
              <a:rPr lang="ru-RU" sz="1550" dirty="0" err="1"/>
              <a:t>мажбуриятларини</a:t>
            </a:r>
            <a:r>
              <a:rPr lang="ru-RU" sz="1550" dirty="0"/>
              <a:t> </a:t>
            </a:r>
            <a:r>
              <a:rPr lang="ru-RU" sz="1550" dirty="0" err="1"/>
              <a:t>белгилаб</a:t>
            </a:r>
            <a:r>
              <a:rPr lang="ru-RU" sz="1550" dirty="0"/>
              <a:t> </a:t>
            </a:r>
            <a:r>
              <a:rPr lang="ru-RU" sz="1550" dirty="0" err="1"/>
              <a:t>берди</a:t>
            </a:r>
            <a:r>
              <a:rPr lang="ru-RU" sz="1550" dirty="0"/>
              <a:t>. Ички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бозорини</a:t>
            </a:r>
            <a:r>
              <a:rPr lang="ru-RU" sz="1550" dirty="0"/>
              <a:t> </a:t>
            </a:r>
            <a:r>
              <a:rPr lang="ru-RU" sz="1550" dirty="0" err="1"/>
              <a:t>ислоҳ</a:t>
            </a:r>
            <a:r>
              <a:rPr lang="ru-RU" sz="1550" dirty="0"/>
              <a:t> </a:t>
            </a:r>
            <a:r>
              <a:rPr lang="ru-RU" sz="1550" dirty="0" err="1"/>
              <a:t>қилишнинг</a:t>
            </a:r>
            <a:r>
              <a:rPr lang="ru-RU" sz="1550" dirty="0"/>
              <a:t> </a:t>
            </a:r>
            <a:r>
              <a:rPr lang="ru-RU" sz="1550" dirty="0" err="1"/>
              <a:t>ушбу</a:t>
            </a:r>
            <a:r>
              <a:rPr lang="ru-RU" sz="1550" dirty="0"/>
              <a:t> </a:t>
            </a:r>
            <a:r>
              <a:rPr lang="ru-RU" sz="1550" dirty="0" err="1"/>
              <a:t>босқичида</a:t>
            </a:r>
            <a:r>
              <a:rPr lang="ru-RU" sz="1550" dirty="0"/>
              <a:t> </a:t>
            </a:r>
            <a:r>
              <a:rPr lang="ru-RU" sz="1550" dirty="0" err="1"/>
              <a:t>қуйидагилар</a:t>
            </a:r>
            <a:r>
              <a:rPr lang="ru-RU" sz="1550" dirty="0"/>
              <a:t> </a:t>
            </a:r>
            <a:r>
              <a:rPr lang="ru-RU" sz="1550" dirty="0" err="1"/>
              <a:t>бўйича</a:t>
            </a:r>
            <a:r>
              <a:rPr lang="ru-RU" sz="1550" dirty="0"/>
              <a:t> </a:t>
            </a:r>
            <a:r>
              <a:rPr lang="ru-RU" sz="1550" dirty="0" err="1"/>
              <a:t>чора-тадбирлар</a:t>
            </a:r>
            <a:r>
              <a:rPr lang="ru-RU" sz="1550" dirty="0"/>
              <a:t> </a:t>
            </a:r>
            <a:r>
              <a:rPr lang="ru-RU" sz="1550" dirty="0" err="1"/>
              <a:t>кўрилди</a:t>
            </a:r>
            <a:r>
              <a:rPr lang="ru-RU" sz="1550" dirty="0"/>
              <a:t>: </a:t>
            </a:r>
          </a:p>
          <a:p>
            <a:r>
              <a:rPr lang="ru-RU" sz="1550" dirty="0"/>
              <a:t>-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соҳасидаги</a:t>
            </a:r>
            <a:r>
              <a:rPr lang="ru-RU" sz="1550" dirty="0"/>
              <a:t> </a:t>
            </a:r>
            <a:r>
              <a:rPr lang="ru-RU" sz="1550" dirty="0" err="1"/>
              <a:t>илғор</a:t>
            </a:r>
            <a:r>
              <a:rPr lang="ru-RU" sz="1550" dirty="0"/>
              <a:t> </a:t>
            </a:r>
            <a:r>
              <a:rPr lang="ru-RU" sz="1550" dirty="0" err="1"/>
              <a:t>хорижий</a:t>
            </a:r>
            <a:r>
              <a:rPr lang="ru-RU" sz="1550" dirty="0"/>
              <a:t> </a:t>
            </a:r>
            <a:r>
              <a:rPr lang="ru-RU" sz="1550" dirty="0" err="1"/>
              <a:t>тажриба</a:t>
            </a:r>
            <a:r>
              <a:rPr lang="ru-RU" sz="1550" dirty="0"/>
              <a:t> </a:t>
            </a:r>
            <a:r>
              <a:rPr lang="ru-RU" sz="1550" dirty="0" err="1"/>
              <a:t>ва</a:t>
            </a:r>
            <a:r>
              <a:rPr lang="ru-RU" sz="1550" dirty="0"/>
              <a:t> </a:t>
            </a:r>
            <a:r>
              <a:rPr lang="ru-RU" sz="1550" dirty="0" err="1"/>
              <a:t>халқаро</a:t>
            </a:r>
            <a:r>
              <a:rPr lang="ru-RU" sz="1550" dirty="0"/>
              <a:t> </a:t>
            </a:r>
            <a:r>
              <a:rPr lang="ru-RU" sz="1550" dirty="0" err="1"/>
              <a:t>ташкилотлар</a:t>
            </a:r>
            <a:r>
              <a:rPr lang="ru-RU" sz="1550" dirty="0"/>
              <a:t> </a:t>
            </a:r>
            <a:r>
              <a:rPr lang="ru-RU" sz="1550" dirty="0" err="1"/>
              <a:t>талабларига</a:t>
            </a:r>
            <a:r>
              <a:rPr lang="ru-RU" sz="1550" dirty="0"/>
              <a:t> </a:t>
            </a:r>
            <a:r>
              <a:rPr lang="ru-RU" sz="1550" dirty="0" err="1"/>
              <a:t>мувофиқ</a:t>
            </a:r>
            <a:r>
              <a:rPr lang="ru-RU" sz="1550" dirty="0"/>
              <a:t> республика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қонунчилигини</a:t>
            </a:r>
            <a:r>
              <a:rPr lang="ru-RU" sz="1550" dirty="0"/>
              <a:t> </a:t>
            </a:r>
            <a:r>
              <a:rPr lang="ru-RU" sz="1550" dirty="0" err="1"/>
              <a:t>ишлаб</a:t>
            </a:r>
            <a:r>
              <a:rPr lang="ru-RU" sz="1550" dirty="0"/>
              <a:t> </a:t>
            </a:r>
            <a:r>
              <a:rPr lang="ru-RU" sz="1550" dirty="0" err="1"/>
              <a:t>чиқиш</a:t>
            </a:r>
            <a:r>
              <a:rPr lang="ru-RU" sz="1550" dirty="0"/>
              <a:t> </a:t>
            </a:r>
            <a:r>
              <a:rPr lang="ru-RU" sz="1550" dirty="0" err="1"/>
              <a:t>ва</a:t>
            </a:r>
            <a:r>
              <a:rPr lang="ru-RU" sz="1550" dirty="0"/>
              <a:t> </a:t>
            </a:r>
            <a:r>
              <a:rPr lang="ru-RU" sz="1550" dirty="0" err="1"/>
              <a:t>такомиллаштириш</a:t>
            </a:r>
            <a:r>
              <a:rPr lang="ru-RU" sz="1550" dirty="0"/>
              <a:t>;</a:t>
            </a:r>
          </a:p>
          <a:p>
            <a:r>
              <a:rPr lang="ru-RU" sz="1550" dirty="0"/>
              <a:t>- </a:t>
            </a:r>
            <a:r>
              <a:rPr lang="ru-RU" sz="1550" dirty="0" err="1"/>
              <a:t>ҳаётни</a:t>
            </a:r>
            <a:r>
              <a:rPr lang="ru-RU" sz="1550" dirty="0"/>
              <a:t> </a:t>
            </a:r>
            <a:r>
              <a:rPr lang="ru-RU" sz="1550" dirty="0" err="1"/>
              <a:t>суғурталашнинг</a:t>
            </a:r>
            <a:r>
              <a:rPr lang="ru-RU" sz="1550" dirty="0"/>
              <a:t> </a:t>
            </a:r>
            <a:r>
              <a:rPr lang="ru-RU" sz="1550" dirty="0" err="1"/>
              <a:t>кумулятив</a:t>
            </a:r>
            <a:r>
              <a:rPr lang="ru-RU" sz="1550" dirty="0"/>
              <a:t> (</a:t>
            </a:r>
            <a:r>
              <a:rPr lang="ru-RU" sz="1550" dirty="0" err="1"/>
              <a:t>жамғариш</a:t>
            </a:r>
            <a:r>
              <a:rPr lang="ru-RU" sz="1550" dirty="0"/>
              <a:t>) </a:t>
            </a:r>
            <a:r>
              <a:rPr lang="ru-RU" sz="1550" dirty="0" err="1"/>
              <a:t>турларини</a:t>
            </a:r>
            <a:r>
              <a:rPr lang="ru-RU" sz="1550" dirty="0"/>
              <a:t> </a:t>
            </a:r>
            <a:r>
              <a:rPr lang="ru-RU" sz="1550" dirty="0" err="1"/>
              <a:t>ривожлантириш</a:t>
            </a:r>
            <a:r>
              <a:rPr lang="ru-RU" sz="1550" dirty="0"/>
              <a:t>, </a:t>
            </a:r>
            <a:r>
              <a:rPr lang="ru-RU" sz="1550" dirty="0" err="1"/>
              <a:t>хусусий</a:t>
            </a:r>
            <a:r>
              <a:rPr lang="ru-RU" sz="1550" dirty="0"/>
              <a:t> </a:t>
            </a:r>
            <a:r>
              <a:rPr lang="ru-RU" sz="1550" dirty="0" err="1"/>
              <a:t>ва</a:t>
            </a:r>
            <a:r>
              <a:rPr lang="ru-RU" sz="1550" dirty="0"/>
              <a:t> </a:t>
            </a:r>
            <a:r>
              <a:rPr lang="ru-RU" sz="1550" dirty="0" err="1"/>
              <a:t>кичик</a:t>
            </a:r>
            <a:r>
              <a:rPr lang="ru-RU" sz="1550" dirty="0"/>
              <a:t> бизнес, </a:t>
            </a:r>
            <a:r>
              <a:rPr lang="ru-RU" sz="1550" dirty="0" err="1"/>
              <a:t>ташқи</a:t>
            </a:r>
            <a:r>
              <a:rPr lang="ru-RU" sz="1550" dirty="0"/>
              <a:t> </a:t>
            </a:r>
            <a:r>
              <a:rPr lang="ru-RU" sz="1550" dirty="0" err="1"/>
              <a:t>иқтисодий</a:t>
            </a:r>
            <a:r>
              <a:rPr lang="ru-RU" sz="1550" dirty="0"/>
              <a:t> </a:t>
            </a:r>
            <a:r>
              <a:rPr lang="ru-RU" sz="1550" dirty="0" err="1"/>
              <a:t>фаолият</a:t>
            </a:r>
            <a:r>
              <a:rPr lang="ru-RU" sz="1550" dirty="0"/>
              <a:t> </a:t>
            </a:r>
            <a:r>
              <a:rPr lang="ru-RU" sz="1550" dirty="0" err="1"/>
              <a:t>иштирокчиларининг</a:t>
            </a:r>
            <a:r>
              <a:rPr lang="ru-RU" sz="1550" dirty="0"/>
              <a:t> </a:t>
            </a:r>
            <a:r>
              <a:rPr lang="ru-RU" sz="1550" dirty="0" err="1"/>
              <a:t>мулкий</a:t>
            </a:r>
            <a:r>
              <a:rPr lang="ru-RU" sz="1550" dirty="0"/>
              <a:t> </a:t>
            </a:r>
            <a:r>
              <a:rPr lang="ru-RU" sz="1550" dirty="0" err="1"/>
              <a:t>манфаатларини</a:t>
            </a:r>
            <a:r>
              <a:rPr lang="ru-RU" sz="1550" dirty="0"/>
              <a:t> </a:t>
            </a:r>
            <a:r>
              <a:rPr lang="ru-RU" sz="1550" dirty="0" err="1"/>
              <a:t>ҳимоя</a:t>
            </a:r>
            <a:r>
              <a:rPr lang="ru-RU" sz="1550" dirty="0"/>
              <a:t> </a:t>
            </a:r>
            <a:r>
              <a:rPr lang="ru-RU" sz="1550" dirty="0" err="1"/>
              <a:t>қилиш</a:t>
            </a:r>
            <a:r>
              <a:rPr lang="ru-RU" sz="1550" dirty="0"/>
              <a:t> </a:t>
            </a:r>
            <a:r>
              <a:rPr lang="ru-RU" sz="1550" dirty="0" err="1"/>
              <a:t>учун</a:t>
            </a:r>
            <a:r>
              <a:rPr lang="ru-RU" sz="1550" dirty="0"/>
              <a:t> </a:t>
            </a:r>
            <a:r>
              <a:rPr lang="ru-RU" sz="1550" dirty="0" err="1"/>
              <a:t>инновацион</a:t>
            </a:r>
            <a:r>
              <a:rPr lang="ru-RU" sz="1550" dirty="0"/>
              <a:t>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маҳсулотларини</a:t>
            </a:r>
            <a:r>
              <a:rPr lang="ru-RU" sz="1550" dirty="0"/>
              <a:t> </a:t>
            </a:r>
            <a:r>
              <a:rPr lang="ru-RU" sz="1550" dirty="0" err="1"/>
              <a:t>ишлаб</a:t>
            </a:r>
            <a:r>
              <a:rPr lang="ru-RU" sz="1550" dirty="0"/>
              <a:t> </a:t>
            </a:r>
            <a:r>
              <a:rPr lang="ru-RU" sz="1550" dirty="0" err="1"/>
              <a:t>чиқиш</a:t>
            </a:r>
            <a:r>
              <a:rPr lang="ru-RU" sz="1550" dirty="0"/>
              <a:t> </a:t>
            </a:r>
            <a:r>
              <a:rPr lang="ru-RU" sz="1550" dirty="0" err="1"/>
              <a:t>ва</a:t>
            </a:r>
            <a:r>
              <a:rPr lang="ru-RU" sz="1550" dirty="0"/>
              <a:t> </a:t>
            </a:r>
            <a:r>
              <a:rPr lang="ru-RU" sz="1550" dirty="0" err="1"/>
              <a:t>жорий</a:t>
            </a:r>
            <a:r>
              <a:rPr lang="ru-RU" sz="1550" dirty="0"/>
              <a:t> </a:t>
            </a:r>
            <a:r>
              <a:rPr lang="ru-RU" sz="1550" dirty="0" err="1"/>
              <a:t>этиш</a:t>
            </a:r>
            <a:r>
              <a:rPr lang="ru-RU" sz="1550" dirty="0"/>
              <a:t>;</a:t>
            </a:r>
          </a:p>
          <a:p>
            <a:r>
              <a:rPr lang="ru-RU" sz="1550" dirty="0"/>
              <a:t>- </a:t>
            </a:r>
            <a:r>
              <a:rPr lang="ru-RU" sz="1550" dirty="0" err="1"/>
              <a:t>миллий</a:t>
            </a:r>
            <a:r>
              <a:rPr lang="ru-RU" sz="1550" dirty="0"/>
              <a:t>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бозори</a:t>
            </a:r>
            <a:r>
              <a:rPr lang="ru-RU" sz="1550" dirty="0"/>
              <a:t> </a:t>
            </a:r>
            <a:r>
              <a:rPr lang="ru-RU" sz="1550" dirty="0" err="1"/>
              <a:t>билан</a:t>
            </a:r>
            <a:r>
              <a:rPr lang="ru-RU" sz="1550" dirty="0"/>
              <a:t> </a:t>
            </a:r>
            <a:r>
              <a:rPr lang="ru-RU" sz="1550" dirty="0" err="1"/>
              <a:t>хорижий</a:t>
            </a:r>
            <a:r>
              <a:rPr lang="ru-RU" sz="1550" dirty="0"/>
              <a:t> </a:t>
            </a:r>
            <a:r>
              <a:rPr lang="ru-RU" sz="1550" dirty="0" err="1"/>
              <a:t>давлатларнинг</a:t>
            </a:r>
            <a:r>
              <a:rPr lang="ru-RU" sz="1550" dirty="0"/>
              <a:t>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бозорлари</a:t>
            </a:r>
            <a:r>
              <a:rPr lang="ru-RU" sz="1550" dirty="0"/>
              <a:t> </a:t>
            </a:r>
            <a:r>
              <a:rPr lang="ru-RU" sz="1550" dirty="0" err="1"/>
              <a:t>ва</a:t>
            </a:r>
            <a:r>
              <a:rPr lang="ru-RU" sz="1550" dirty="0"/>
              <a:t> </a:t>
            </a:r>
            <a:r>
              <a:rPr lang="ru-RU" sz="1550" dirty="0" err="1"/>
              <a:t>халқаро</a:t>
            </a:r>
            <a:r>
              <a:rPr lang="ru-RU" sz="1550" dirty="0"/>
              <a:t>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ташкилотлари</a:t>
            </a:r>
            <a:r>
              <a:rPr lang="ru-RU" sz="1550" dirty="0"/>
              <a:t> </a:t>
            </a:r>
            <a:r>
              <a:rPr lang="ru-RU" sz="1550" dirty="0" err="1"/>
              <a:t>ўртасида</a:t>
            </a:r>
            <a:r>
              <a:rPr lang="ru-RU" sz="1550" dirty="0"/>
              <a:t> </a:t>
            </a:r>
            <a:r>
              <a:rPr lang="ru-RU" sz="1550" dirty="0" err="1"/>
              <a:t>алоқаларни</a:t>
            </a:r>
            <a:r>
              <a:rPr lang="ru-RU" sz="1550" dirty="0"/>
              <a:t> </a:t>
            </a:r>
            <a:r>
              <a:rPr lang="ru-RU" sz="1550" dirty="0" err="1"/>
              <a:t>ўрнатиш</a:t>
            </a:r>
            <a:r>
              <a:rPr lang="ru-RU" sz="1550" dirty="0"/>
              <a:t>;</a:t>
            </a:r>
          </a:p>
          <a:p>
            <a:r>
              <a:rPr lang="ru-RU" sz="1550" dirty="0"/>
              <a:t>- республика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ташкилотлари</a:t>
            </a:r>
            <a:r>
              <a:rPr lang="ru-RU" sz="1550" dirty="0"/>
              <a:t> </a:t>
            </a:r>
            <a:r>
              <a:rPr lang="ru-RU" sz="1550" dirty="0" err="1"/>
              <a:t>ходимларининг</a:t>
            </a:r>
            <a:r>
              <a:rPr lang="ru-RU" sz="1550" dirty="0"/>
              <a:t> </a:t>
            </a:r>
            <a:r>
              <a:rPr lang="ru-RU" sz="1550" dirty="0" err="1"/>
              <a:t>касбий</a:t>
            </a:r>
            <a:r>
              <a:rPr lang="ru-RU" sz="1550" dirty="0"/>
              <a:t> </a:t>
            </a:r>
            <a:r>
              <a:rPr lang="ru-RU" sz="1550" dirty="0" err="1"/>
              <a:t>маҳоратини</a:t>
            </a:r>
            <a:r>
              <a:rPr lang="ru-RU" sz="1550" dirty="0"/>
              <a:t> </a:t>
            </a:r>
            <a:r>
              <a:rPr lang="ru-RU" sz="1550" dirty="0" err="1"/>
              <a:t>янада</a:t>
            </a:r>
            <a:r>
              <a:rPr lang="ru-RU" sz="1550" dirty="0"/>
              <a:t> </a:t>
            </a:r>
            <a:r>
              <a:rPr lang="ru-RU" sz="1550" dirty="0" err="1"/>
              <a:t>ошириш</a:t>
            </a:r>
            <a:r>
              <a:rPr lang="ru-RU" sz="1550" dirty="0"/>
              <a:t>.</a:t>
            </a:r>
          </a:p>
          <a:p>
            <a:r>
              <a:rPr lang="ru-RU" sz="1550" dirty="0" err="1"/>
              <a:t>Бу</a:t>
            </a:r>
            <a:r>
              <a:rPr lang="ru-RU" sz="1550" dirty="0"/>
              <a:t> </a:t>
            </a:r>
            <a:r>
              <a:rPr lang="ru-RU" sz="1550" dirty="0" err="1"/>
              <a:t>даврда</a:t>
            </a:r>
            <a:r>
              <a:rPr lang="ru-RU" sz="1550" dirty="0"/>
              <a:t> </a:t>
            </a:r>
            <a:r>
              <a:rPr lang="ru-RU" sz="1550" dirty="0" err="1"/>
              <a:t>суғурта</a:t>
            </a:r>
            <a:r>
              <a:rPr lang="ru-RU" sz="1550" dirty="0"/>
              <a:t> </a:t>
            </a:r>
            <a:r>
              <a:rPr lang="ru-RU" sz="1550" dirty="0" err="1"/>
              <a:t>бозори</a:t>
            </a:r>
            <a:r>
              <a:rPr lang="ru-RU" sz="1550" dirty="0"/>
              <a:t> 80 </a:t>
            </a:r>
            <a:r>
              <a:rPr lang="ru-RU" sz="1550" dirty="0" err="1"/>
              <a:t>баробар</a:t>
            </a:r>
            <a:r>
              <a:rPr lang="ru-RU" sz="1550" dirty="0"/>
              <a:t> </a:t>
            </a:r>
            <a:r>
              <a:rPr lang="ru-RU" sz="1550" dirty="0" err="1"/>
              <a:t>ўсди</a:t>
            </a:r>
            <a:r>
              <a:rPr lang="ru-RU" sz="155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49E08C-9FB0-1239-4E68-5B34F208EFA3}"/>
              </a:ext>
            </a:extLst>
          </p:cNvPr>
          <p:cNvSpPr txBox="1"/>
          <p:nvPr/>
        </p:nvSpPr>
        <p:spPr>
          <a:xfrm>
            <a:off x="80150" y="696505"/>
            <a:ext cx="50405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2002-2019 </a:t>
            </a:r>
            <a:r>
              <a:rPr lang="ru-RU" sz="1600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йилларда</a:t>
            </a:r>
            <a:r>
              <a:rPr lang="ru-RU" sz="1600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бозори</a:t>
            </a:r>
            <a:r>
              <a:rPr lang="ru-RU" sz="1600" b="1" dirty="0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таркиби</a:t>
            </a:r>
            <a:endParaRPr lang="ru-RU" sz="1600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DC60F7F-BEBD-1038-578D-A8E8858FF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982298"/>
              </p:ext>
            </p:extLst>
          </p:nvPr>
        </p:nvGraphicFramePr>
        <p:xfrm>
          <a:off x="190550" y="1159911"/>
          <a:ext cx="5040528" cy="492369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515306">
                  <a:extLst>
                    <a:ext uri="{9D8B030D-6E8A-4147-A177-3AD203B41FA5}">
                      <a16:colId xmlns:a16="http://schemas.microsoft.com/office/drawing/2014/main" val="1108261530"/>
                    </a:ext>
                  </a:extLst>
                </a:gridCol>
                <a:gridCol w="420798">
                  <a:extLst>
                    <a:ext uri="{9D8B030D-6E8A-4147-A177-3AD203B41FA5}">
                      <a16:colId xmlns:a16="http://schemas.microsoft.com/office/drawing/2014/main" val="2870193817"/>
                    </a:ext>
                  </a:extLst>
                </a:gridCol>
                <a:gridCol w="383656">
                  <a:extLst>
                    <a:ext uri="{9D8B030D-6E8A-4147-A177-3AD203B41FA5}">
                      <a16:colId xmlns:a16="http://schemas.microsoft.com/office/drawing/2014/main" val="2726117006"/>
                    </a:ext>
                  </a:extLst>
                </a:gridCol>
                <a:gridCol w="624456">
                  <a:extLst>
                    <a:ext uri="{9D8B030D-6E8A-4147-A177-3AD203B41FA5}">
                      <a16:colId xmlns:a16="http://schemas.microsoft.com/office/drawing/2014/main" val="17987988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88798087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2283073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3919829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429391095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62830032"/>
                    </a:ext>
                  </a:extLst>
                </a:gridCol>
                <a:gridCol w="432016">
                  <a:extLst>
                    <a:ext uri="{9D8B030D-6E8A-4147-A177-3AD203B41FA5}">
                      <a16:colId xmlns:a16="http://schemas.microsoft.com/office/drawing/2014/main" val="41116562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Года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Суғурталовчилар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Шу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билан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бирга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ҳаёт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суғуртаси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Суғуртачиларнинг устав капитали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(минг сўмда)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 мукофоти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(минг сўмда)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 товони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(минг сўмда)</a:t>
                      </a:r>
                      <a:endParaRPr lang="ru-RU" sz="1100" b="1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брокерлари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Сертификатга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эга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актуарийлар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агентлари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аджастерлари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сюрвейерлари</a:t>
                      </a:r>
                      <a:r>
                        <a:rPr lang="ru-RU" sz="1100" b="1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сони</a:t>
                      </a:r>
                    </a:p>
                  </a:txBody>
                  <a:tcPr marL="68231" marR="68231" marT="0" marB="0" vert="vert27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097340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4909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21734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5420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4508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477147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9372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32964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4115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4650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45400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17360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49703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2804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4700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789042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40643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87065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14189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01822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2 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93345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171437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27005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6753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119885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2 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150987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285886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46006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7100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10759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361295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439134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74633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100" b="0" kern="120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5800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95803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ru-RU" sz="11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443128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692594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130457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5800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558215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755290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1727547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284090</a:t>
                      </a: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8750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</a:t>
                      </a:r>
                      <a:endParaRPr lang="ru-RU" sz="1100" b="0" kern="1200" dirty="0">
                        <a:solidFill>
                          <a:srgbClr val="318B3E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231" marR="68231" marT="0" marB="0" anchor="ctr"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03430"/>
                  </a:ext>
                </a:extLst>
              </a:tr>
            </a:tbl>
          </a:graphicData>
        </a:graphic>
      </p:graphicFrame>
      <p:sp>
        <p:nvSpPr>
          <p:cNvPr id="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0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2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3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5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FA9B0F9-3E50-424B-BCA0-4A3B1F5942CC}"/>
              </a:ext>
            </a:extLst>
          </p:cNvPr>
          <p:cNvSpPr txBox="1"/>
          <p:nvPr/>
        </p:nvSpPr>
        <p:spPr>
          <a:xfrm>
            <a:off x="11495806" y="6452942"/>
            <a:ext cx="47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17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80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109F1F3-79EC-BE11-29CE-C2512D259F92}"/>
              </a:ext>
            </a:extLst>
          </p:cNvPr>
          <p:cNvSpPr txBox="1"/>
          <p:nvPr/>
        </p:nvSpPr>
        <p:spPr>
          <a:xfrm>
            <a:off x="139724" y="3821846"/>
            <a:ext cx="7827690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0000" algn="just"/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бозорини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тубдан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ислоҳ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қилишнинг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тўртинчи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босқичи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(2019й.дан-ҳ.в.гача) 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2019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йил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августда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Республикаси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Президентининг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2019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йил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августдаги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ПҚ-4412-сон “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Республикасининг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бозорини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ислоҳ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қилиш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унинг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жадал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ривожланишини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таъминлаш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чора-тадбирлари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тўғрисида”ги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қарори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кейинги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ўринларда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чора-тадбирлар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тўғрисидаги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қарор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қабул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қилиниши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билан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бошланди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янги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таҳрирдаги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фаолияти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тўғрисида”ги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Республикаси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Қонуни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кучга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киргунга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қадар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яъни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йил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февралгача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амал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қилди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indent="360000" algn="just"/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2022-йил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феврал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ойида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янги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таҳрирдаги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“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фаолияти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тўғрисида”ги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Республикаси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Қонунининг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кучга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кириши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суғурта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бозорини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ислоҳ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қилишнинг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тўртинчи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босқичининг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муҳим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элементи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бўлди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Стрелка: вправо 6">
            <a:extLst>
              <a:ext uri="{FF2B5EF4-FFF2-40B4-BE49-F238E27FC236}">
                <a16:creationId xmlns:a16="http://schemas.microsoft.com/office/drawing/2014/main" id="{ABCD3C42-1392-7688-72B9-B7ADBA3B64FE}"/>
              </a:ext>
            </a:extLst>
          </p:cNvPr>
          <p:cNvSpPr/>
          <p:nvPr/>
        </p:nvSpPr>
        <p:spPr>
          <a:xfrm>
            <a:off x="1414686" y="621553"/>
            <a:ext cx="9433049" cy="414789"/>
          </a:xfrm>
          <a:prstGeom prst="rightArrow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89EF9D-6515-DA29-E88F-03AAAAB25213}"/>
              </a:ext>
            </a:extLst>
          </p:cNvPr>
          <p:cNvSpPr txBox="1"/>
          <p:nvPr/>
        </p:nvSpPr>
        <p:spPr>
          <a:xfrm>
            <a:off x="671145" y="621553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6C2F2C-3145-00E2-FBA2-564BD0D63828}"/>
              </a:ext>
            </a:extLst>
          </p:cNvPr>
          <p:cNvSpPr txBox="1"/>
          <p:nvPr/>
        </p:nvSpPr>
        <p:spPr>
          <a:xfrm>
            <a:off x="10847735" y="63052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30B1BB24-50C7-A578-43B8-CCB4B6F0D678}"/>
              </a:ext>
            </a:extLst>
          </p:cNvPr>
          <p:cNvCxnSpPr>
            <a:cxnSpLocks/>
          </p:cNvCxnSpPr>
          <p:nvPr/>
        </p:nvCxnSpPr>
        <p:spPr>
          <a:xfrm flipV="1">
            <a:off x="4774924" y="952813"/>
            <a:ext cx="0" cy="4739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DDD31BC7-EC75-B4E0-AECE-7C0DB29D48B7}"/>
              </a:ext>
            </a:extLst>
          </p:cNvPr>
          <p:cNvCxnSpPr>
            <a:cxnSpLocks/>
          </p:cNvCxnSpPr>
          <p:nvPr/>
        </p:nvCxnSpPr>
        <p:spPr>
          <a:xfrm flipV="1">
            <a:off x="7271473" y="935923"/>
            <a:ext cx="0" cy="4739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3D080642-5FE8-ED0D-54ED-EA9DA2BA88FC}"/>
              </a:ext>
            </a:extLst>
          </p:cNvPr>
          <p:cNvCxnSpPr>
            <a:cxnSpLocks/>
          </p:cNvCxnSpPr>
          <p:nvPr/>
        </p:nvCxnSpPr>
        <p:spPr>
          <a:xfrm flipV="1">
            <a:off x="9781570" y="935923"/>
            <a:ext cx="0" cy="4739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: скругленные углы 16">
            <a:extLst>
              <a:ext uri="{FF2B5EF4-FFF2-40B4-BE49-F238E27FC236}">
                <a16:creationId xmlns:a16="http://schemas.microsoft.com/office/drawing/2014/main" id="{27795A0B-883F-C86E-06FD-0EFA0F0099B5}"/>
              </a:ext>
            </a:extLst>
          </p:cNvPr>
          <p:cNvSpPr/>
          <p:nvPr/>
        </p:nvSpPr>
        <p:spPr>
          <a:xfrm>
            <a:off x="8845468" y="1416668"/>
            <a:ext cx="1872204" cy="1598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ЯИМдаги улуш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 дан 0,8 %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гача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мартадан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кўп</a:t>
            </a:r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8516D92-6BCF-67AF-148C-C0F022BF25C9}"/>
              </a:ext>
            </a:extLst>
          </p:cNvPr>
          <p:cNvSpPr txBox="1"/>
          <p:nvPr/>
        </p:nvSpPr>
        <p:spPr>
          <a:xfrm>
            <a:off x="1195712" y="3060110"/>
            <a:ext cx="98709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z-Cyrl-U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 иқтисодиётга киритган инвестициялари 6,1 трлн. сўмдан ортиқни ташкил этди  (3,2 мартага ўсиш)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: скругленные углы 18">
            <a:extLst>
              <a:ext uri="{FF2B5EF4-FFF2-40B4-BE49-F238E27FC236}">
                <a16:creationId xmlns:a16="http://schemas.microsoft.com/office/drawing/2014/main" id="{FABB35DF-2C98-274F-98F6-3B357BB2DE06}"/>
              </a:ext>
            </a:extLst>
          </p:cNvPr>
          <p:cNvSpPr/>
          <p:nvPr/>
        </p:nvSpPr>
        <p:spPr>
          <a:xfrm>
            <a:off x="6335371" y="1416668"/>
            <a:ext cx="1872204" cy="1598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Аҳоли жон бошига</a:t>
            </a:r>
          </a:p>
          <a:p>
            <a:pPr algn="ctr"/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5,5 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uz-Cyrl-UZ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дан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6 $</a:t>
            </a:r>
            <a:r>
              <a:rPr lang="uz-Cyrl-UZ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гача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: скругленные углы 19">
            <a:extLst>
              <a:ext uri="{FF2B5EF4-FFF2-40B4-BE49-F238E27FC236}">
                <a16:creationId xmlns:a16="http://schemas.microsoft.com/office/drawing/2014/main" id="{A4A450CE-721B-1BC3-C40A-D5A4FA4AF2A8}"/>
              </a:ext>
            </a:extLst>
          </p:cNvPr>
          <p:cNvSpPr/>
          <p:nvPr/>
        </p:nvSpPr>
        <p:spPr>
          <a:xfrm>
            <a:off x="3830999" y="1376158"/>
            <a:ext cx="1872204" cy="1639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 мукофотлари</a:t>
            </a:r>
          </a:p>
          <a:p>
            <a:pPr algn="ctr"/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трлн. дан</a:t>
            </a:r>
          </a:p>
          <a:p>
            <a:pPr algn="ctr"/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8,1 трлн. </a:t>
            </a:r>
            <a:r>
              <a:rPr 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гача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828E83FB-E1B8-ACAF-C85E-69364A5A7CF3}"/>
              </a:ext>
            </a:extLst>
          </p:cNvPr>
          <p:cNvCxnSpPr>
            <a:cxnSpLocks/>
          </p:cNvCxnSpPr>
          <p:nvPr/>
        </p:nvCxnSpPr>
        <p:spPr>
          <a:xfrm flipV="1">
            <a:off x="2229596" y="926148"/>
            <a:ext cx="0" cy="4739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: скругленные углы 21">
            <a:extLst>
              <a:ext uri="{FF2B5EF4-FFF2-40B4-BE49-F238E27FC236}">
                <a16:creationId xmlns:a16="http://schemas.microsoft.com/office/drawing/2014/main" id="{E6180AFA-B4A5-B5D9-869F-7612A53B1A80}"/>
              </a:ext>
            </a:extLst>
          </p:cNvPr>
          <p:cNvSpPr/>
          <p:nvPr/>
        </p:nvSpPr>
        <p:spPr>
          <a:xfrm>
            <a:off x="1195712" y="1383245"/>
            <a:ext cx="1969986" cy="16319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 шартномалари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5,9 млн.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бирликдан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9,1 млн.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бирликкача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Таблица 49">
            <a:extLst>
              <a:ext uri="{FF2B5EF4-FFF2-40B4-BE49-F238E27FC236}">
                <a16:creationId xmlns:a16="http://schemas.microsoft.com/office/drawing/2014/main" id="{70314B2F-649C-4329-AA6F-1D77AB96D19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71395" y="3429000"/>
          <a:ext cx="3484451" cy="2844269"/>
        </p:xfrm>
        <a:graphic>
          <a:graphicData uri="http://schemas.openxmlformats.org/drawingml/2006/table">
            <a:tbl>
              <a:tblPr/>
              <a:tblGrid>
                <a:gridCol w="2613338">
                  <a:extLst>
                    <a:ext uri="{9D8B030D-6E8A-4147-A177-3AD203B41FA5}">
                      <a16:colId xmlns:a16="http://schemas.microsoft.com/office/drawing/2014/main" val="1773754480"/>
                    </a:ext>
                  </a:extLst>
                </a:gridCol>
                <a:gridCol w="871113">
                  <a:extLst>
                    <a:ext uri="{9D8B030D-6E8A-4147-A177-3AD203B41FA5}">
                      <a16:colId xmlns:a16="http://schemas.microsoft.com/office/drawing/2014/main" val="2662492138"/>
                    </a:ext>
                  </a:extLst>
                </a:gridCol>
              </a:tblGrid>
              <a:tr h="38172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Мамлакатлар</a:t>
                      </a:r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бўйича</a:t>
                      </a:r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суғуртанинг</a:t>
                      </a:r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ЯИМдаги</a:t>
                      </a:r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улуши</a:t>
                      </a:r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(2022й.)</a:t>
                      </a:r>
                      <a:endParaRPr lang="en-US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 да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799986"/>
                  </a:ext>
                </a:extLst>
              </a:tr>
              <a:tr h="198037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Люксембург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796368"/>
                  </a:ext>
                </a:extLst>
              </a:tr>
              <a:tr h="198037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Гонконг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890701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АҚШ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937076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Жанубий</a:t>
                      </a:r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Корея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54469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Буюк</a:t>
                      </a:r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Британия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246687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ХитойТайпеи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4843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Швеция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926720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Франция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481086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Дания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186331"/>
                  </a:ext>
                </a:extLst>
              </a:tr>
              <a:tr h="2583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Сингапур</a:t>
                      </a:r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663791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7CC9F17B-2BA6-4753-B1E9-4086199B241D}"/>
              </a:ext>
            </a:extLst>
          </p:cNvPr>
          <p:cNvSpPr txBox="1"/>
          <p:nvPr/>
        </p:nvSpPr>
        <p:spPr>
          <a:xfrm>
            <a:off x="11567815" y="6433005"/>
            <a:ext cx="464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18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694437"/>
            <a:ext cx="11348064" cy="632804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516D92-6BCF-67AF-148C-C0F022BF25C9}"/>
              </a:ext>
            </a:extLst>
          </p:cNvPr>
          <p:cNvSpPr txBox="1"/>
          <p:nvPr/>
        </p:nvSpPr>
        <p:spPr>
          <a:xfrm>
            <a:off x="550590" y="694437"/>
            <a:ext cx="11017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Республикасининг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ислоҳ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унинг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жадал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чора-тадбирлари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тўғрисида«ги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№ПҚ-4412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нинг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қоидалари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B539BF62-B838-4F5F-B1DB-15B4E6DDE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776" y="1478389"/>
            <a:ext cx="10594867" cy="52629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-241224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Юкорида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кўрсатилган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қарор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билан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уйидагилар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Республикасининг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ислоҳ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жадал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ривожлантиришнинг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йўналишлари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этиб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белгиланди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1.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соҳасида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норматив-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ҳуқуқий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такомиллаштириш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шу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жумладан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халқаро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ташкилотларнинг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стандартлари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тавсияларини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ҳамда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ушбу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соҳадаги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яхши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жаҳон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тажрибаларини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изчил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2.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пруденциал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назоратнинг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самарали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механизмларини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ишончлилиги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барқарорлигини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таъминлашга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қаратилган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тизимини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институционал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3.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профессионал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иштирокчиларининг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капиталлашув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даражасини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тўлов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қобилияти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молиявий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барқарорлигини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уларнинг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активлари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сифатини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яхшилаш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шунингдек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инвестиция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4.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брокерлари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фаоллаштириш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агентларининг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ишлаш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тизимини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такомиллаштириш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механизмларини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шунингдек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умуман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профессионал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иштирокчиларининг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инфратузилмасини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кенгайтириш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5.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хизматлари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истеъмолчилари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бошқа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субъектлари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ҳуқуқлари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ҳимоясини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кучайтириш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аҳолининг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саводхонлигини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суғуртага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ишончини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очиқлиги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шаффофлигини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CC011C0-15A9-452F-AD76-7EF835AD00E4}"/>
              </a:ext>
            </a:extLst>
          </p:cNvPr>
          <p:cNvSpPr txBox="1"/>
          <p:nvPr/>
        </p:nvSpPr>
        <p:spPr>
          <a:xfrm>
            <a:off x="11529988" y="6452942"/>
            <a:ext cx="444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19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2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054646" y="649532"/>
            <a:ext cx="4536503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1647491-3161-9062-921D-33CB1B5376CD}"/>
              </a:ext>
            </a:extLst>
          </p:cNvPr>
          <p:cNvSpPr/>
          <p:nvPr/>
        </p:nvSpPr>
        <p:spPr>
          <a:xfrm>
            <a:off x="754311" y="441628"/>
            <a:ext cx="10895163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330" algn="just">
              <a:lnSpc>
                <a:spcPct val="90000"/>
              </a:lnSpc>
            </a:pPr>
            <a:endParaRPr lang="ru-RU" b="1" dirty="0">
              <a:solidFill>
                <a:srgbClr val="002060"/>
              </a:solidFill>
              <a:latin typeface="Axiforma" panose="00000500000000000000" pitchFamily="2" charset="-52"/>
              <a:cs typeface="Arial" panose="020B0604020202020204" pitchFamily="34" charset="0"/>
            </a:endParaRPr>
          </a:p>
          <a:p>
            <a:pPr indent="355600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Тавсия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этиладиган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адабиётлар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endParaRPr lang="en-US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endParaRPr lang="ru-RU" b="1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39990A-6388-49D4-7752-8CD3B7397602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0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2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3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5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D8FD0E7F-51F5-48EA-927A-8211EB284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274244"/>
              </p:ext>
            </p:extLst>
          </p:nvPr>
        </p:nvGraphicFramePr>
        <p:xfrm>
          <a:off x="1054951" y="1162562"/>
          <a:ext cx="10703469" cy="511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3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218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</a:t>
                      </a:r>
                      <a:r>
                        <a:rPr lang="ru-RU" sz="1700" b="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назарияси</a:t>
                      </a:r>
                      <a:r>
                        <a:rPr lang="ru-RU" sz="1700" b="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</a:t>
                      </a:r>
                      <a:r>
                        <a:rPr lang="ru-RU" sz="1700" b="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амалиёти</a:t>
                      </a:r>
                      <a:r>
                        <a:rPr lang="ru-RU" sz="1700" b="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r>
                        <a:rPr lang="ru-RU" sz="1700" b="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Ўқув</a:t>
                      </a:r>
                      <a:r>
                        <a:rPr lang="ru-RU" sz="1700" b="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қўлланмаси</a:t>
                      </a:r>
                      <a:r>
                        <a:rPr lang="ru-RU" sz="1700" b="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М. </a:t>
                      </a:r>
                      <a:r>
                        <a:rPr lang="ru-RU" sz="1700" b="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Анкил</a:t>
                      </a:r>
                      <a:r>
                        <a:rPr lang="ru-RU" sz="1700" b="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 2003 й. – 704 б.</a:t>
                      </a: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205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Азимов Р.С.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Таваккалчиликларни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бошқариш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Ўқув-услубий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қўлланма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–Т.: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Turon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Iqbol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2023 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й.- 656 б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009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  <a:defRPr/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Азимов Р.С.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бизнеси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Ўқув-услубий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қўлланма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–Т.: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М.Улугбек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номидаги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ЎМУ, 2022 й. – 244 б.</a:t>
                      </a: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205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Азимов.Р.С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Ўзбекистон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Республикасида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суғуртанинг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инновацион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ривожланиши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Назария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Услубиёт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Амалиёт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.-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.: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Turon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Iqbol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2023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й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- 352 </a:t>
                      </a:r>
                      <a:r>
                        <a:rPr lang="uz-Cyrl-UZ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205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Хамидулин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М.Б.,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Мирсадыков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М.А. Страхование: Учебно-методическое пособие. </a:t>
                      </a:r>
                      <a:b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Т.: Ташкентский филиал РЭУ им. Г.В. Плеханова, 2019 й.-322 б</a:t>
                      </a:r>
                      <a:r>
                        <a:rPr lang="ru-RU" sz="1700" b="0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700" b="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21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 Страхование: учебное пособие – М. Т.К.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Велби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Проспект </a:t>
                      </a:r>
                      <a:r>
                        <a:rPr lang="ru-RU" sz="1700" b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нашриёти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2006 й. -744 б.</a:t>
                      </a: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20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 </a:t>
                      </a:r>
                      <a: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Страхование: </a:t>
                      </a:r>
                      <a:r>
                        <a:rPr lang="ru-RU" sz="170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Дарслик</a:t>
                      </a:r>
                      <a: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/ Т.А. Федорова </a:t>
                      </a:r>
                      <a:r>
                        <a:rPr lang="ru-RU" sz="170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таҳрири</a:t>
                      </a:r>
                      <a: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остида</a:t>
                      </a:r>
                      <a: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– 2-нашр, </a:t>
                      </a:r>
                      <a:r>
                        <a:rPr lang="ru-RU" sz="170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иерераб</a:t>
                      </a:r>
                      <a: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и доп. </a:t>
                      </a:r>
                      <a:b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М.: </a:t>
                      </a:r>
                      <a:r>
                        <a:rPr lang="ru-RU" sz="1700" kern="120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Экономистъ</a:t>
                      </a:r>
                      <a:r>
                        <a:rPr lang="ru-RU" sz="1700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2004 й. - 875 б.</a:t>
                      </a:r>
                      <a:endParaRPr lang="ru-RU" sz="1700" b="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20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 Страхование: Учебное пособие. – М.: ИНФРА-М, 2006 г. – 312 с. - (Высшее образование).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ISB N5-16-002176-0</a:t>
                      </a:r>
                    </a:p>
                  </a:txBody>
                  <a:tcPr marL="91439" marR="91439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37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uz-Cyrl-UZ" sz="17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9. </a:t>
                      </a:r>
                      <a:r>
                        <a:rPr lang="ru-RU" sz="1700" b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Дэвид Бланд. Страхование: Принципы и практика - М.: Финансы и статистика, 1998 й.</a:t>
                      </a:r>
                      <a:endParaRPr lang="ru-RU" sz="17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7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17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10.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М.А. </a:t>
                      </a:r>
                      <a:r>
                        <a:rPr lang="ru-RU" sz="170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Мирсадыков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Д.М. </a:t>
                      </a:r>
                      <a:r>
                        <a:rPr lang="ru-RU" sz="170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Абдусатторова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– Основы страхового бизнеса. – Т. ТКS, 2009. 175 б.</a:t>
                      </a:r>
                    </a:p>
                  </a:txBody>
                  <a:tcPr marL="91439" marR="91439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1698B10F-1A9A-481A-A35A-46885C0C9FFE}"/>
              </a:ext>
            </a:extLst>
          </p:cNvPr>
          <p:cNvSpPr txBox="1"/>
          <p:nvPr/>
        </p:nvSpPr>
        <p:spPr>
          <a:xfrm>
            <a:off x="11621374" y="645294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43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622429"/>
            <a:ext cx="11348064" cy="632804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516D92-6BCF-67AF-148C-C0F022BF25C9}"/>
              </a:ext>
            </a:extLst>
          </p:cNvPr>
          <p:cNvSpPr txBox="1"/>
          <p:nvPr/>
        </p:nvSpPr>
        <p:spPr>
          <a:xfrm>
            <a:off x="550590" y="622429"/>
            <a:ext cx="11017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Республикасининг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ислоҳ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унинг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жадал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чора-тадбирлари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тўғрисида«ги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№ПҚ-4412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нинг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қоидалари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B539BF62-B838-4F5F-B1DB-15B4E6DDE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590" y="1268760"/>
            <a:ext cx="10729192" cy="55861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-241224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alt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Янги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инновацион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маҳсулотларини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талаб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юқори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бўлган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анъанавий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маҳсулотларни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кўрсатилаётган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хизматлари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ҳажмларини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турларини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кенгайтириш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сифатини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7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kumimoji="0" lang="ru-RU" altLang="ru-RU" sz="17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kumimoji="0" lang="ru-RU" altLang="ru-RU" sz="17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фаолиятини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ташкил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солиш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соҳасида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замонавий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ахборот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технологияларидан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кенг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фойдаланиш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хизматларининг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электрон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турларини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фаол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1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alt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мутахассисларини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тайёрлаш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тайёрлаш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уларнинг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малакасини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тизимини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такомиллаштириш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соҳасида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таълим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беришнинг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замонавий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усулларини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қўллаш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илмий-тадқиқот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фаолиятини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рағбатлантириш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1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alt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ижобий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имижини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шакллантириш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юқори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даражада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ушлаб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туриш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ҳамда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инвестициявий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жозибадорлигини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, шу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жумладан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халқаро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хорижий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бозорлари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билан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интеграциялаш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altLang="ru-RU" sz="1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kumimoji="0" lang="ru-RU" altLang="ru-RU" sz="17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Қуйидагилар</a:t>
            </a:r>
            <a:r>
              <a:rPr kumimoji="0" lang="ru-RU" altLang="ru-RU" sz="17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17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тасдиқланди</a:t>
            </a:r>
            <a:r>
              <a:rPr kumimoji="0" lang="ru-RU" altLang="ru-RU" sz="17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7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2019-2020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йилларда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Республикасининг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жадал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Йўл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харитаси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  <a:endParaRPr kumimoji="0" lang="ru-RU" altLang="ru-RU" sz="1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7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2019 — 2022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йилларда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Республикасининг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жадал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ривожлантиришнинг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мақсадли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700" dirty="0" err="1">
                <a:latin typeface="Arial" panose="020B0604020202020204" pitchFamily="34" charset="0"/>
                <a:cs typeface="Arial" panose="020B0604020202020204" pitchFamily="34" charset="0"/>
              </a:rPr>
              <a:t>кўрсаткичлари</a:t>
            </a:r>
            <a:r>
              <a:rPr lang="ru-RU" altLang="ru-RU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1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3452C2-B918-46E8-8F37-1CA208C58611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20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2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947941" y="699696"/>
            <a:ext cx="7990415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85475" y="680606"/>
            <a:ext cx="80697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</a:t>
            </a:r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 компаниялари ҳақида маълумот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40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41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42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43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4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59" y="404664"/>
            <a:ext cx="1139594" cy="1139594"/>
          </a:xfrm>
          <a:prstGeom prst="rect">
            <a:avLst/>
          </a:prstGeom>
        </p:spPr>
      </p:pic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F365CB30-E471-49E1-8B16-6ADA819BE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00741"/>
              </p:ext>
            </p:extLst>
          </p:nvPr>
        </p:nvGraphicFramePr>
        <p:xfrm>
          <a:off x="1414686" y="1179715"/>
          <a:ext cx="9217025" cy="517132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58176">
                  <a:extLst>
                    <a:ext uri="{9D8B030D-6E8A-4147-A177-3AD203B41FA5}">
                      <a16:colId xmlns:a16="http://schemas.microsoft.com/office/drawing/2014/main" val="2556160819"/>
                    </a:ext>
                  </a:extLst>
                </a:gridCol>
                <a:gridCol w="4319120">
                  <a:extLst>
                    <a:ext uri="{9D8B030D-6E8A-4147-A177-3AD203B41FA5}">
                      <a16:colId xmlns:a16="http://schemas.microsoft.com/office/drawing/2014/main" val="4213132618"/>
                    </a:ext>
                  </a:extLst>
                </a:gridCol>
                <a:gridCol w="1582027">
                  <a:extLst>
                    <a:ext uri="{9D8B030D-6E8A-4147-A177-3AD203B41FA5}">
                      <a16:colId xmlns:a16="http://schemas.microsoft.com/office/drawing/2014/main" val="889252551"/>
                    </a:ext>
                  </a:extLst>
                </a:gridCol>
                <a:gridCol w="1514771">
                  <a:extLst>
                    <a:ext uri="{9D8B030D-6E8A-4147-A177-3AD203B41FA5}">
                      <a16:colId xmlns:a16="http://schemas.microsoft.com/office/drawing/2014/main" val="3174078102"/>
                    </a:ext>
                  </a:extLst>
                </a:gridCol>
                <a:gridCol w="1442931">
                  <a:extLst>
                    <a:ext uri="{9D8B030D-6E8A-4147-A177-3AD203B41FA5}">
                      <a16:colId xmlns:a16="http://schemas.microsoft.com/office/drawing/2014/main" val="325022639"/>
                    </a:ext>
                  </a:extLst>
                </a:gridCol>
              </a:tblGrid>
              <a:tr h="3452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компаниялари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номи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Жами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мукофотлари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4375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31.12.2022 й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31.12.2023 й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Ўзгариш</a:t>
                      </a:r>
                      <a:r>
                        <a:rPr lang="ru-RU" sz="1600" b="1" u="none" strike="noStrike" dirty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% да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3261466297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Всего 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4 672 270 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7 737 236   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+65,6%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1925724007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</a:t>
                      </a:r>
                      <a:r>
                        <a:rPr lang="en-US" sz="1600" u="none" strike="noStrike" dirty="0">
                          <a:effectLst/>
                        </a:rPr>
                        <a:t>O "APEX INSURANCE"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782 518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2 010 933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+157,0%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1069347215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ЭИСК "</a:t>
                      </a:r>
                      <a:r>
                        <a:rPr lang="en-US" sz="1600" u="none" strike="noStrike" dirty="0">
                          <a:effectLst/>
                        </a:rPr>
                        <a:t>O‘ZBEKINVEST"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930 534  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1 233 860  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+32,6%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3772252343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KAFOLAT SUG‘URTA KOMPANIYASI"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315 509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704 384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+123,3%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4274950103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MY-INSURANCE"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196 281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337 727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+72,1%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2630489004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 "</a:t>
                      </a:r>
                      <a:r>
                        <a:rPr lang="en-US" sz="1600" u="none" strike="noStrike" dirty="0">
                          <a:effectLst/>
                        </a:rPr>
                        <a:t>GROSS SUG‘URTA KOMPANIYASI"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296 858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450 151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+51,6%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3306962347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KAPITAL SUG‘URTA"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149 672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300 222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+100,6%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2501182159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KAFIL SUG’URTA"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110 407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178 209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+61,4%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1139086498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СП АО "</a:t>
                      </a:r>
                      <a:r>
                        <a:rPr lang="en-US" sz="1600" u="none" strike="noStrike" dirty="0">
                          <a:effectLst/>
                        </a:rPr>
                        <a:t>ASKO-VOSTOK"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122 693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168 343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+37,2%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2707992504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INSON"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 93 392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170 713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+82,8%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3216177480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ALSKOM"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 92 746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149 736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+61,4%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348846354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TEMIRYO‘L SUG‘URTA"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156 438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255 488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+63,3%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3377754126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 АО "</a:t>
                      </a:r>
                      <a:r>
                        <a:rPr lang="en-US" sz="1600" u="none" strike="noStrike">
                          <a:effectLst/>
                        </a:rPr>
                        <a:t>O‘ZAGROSUG‘URTA"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323 286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393 044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+21,6%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495677120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 АО "</a:t>
                      </a:r>
                      <a:r>
                        <a:rPr lang="en-US" sz="1600" u="none" strike="noStrike">
                          <a:effectLst/>
                        </a:rPr>
                        <a:t>IMPEX-INSURANCE"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 75 429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139 741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+85,3%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2853501270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 АО "</a:t>
                      </a:r>
                      <a:r>
                        <a:rPr lang="en-US" sz="1600" u="none" strike="noStrike">
                          <a:effectLst/>
                        </a:rPr>
                        <a:t>ALFA INVEST SUG‘URTA KOMPANIYASI"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301 867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235 494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-22,0%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1320392248"/>
                  </a:ext>
                </a:extLst>
              </a:tr>
              <a:tr h="2707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 А</a:t>
                      </a:r>
                      <a:r>
                        <a:rPr lang="en-US" sz="1600" u="none" strike="noStrike">
                          <a:effectLst/>
                        </a:rPr>
                        <a:t>O "SQB INSURANCE SUG‘URTA KOMPANIYASI"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 78 156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135 546  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+73,4%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3828943629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A28A1723-921E-4ABA-A195-2F06ECBB7DFA}"/>
              </a:ext>
            </a:extLst>
          </p:cNvPr>
          <p:cNvSpPr txBox="1"/>
          <p:nvPr/>
        </p:nvSpPr>
        <p:spPr>
          <a:xfrm>
            <a:off x="11495806" y="6452942"/>
            <a:ext cx="47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87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947941" y="578700"/>
            <a:ext cx="7990415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85475" y="548680"/>
            <a:ext cx="80697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</a:t>
            </a:r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 компаниялари ҳақида маълумот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40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41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42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43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4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59" y="404664"/>
            <a:ext cx="1139594" cy="1139594"/>
          </a:xfrm>
          <a:prstGeom prst="rect">
            <a:avLst/>
          </a:prstGeom>
        </p:spPr>
      </p:pic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70328726-2C7B-4076-99D6-CF4D5C4E6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03748"/>
              </p:ext>
            </p:extLst>
          </p:nvPr>
        </p:nvGraphicFramePr>
        <p:xfrm>
          <a:off x="1895912" y="1853455"/>
          <a:ext cx="8447765" cy="451867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27917">
                  <a:extLst>
                    <a:ext uri="{9D8B030D-6E8A-4147-A177-3AD203B41FA5}">
                      <a16:colId xmlns:a16="http://schemas.microsoft.com/office/drawing/2014/main" val="3320442269"/>
                    </a:ext>
                  </a:extLst>
                </a:gridCol>
                <a:gridCol w="4409702">
                  <a:extLst>
                    <a:ext uri="{9D8B030D-6E8A-4147-A177-3AD203B41FA5}">
                      <a16:colId xmlns:a16="http://schemas.microsoft.com/office/drawing/2014/main" val="3810175184"/>
                    </a:ext>
                  </a:extLst>
                </a:gridCol>
                <a:gridCol w="1186748">
                  <a:extLst>
                    <a:ext uri="{9D8B030D-6E8A-4147-A177-3AD203B41FA5}">
                      <a16:colId xmlns:a16="http://schemas.microsoft.com/office/drawing/2014/main" val="3481995102"/>
                    </a:ext>
                  </a:extLst>
                </a:gridCol>
                <a:gridCol w="1199238">
                  <a:extLst>
                    <a:ext uri="{9D8B030D-6E8A-4147-A177-3AD203B41FA5}">
                      <a16:colId xmlns:a16="http://schemas.microsoft.com/office/drawing/2014/main" val="4001661790"/>
                    </a:ext>
                  </a:extLst>
                </a:gridCol>
                <a:gridCol w="1324160">
                  <a:extLst>
                    <a:ext uri="{9D8B030D-6E8A-4147-A177-3AD203B41FA5}">
                      <a16:colId xmlns:a16="http://schemas.microsoft.com/office/drawing/2014/main" val="113152971"/>
                    </a:ext>
                  </a:extLst>
                </a:gridCol>
              </a:tblGrid>
              <a:tr h="8228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16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СП А</a:t>
                      </a:r>
                      <a:r>
                        <a:rPr lang="en-US" sz="1400" u="none" strike="noStrike" kern="1200" dirty="0">
                          <a:effectLst/>
                        </a:rPr>
                        <a:t>O "EUROASIA INSURANCE"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121 749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88 930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-27,0%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1906317847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17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IMKON SUG’URTA"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64 526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70 223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+8,8%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1296655942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18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ASIA INSURANCE SUG‘URTA KOMPANIYASI"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57 780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75 474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+30,6%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4124539681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19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GLOBAL INSURANCE GROUP"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40 715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57 010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+40,0%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1888754584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20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DD GENERAL INSURANCE"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30 656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53 400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+74,2%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793330342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21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TRUST-INSURANCE"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25 404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50 832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+100,1%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1022427012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22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ISHONCH SUG‘URTA KOMPANIYASI"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32 946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49 002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+48,7%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907758140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23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XALQ SUG‘URTA"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36 971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40 973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+10,8%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2787945880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24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SEMURG SUG‘URTA"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32 175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69 293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+115,4%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2350453493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25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INGO-UZBEKISTON"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41 582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85 426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+105,4%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2244374799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26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INFINITY INSURANCE"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15 785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34 371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+117,7%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315764982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27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OMAD SUG‘URTA"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34 843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29 755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-14,6%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3868565688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28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HAMKOR SUG’URTA"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25 635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28 709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+12,0% 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3726285610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29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MOSAIC INSURANCE GROUP"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18 845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79 813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+323,5%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3226423582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>
                          <a:effectLst/>
                        </a:rPr>
                        <a:t>30</a:t>
                      </a:r>
                      <a:endParaRPr lang="ru-RU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 АО "</a:t>
                      </a:r>
                      <a:r>
                        <a:rPr lang="en-US" sz="1400" u="none" strike="noStrike" kern="1200" dirty="0">
                          <a:effectLst/>
                        </a:rPr>
                        <a:t>SHARQ-SUG‘URTA"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18 552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14 845   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>
                          <a:effectLst/>
                        </a:rPr>
                        <a:t>-20,0%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3156204414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 АО  "</a:t>
                      </a:r>
                      <a:r>
                        <a:rPr lang="en-US" sz="1400" u="none" strike="noStrike" dirty="0">
                          <a:effectLst/>
                        </a:rPr>
                        <a:t>ARIA SUG‘URTA TASHKILOTI"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18 274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15 780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-13,6%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806239370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 АО "</a:t>
                      </a:r>
                      <a:r>
                        <a:rPr lang="en-US" sz="1400" u="none" strike="noStrike" dirty="0">
                          <a:effectLst/>
                        </a:rPr>
                        <a:t>NEO INSURANCE CORP"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13 184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991070646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 АО "</a:t>
                      </a:r>
                      <a:r>
                        <a:rPr lang="en-US" sz="1400" u="none" strike="noStrike" dirty="0">
                          <a:effectLst/>
                        </a:rPr>
                        <a:t>UNIPOLIS"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8 934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8 019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-10,2%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2661997406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 АО "</a:t>
                      </a:r>
                      <a:r>
                        <a:rPr lang="en-US" sz="1400" u="none" strike="noStrike" dirty="0">
                          <a:effectLst/>
                        </a:rPr>
                        <a:t>UNIVERSAL SUG‘URTA"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15 730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8 610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-45,3%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3015281342"/>
                  </a:ext>
                </a:extLst>
              </a:tr>
              <a:tr h="226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 А</a:t>
                      </a:r>
                      <a:r>
                        <a:rPr lang="en-US" sz="1400" u="none" strike="noStrike" dirty="0">
                          <a:effectLst/>
                        </a:rPr>
                        <a:t>O "GARANT INSURANCE GROUP"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5 379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-    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-100,0%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229654428"/>
                  </a:ext>
                </a:extLst>
              </a:tr>
            </a:tbl>
          </a:graphicData>
        </a:graphic>
      </p:graphicFrame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407B03FF-97A2-46A2-9BEC-9A5886608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517360"/>
              </p:ext>
            </p:extLst>
          </p:nvPr>
        </p:nvGraphicFramePr>
        <p:xfrm>
          <a:off x="1895912" y="1010794"/>
          <a:ext cx="8447764" cy="839073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28282">
                  <a:extLst>
                    <a:ext uri="{9D8B030D-6E8A-4147-A177-3AD203B41FA5}">
                      <a16:colId xmlns:a16="http://schemas.microsoft.com/office/drawing/2014/main" val="2126518302"/>
                    </a:ext>
                  </a:extLst>
                </a:gridCol>
                <a:gridCol w="4414598">
                  <a:extLst>
                    <a:ext uri="{9D8B030D-6E8A-4147-A177-3AD203B41FA5}">
                      <a16:colId xmlns:a16="http://schemas.microsoft.com/office/drawing/2014/main" val="2170935551"/>
                    </a:ext>
                  </a:extLst>
                </a:gridCol>
                <a:gridCol w="1181810">
                  <a:extLst>
                    <a:ext uri="{9D8B030D-6E8A-4147-A177-3AD203B41FA5}">
                      <a16:colId xmlns:a16="http://schemas.microsoft.com/office/drawing/2014/main" val="3611717733"/>
                    </a:ext>
                  </a:extLst>
                </a:gridCol>
                <a:gridCol w="1200571">
                  <a:extLst>
                    <a:ext uri="{9D8B030D-6E8A-4147-A177-3AD203B41FA5}">
                      <a16:colId xmlns:a16="http://schemas.microsoft.com/office/drawing/2014/main" val="986760715"/>
                    </a:ext>
                  </a:extLst>
                </a:gridCol>
                <a:gridCol w="1322503">
                  <a:extLst>
                    <a:ext uri="{9D8B030D-6E8A-4147-A177-3AD203B41FA5}">
                      <a16:colId xmlns:a16="http://schemas.microsoft.com/office/drawing/2014/main" val="356765353"/>
                    </a:ext>
                  </a:extLst>
                </a:gridCol>
              </a:tblGrid>
              <a:tr h="3452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компаниялари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номи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Жами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600" b="1" u="none" strike="noStrike" dirty="0">
                          <a:effectLst/>
                        </a:rPr>
                        <a:t> </a:t>
                      </a:r>
                      <a:r>
                        <a:rPr lang="ru-RU" sz="1600" b="1" u="none" strike="noStrike" dirty="0" err="1">
                          <a:effectLst/>
                        </a:rPr>
                        <a:t>мукофотлари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362732"/>
                  </a:ext>
                </a:extLst>
              </a:tr>
              <a:tr h="291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31.12.2022 й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31.12.2023 й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>
                          <a:effectLst/>
                        </a:rPr>
                        <a:t>Ўзгариш</a:t>
                      </a:r>
                      <a:r>
                        <a:rPr lang="ru-RU" sz="1600" b="1" u="none" strike="noStrike" dirty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% да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166" marR="6166" marT="6166" marB="0" anchor="ctr"/>
                </a:tc>
                <a:extLst>
                  <a:ext uri="{0D108BD9-81ED-4DB2-BD59-A6C34878D82A}">
                    <a16:rowId xmlns:a16="http://schemas.microsoft.com/office/drawing/2014/main" val="2068131557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735C7763-DEB6-477C-88B2-316E5ACB3A19}"/>
              </a:ext>
            </a:extLst>
          </p:cNvPr>
          <p:cNvSpPr txBox="1"/>
          <p:nvPr/>
        </p:nvSpPr>
        <p:spPr>
          <a:xfrm>
            <a:off x="11495807" y="6452942"/>
            <a:ext cx="47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993224" y="972819"/>
            <a:ext cx="7990415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74726" y="980728"/>
            <a:ext cx="80697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та суғурта компанияси ичида “Ўзбекинвест”нинг улуши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40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41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42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43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4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59" y="404664"/>
            <a:ext cx="1139594" cy="1139594"/>
          </a:xfrm>
          <a:prstGeom prst="rect">
            <a:avLst/>
          </a:prstGeom>
        </p:spPr>
      </p:pic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104356"/>
              </p:ext>
            </p:extLst>
          </p:nvPr>
        </p:nvGraphicFramePr>
        <p:xfrm>
          <a:off x="1414685" y="1508494"/>
          <a:ext cx="9361040" cy="403244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63771">
                  <a:extLst>
                    <a:ext uri="{9D8B030D-6E8A-4147-A177-3AD203B41FA5}">
                      <a16:colId xmlns:a16="http://schemas.microsoft.com/office/drawing/2014/main" val="2184834170"/>
                    </a:ext>
                  </a:extLst>
                </a:gridCol>
                <a:gridCol w="3367553">
                  <a:extLst>
                    <a:ext uri="{9D8B030D-6E8A-4147-A177-3AD203B41FA5}">
                      <a16:colId xmlns:a16="http://schemas.microsoft.com/office/drawing/2014/main" val="1038353257"/>
                    </a:ext>
                  </a:extLst>
                </a:gridCol>
                <a:gridCol w="1813291">
                  <a:extLst>
                    <a:ext uri="{9D8B030D-6E8A-4147-A177-3AD203B41FA5}">
                      <a16:colId xmlns:a16="http://schemas.microsoft.com/office/drawing/2014/main" val="390955941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84019599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3582972479"/>
                    </a:ext>
                  </a:extLst>
                </a:gridCol>
              </a:tblGrid>
              <a:tr h="6157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№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компанияларининг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номланиши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Жами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мукофотлари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433512"/>
                  </a:ext>
                </a:extLst>
              </a:tr>
              <a:tr h="519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31.12.2022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31.12.2023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Ўзгариш</a:t>
                      </a:r>
                      <a:r>
                        <a:rPr lang="ru-RU" sz="1800" b="1" u="none" strike="noStrike" dirty="0">
                          <a:effectLst/>
                        </a:rPr>
                        <a:t>, % да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1221824"/>
                  </a:ext>
                </a:extLst>
              </a:tr>
              <a:tr h="482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Жами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бозор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бўйича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    4 672 270  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     7 737 236  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+65,6%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5533384"/>
                  </a:ext>
                </a:extLst>
              </a:tr>
              <a:tr h="482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</a:t>
                      </a:r>
                      <a:r>
                        <a:rPr lang="en-US" sz="1600" u="none" strike="noStrike" dirty="0">
                          <a:effectLst/>
                        </a:rPr>
                        <a:t>O "APEX INSURANCE"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782 518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2 010 933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+157,0%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3500198"/>
                  </a:ext>
                </a:extLst>
              </a:tr>
              <a:tr h="482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ЭИСК "</a:t>
                      </a:r>
                      <a:r>
                        <a:rPr lang="en-US" sz="1600" u="none" strike="noStrike" dirty="0">
                          <a:effectLst/>
                        </a:rPr>
                        <a:t>O‘ZBEKINVEST" 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930 534  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1 233 860  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+32,6%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4396636"/>
                  </a:ext>
                </a:extLst>
              </a:tr>
              <a:tr h="482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KAFOLAT SUG‘URTA KOMPANIYASI"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315 509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704 384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+123,3% 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6851013"/>
                  </a:ext>
                </a:extLst>
              </a:tr>
              <a:tr h="482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"</a:t>
                      </a:r>
                      <a:r>
                        <a:rPr lang="en-US" sz="1600" u="none" strike="noStrike" dirty="0">
                          <a:effectLst/>
                        </a:rPr>
                        <a:t>MY-INSURANCE"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         196 281   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337 727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+72,1%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7643664"/>
                  </a:ext>
                </a:extLst>
              </a:tr>
              <a:tr h="482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 АО  "</a:t>
                      </a:r>
                      <a:r>
                        <a:rPr lang="en-US" sz="1600" u="none" strike="noStrike" dirty="0">
                          <a:effectLst/>
                        </a:rPr>
                        <a:t>GROSS SUG‘URTA KOMPANIYASI"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296 858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         450 151  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+51,6%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1096596"/>
                  </a:ext>
                </a:extLst>
              </a:tr>
            </a:tbl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1054646" y="5673442"/>
            <a:ext cx="9680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/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ТОП 5 та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компаниянинг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бозордаги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улуши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61% ни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ташкил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қилади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355600" algn="just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компаниясининг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улуши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16 % ни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ташкил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этади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C3D290-5F60-4F23-9EC0-83059DA2BD1F}"/>
              </a:ext>
            </a:extLst>
          </p:cNvPr>
          <p:cNvSpPr txBox="1"/>
          <p:nvPr/>
        </p:nvSpPr>
        <p:spPr>
          <a:xfrm>
            <a:off x="11495806" y="6452942"/>
            <a:ext cx="47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06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53978" y="678087"/>
            <a:ext cx="8603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ЭИСК АЖ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ҳақида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маълумот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3538" algn="ctr">
              <a:defRPr/>
            </a:pP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43" name="Скругленный прямоугольник 12">
            <a:extLst>
              <a:ext uri="{FF2B5EF4-FFF2-40B4-BE49-F238E27FC236}">
                <a16:creationId xmlns:a16="http://schemas.microsoft.com/office/drawing/2014/main" id="{78D09788-1D75-4C4E-ACFF-A9141E7A2992}"/>
              </a:ext>
            </a:extLst>
          </p:cNvPr>
          <p:cNvSpPr/>
          <p:nvPr/>
        </p:nvSpPr>
        <p:spPr bwMode="auto">
          <a:xfrm>
            <a:off x="4748693" y="4221088"/>
            <a:ext cx="2088232" cy="527317"/>
          </a:xfrm>
          <a:prstGeom prst="roundRect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/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</a:pP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2023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йил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декабрдаги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IPO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07164E8E-07C8-4C4C-BA2D-3B31107224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9717972"/>
              </p:ext>
            </p:extLst>
          </p:nvPr>
        </p:nvGraphicFramePr>
        <p:xfrm>
          <a:off x="128495" y="928173"/>
          <a:ext cx="8126942" cy="5417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D77DAF2-D43D-4350-999D-EDABFBF10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71527"/>
              </p:ext>
            </p:extLst>
          </p:nvPr>
        </p:nvGraphicFramePr>
        <p:xfrm>
          <a:off x="7771328" y="1993312"/>
          <a:ext cx="4290590" cy="251580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45295">
                  <a:extLst>
                    <a:ext uri="{9D8B030D-6E8A-4147-A177-3AD203B41FA5}">
                      <a16:colId xmlns:a16="http://schemas.microsoft.com/office/drawing/2014/main" val="427484319"/>
                    </a:ext>
                  </a:extLst>
                </a:gridCol>
                <a:gridCol w="2145295">
                  <a:extLst>
                    <a:ext uri="{9D8B030D-6E8A-4147-A177-3AD203B41FA5}">
                      <a16:colId xmlns:a16="http://schemas.microsoft.com/office/drawing/2014/main" val="2297088264"/>
                    </a:ext>
                  </a:extLst>
                </a:gridCol>
              </a:tblGrid>
              <a:tr h="251580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1994</a:t>
                      </a:r>
                      <a:r>
                        <a:rPr lang="uz-Cyrl-U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йилда “Ўзбекинвест” миллий СК шаклида ташкил этилган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uz-Cyrl-U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uz-Cyrl-U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йилда “Ўзбекинвест” ЭИСК АЖ шаклида қайта ташкил этилган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Республиканинг барча ҳудудларида мавжудлиги: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z-Cyrl-U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та махсус корхона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z-Cyrl-U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та ҳудудий филиаллар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z-Cyrl-U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 та туман бўлимлари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uz-Cyrl-UZ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 та суғурта агенти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02587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7446A04-9CCD-455B-B360-C92A20001C23}"/>
              </a:ext>
            </a:extLst>
          </p:cNvPr>
          <p:cNvSpPr txBox="1"/>
          <p:nvPr/>
        </p:nvSpPr>
        <p:spPr>
          <a:xfrm>
            <a:off x="11423798" y="6452942"/>
            <a:ext cx="55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24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75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225809DC-DDA3-17EB-8A80-C445683292B7}"/>
              </a:ext>
            </a:extLst>
          </p:cNvPr>
          <p:cNvSpPr txBox="1"/>
          <p:nvPr/>
        </p:nvSpPr>
        <p:spPr>
          <a:xfrm>
            <a:off x="658601" y="4550017"/>
            <a:ext cx="1087320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ctr" fontAlgn="t"/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Ўзбекинвест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компанияси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молиявий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барқарорликни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ошириш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халқаро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бозорларда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қайта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суғурталаш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операцияларини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кенгайтириш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шунингдек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мижозлари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юридик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жисмоний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шахсларга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хизмат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кўрсатиш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сифатини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комплекс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яхшилаш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бўйича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бошқарув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ишончлиликнинг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юқори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даражасини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тасдиқлаган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ҳолда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доимий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асосда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фаол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иш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олиб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бормоқда</a:t>
            </a:r>
            <a:r>
              <a:rPr lang="ru-RU" sz="2000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2C783FAE-3F12-43EC-9021-64E38BA739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2" b="29446"/>
          <a:stretch/>
        </p:blipFill>
        <p:spPr>
          <a:xfrm>
            <a:off x="-1" y="1484784"/>
            <a:ext cx="12083796" cy="1656184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478582" y="3140968"/>
            <a:ext cx="2543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Ушбу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рейтингни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олган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Ўзбекистоннинг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биринчи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компанияси</a:t>
            </a:r>
            <a:endParaRPr lang="ru-RU" sz="1600" dirty="0"/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704862"/>
            <a:ext cx="11348064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D92015-0789-249D-7B8B-DCBB96283295}"/>
              </a:ext>
            </a:extLst>
          </p:cNvPr>
          <p:cNvSpPr txBox="1"/>
          <p:nvPr/>
        </p:nvSpPr>
        <p:spPr>
          <a:xfrm>
            <a:off x="694606" y="724634"/>
            <a:ext cx="107701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 «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халқаро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сертификатлари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655046" y="3170780"/>
            <a:ext cx="25431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Ва3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рейтингли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ижобий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прогнозли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Ўзбекистоннинг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ягона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компанияси</a:t>
            </a:r>
            <a:endParaRPr lang="ru-RU" sz="16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8837542" y="3154797"/>
            <a:ext cx="2543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шкала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тўлов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қобилиятининг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энг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юқори</a:t>
            </a:r>
            <a:r>
              <a:rPr lang="ru-RU" sz="16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рейтинги</a:t>
            </a:r>
            <a:endParaRPr lang="ru-RU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627C60-4B42-4F4C-B62D-A406E24286B5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25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44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704862"/>
            <a:ext cx="11348064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92015-0789-249D-7B8B-DCBB96283295}"/>
              </a:ext>
            </a:extLst>
          </p:cNvPr>
          <p:cNvSpPr txBox="1"/>
          <p:nvPr/>
        </p:nvSpPr>
        <p:spPr>
          <a:xfrm>
            <a:off x="2062758" y="692696"/>
            <a:ext cx="80648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 «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кўрсаткичлари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8B53459F-F397-49DB-88ED-20FFDABB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202892"/>
              </p:ext>
            </p:extLst>
          </p:nvPr>
        </p:nvGraphicFramePr>
        <p:xfrm>
          <a:off x="550591" y="1418450"/>
          <a:ext cx="11172788" cy="4582149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888431">
                  <a:extLst>
                    <a:ext uri="{9D8B030D-6E8A-4147-A177-3AD203B41FA5}">
                      <a16:colId xmlns:a16="http://schemas.microsoft.com/office/drawing/2014/main" val="2471993788"/>
                    </a:ext>
                  </a:extLst>
                </a:gridCol>
                <a:gridCol w="1747962">
                  <a:extLst>
                    <a:ext uri="{9D8B030D-6E8A-4147-A177-3AD203B41FA5}">
                      <a16:colId xmlns:a16="http://schemas.microsoft.com/office/drawing/2014/main" val="2721818183"/>
                    </a:ext>
                  </a:extLst>
                </a:gridCol>
                <a:gridCol w="1569218">
                  <a:extLst>
                    <a:ext uri="{9D8B030D-6E8A-4147-A177-3AD203B41FA5}">
                      <a16:colId xmlns:a16="http://schemas.microsoft.com/office/drawing/2014/main" val="2295491575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2102157879"/>
                    </a:ext>
                  </a:extLst>
                </a:gridCol>
                <a:gridCol w="1174813">
                  <a:extLst>
                    <a:ext uri="{9D8B030D-6E8A-4147-A177-3AD203B41FA5}">
                      <a16:colId xmlns:a16="http://schemas.microsoft.com/office/drawing/2014/main" val="36262348"/>
                    </a:ext>
                  </a:extLst>
                </a:gridCol>
                <a:gridCol w="1363645">
                  <a:extLst>
                    <a:ext uri="{9D8B030D-6E8A-4147-A177-3AD203B41FA5}">
                      <a16:colId xmlns:a16="http://schemas.microsoft.com/office/drawing/2014/main" val="2745440201"/>
                    </a:ext>
                  </a:extLst>
                </a:gridCol>
              </a:tblGrid>
              <a:tr h="529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</a:rPr>
                        <a:t>Кўрсаткичлар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</a:rPr>
                        <a:t>Ўлчов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бирлиги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01.01.2017й.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01.01.2024й.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Марта </a:t>
                      </a:r>
                      <a:r>
                        <a:rPr lang="ru-RU" sz="1400" b="1" u="none" strike="noStrike" dirty="0" err="1">
                          <a:effectLst/>
                        </a:rPr>
                        <a:t>ўсиш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 да </a:t>
                      </a:r>
                      <a:r>
                        <a:rPr lang="ru-RU" sz="1400" b="1" u="none" strike="noStrike" dirty="0" err="1">
                          <a:effectLst/>
                        </a:rPr>
                        <a:t>ўсиш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1574827597"/>
                  </a:ext>
                </a:extLst>
              </a:tr>
              <a:tr h="493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</a:rPr>
                        <a:t>Қабул</a:t>
                      </a:r>
                      <a:r>
                        <a:rPr lang="ru-RU" sz="1400" b="1" u="none" strike="noStrike" baseline="0" dirty="0">
                          <a:effectLst/>
                        </a:rPr>
                        <a:t> </a:t>
                      </a:r>
                      <a:r>
                        <a:rPr lang="ru-RU" sz="1400" b="1" u="none" strike="noStrike" baseline="0" dirty="0" err="1">
                          <a:effectLst/>
                        </a:rPr>
                        <a:t>қилинган</a:t>
                      </a:r>
                      <a:r>
                        <a:rPr lang="ru-RU" sz="1400" b="1" u="none" strike="noStrike" baseline="0" dirty="0">
                          <a:effectLst/>
                        </a:rPr>
                        <a:t> </a:t>
                      </a:r>
                      <a:r>
                        <a:rPr lang="ru-RU" sz="1400" b="1" u="none" strike="noStrike" baseline="0" dirty="0" err="1">
                          <a:effectLst/>
                        </a:rPr>
                        <a:t>мажбуриятлар</a:t>
                      </a:r>
                      <a:r>
                        <a:rPr lang="ru-RU" sz="1400" b="1" u="none" strike="noStrike" baseline="0" dirty="0">
                          <a:effectLst/>
                        </a:rPr>
                        <a:t> </a:t>
                      </a:r>
                      <a:r>
                        <a:rPr lang="ru-RU" sz="1400" b="1" u="none" strike="noStrike" baseline="0" dirty="0" err="1">
                          <a:effectLst/>
                        </a:rPr>
                        <a:t>ҳажми</a:t>
                      </a:r>
                      <a:r>
                        <a:rPr lang="ru-RU" sz="1400" b="1" u="none" strike="noStrike" dirty="0">
                          <a:effectLst/>
                        </a:rPr>
                        <a:t>, шу </a:t>
                      </a:r>
                      <a:r>
                        <a:rPr lang="ru-RU" sz="1400" b="1" u="none" strike="noStrike" dirty="0" err="1">
                          <a:effectLst/>
                        </a:rPr>
                        <a:t>жумладан</a:t>
                      </a:r>
                      <a:r>
                        <a:rPr lang="ru-RU" sz="1400" b="1" u="none" strike="noStrike" dirty="0">
                          <a:effectLst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трлн. </a:t>
                      </a:r>
                      <a:r>
                        <a:rPr lang="ru-RU" sz="1400" u="none" strike="noStrike" dirty="0" err="1">
                          <a:effectLst/>
                        </a:rPr>
                        <a:t>сўм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58,6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492,4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841%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2512516091"/>
                  </a:ext>
                </a:extLst>
              </a:tr>
              <a:tr h="493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</a:rPr>
                        <a:t>Корпоратив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мижозлар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трлн. </a:t>
                      </a:r>
                      <a:r>
                        <a:rPr lang="ru-RU" sz="1400" u="none" strike="noStrike" dirty="0" err="1">
                          <a:effectLst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57,2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427,9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747%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1527627348"/>
                  </a:ext>
                </a:extLst>
              </a:tr>
              <a:tr h="493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</a:rPr>
                        <a:t>Жисмоний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шахслар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трлн. </a:t>
                      </a:r>
                      <a:r>
                        <a:rPr lang="ru-RU" sz="1400" u="none" strike="noStrike" dirty="0" err="1">
                          <a:effectLst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1,3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64,5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49,1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4909%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1300601749"/>
                  </a:ext>
                </a:extLst>
              </a:tr>
              <a:tr h="2130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431652209"/>
                  </a:ext>
                </a:extLst>
              </a:tr>
              <a:tr h="493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Экспорт </a:t>
                      </a:r>
                      <a:r>
                        <a:rPr lang="ru-RU" sz="1400" b="1" u="none" strike="noStrike" dirty="0" err="1">
                          <a:effectLst/>
                        </a:rPr>
                        <a:t>суғуртаси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бўйича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мажбуриятлар</a:t>
                      </a:r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</a:rPr>
                        <a:t>ҳажми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млн. АҚШ долл.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0,059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2 547,0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43 169,6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4316959%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43626881"/>
                  </a:ext>
                </a:extLst>
              </a:tr>
              <a:tr h="2130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1072066108"/>
                  </a:ext>
                </a:extLst>
              </a:tr>
              <a:tr h="62210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400" b="1" u="none" strike="noStrike" baseline="0" dirty="0">
                          <a:effectLst/>
                        </a:rPr>
                        <a:t> </a:t>
                      </a:r>
                      <a:r>
                        <a:rPr lang="ru-RU" sz="1400" b="1" u="none" strike="noStrike" baseline="0" dirty="0" err="1">
                          <a:effectLst/>
                        </a:rPr>
                        <a:t>мукофотлари</a:t>
                      </a:r>
                      <a:r>
                        <a:rPr lang="ru-RU" sz="1400" b="1" u="none" strike="noStrike" baseline="0" dirty="0">
                          <a:effectLst/>
                        </a:rPr>
                        <a:t> </a:t>
                      </a:r>
                      <a:r>
                        <a:rPr lang="ru-RU" sz="1400" b="1" u="none" strike="noStrike" baseline="0" dirty="0" err="1">
                          <a:effectLst/>
                        </a:rPr>
                        <a:t>умумий</a:t>
                      </a:r>
                      <a:r>
                        <a:rPr lang="ru-RU" sz="1400" b="1" u="none" strike="noStrike" baseline="0" dirty="0">
                          <a:effectLst/>
                        </a:rPr>
                        <a:t> </a:t>
                      </a:r>
                      <a:r>
                        <a:rPr lang="ru-RU" sz="1400" b="1" u="none" strike="noStrike" baseline="0" dirty="0" err="1">
                          <a:effectLst/>
                        </a:rPr>
                        <a:t>йиғими</a:t>
                      </a:r>
                      <a:r>
                        <a:rPr lang="ru-RU" sz="1400" b="1" u="none" strike="noStrike" dirty="0">
                          <a:effectLst/>
                        </a:rPr>
                        <a:t>, шу </a:t>
                      </a:r>
                      <a:r>
                        <a:rPr lang="ru-RU" sz="1400" b="1" u="none" strike="noStrike" dirty="0" err="1">
                          <a:effectLst/>
                        </a:rPr>
                        <a:t>жумладан</a:t>
                      </a:r>
                      <a:r>
                        <a:rPr lang="ru-RU" sz="1400" b="1" u="none" strike="noStrike" dirty="0">
                          <a:effectLst/>
                        </a:rPr>
                        <a:t>: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</a:rPr>
                        <a:t>сўм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103,9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1 233,9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1188%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715740836"/>
                  </a:ext>
                </a:extLst>
              </a:tr>
              <a:tr h="493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Бош Компания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65,9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1 034,2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15,7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1569%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680412974"/>
                  </a:ext>
                </a:extLst>
              </a:tr>
              <a:tr h="493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</a:rPr>
                        <a:t>Филиаллар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38,0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199,6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525%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212794196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75962D8A-AA1D-48A3-B0D5-EEA4C3DC6F18}"/>
              </a:ext>
            </a:extLst>
          </p:cNvPr>
          <p:cNvSpPr txBox="1"/>
          <p:nvPr/>
        </p:nvSpPr>
        <p:spPr>
          <a:xfrm>
            <a:off x="11495806" y="6452942"/>
            <a:ext cx="47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7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704862"/>
            <a:ext cx="11348064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92015-0789-249D-7B8B-DCBB96283295}"/>
              </a:ext>
            </a:extLst>
          </p:cNvPr>
          <p:cNvSpPr txBox="1"/>
          <p:nvPr/>
        </p:nvSpPr>
        <p:spPr>
          <a:xfrm>
            <a:off x="2062758" y="692696"/>
            <a:ext cx="80648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 «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кўрсаткичлари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8B53459F-F397-49DB-88ED-20FFDABB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08059"/>
              </p:ext>
            </p:extLst>
          </p:nvPr>
        </p:nvGraphicFramePr>
        <p:xfrm>
          <a:off x="478582" y="1221910"/>
          <a:ext cx="11233250" cy="565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9313">
                  <a:extLst>
                    <a:ext uri="{9D8B030D-6E8A-4147-A177-3AD203B41FA5}">
                      <a16:colId xmlns:a16="http://schemas.microsoft.com/office/drawing/2014/main" val="2471993788"/>
                    </a:ext>
                  </a:extLst>
                </a:gridCol>
                <a:gridCol w="1407583">
                  <a:extLst>
                    <a:ext uri="{9D8B030D-6E8A-4147-A177-3AD203B41FA5}">
                      <a16:colId xmlns:a16="http://schemas.microsoft.com/office/drawing/2014/main" val="2721818183"/>
                    </a:ext>
                  </a:extLst>
                </a:gridCol>
                <a:gridCol w="1412153">
                  <a:extLst>
                    <a:ext uri="{9D8B030D-6E8A-4147-A177-3AD203B41FA5}">
                      <a16:colId xmlns:a16="http://schemas.microsoft.com/office/drawing/2014/main" val="2295491575"/>
                    </a:ext>
                  </a:extLst>
                </a:gridCol>
                <a:gridCol w="1412153">
                  <a:extLst>
                    <a:ext uri="{9D8B030D-6E8A-4147-A177-3AD203B41FA5}">
                      <a16:colId xmlns:a16="http://schemas.microsoft.com/office/drawing/2014/main" val="2102157879"/>
                    </a:ext>
                  </a:extLst>
                </a:gridCol>
                <a:gridCol w="1371024">
                  <a:extLst>
                    <a:ext uri="{9D8B030D-6E8A-4147-A177-3AD203B41FA5}">
                      <a16:colId xmlns:a16="http://schemas.microsoft.com/office/drawing/2014/main" val="36262348"/>
                    </a:ext>
                  </a:extLst>
                </a:gridCol>
                <a:gridCol w="1371024">
                  <a:extLst>
                    <a:ext uri="{9D8B030D-6E8A-4147-A177-3AD203B41FA5}">
                      <a16:colId xmlns:a16="http://schemas.microsoft.com/office/drawing/2014/main" val="2745440201"/>
                    </a:ext>
                  </a:extLst>
                </a:gridCol>
              </a:tblGrid>
              <a:tr h="565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Кўрсаткичлар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Ўлчов</a:t>
                      </a:r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бирлиги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01.01.2017 й.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01.01.2024 й.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Марта </a:t>
                      </a:r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ўсиш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да </a:t>
                      </a:r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ўсиш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1574827597"/>
                  </a:ext>
                </a:extLst>
              </a:tr>
            </a:tbl>
          </a:graphicData>
        </a:graphic>
      </p:graphicFrame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8DB19F6F-D542-4857-8A18-83C249D56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02329"/>
              </p:ext>
            </p:extLst>
          </p:nvPr>
        </p:nvGraphicFramePr>
        <p:xfrm>
          <a:off x="478582" y="1787537"/>
          <a:ext cx="11244797" cy="4409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3692">
                  <a:extLst>
                    <a:ext uri="{9D8B030D-6E8A-4147-A177-3AD203B41FA5}">
                      <a16:colId xmlns:a16="http://schemas.microsoft.com/office/drawing/2014/main" val="316633571"/>
                    </a:ext>
                  </a:extLst>
                </a:gridCol>
                <a:gridCol w="1409031">
                  <a:extLst>
                    <a:ext uri="{9D8B030D-6E8A-4147-A177-3AD203B41FA5}">
                      <a16:colId xmlns:a16="http://schemas.microsoft.com/office/drawing/2014/main" val="3831555559"/>
                    </a:ext>
                  </a:extLst>
                </a:gridCol>
                <a:gridCol w="1413605">
                  <a:extLst>
                    <a:ext uri="{9D8B030D-6E8A-4147-A177-3AD203B41FA5}">
                      <a16:colId xmlns:a16="http://schemas.microsoft.com/office/drawing/2014/main" val="1979646775"/>
                    </a:ext>
                  </a:extLst>
                </a:gridCol>
                <a:gridCol w="1413605">
                  <a:extLst>
                    <a:ext uri="{9D8B030D-6E8A-4147-A177-3AD203B41FA5}">
                      <a16:colId xmlns:a16="http://schemas.microsoft.com/office/drawing/2014/main" val="3565560555"/>
                    </a:ext>
                  </a:extLst>
                </a:gridCol>
                <a:gridCol w="1372432">
                  <a:extLst>
                    <a:ext uri="{9D8B030D-6E8A-4147-A177-3AD203B41FA5}">
                      <a16:colId xmlns:a16="http://schemas.microsoft.com/office/drawing/2014/main" val="2615159389"/>
                    </a:ext>
                  </a:extLst>
                </a:gridCol>
                <a:gridCol w="1372432">
                  <a:extLst>
                    <a:ext uri="{9D8B030D-6E8A-4147-A177-3AD203B41FA5}">
                      <a16:colId xmlns:a16="http://schemas.microsoft.com/office/drawing/2014/main" val="69103221"/>
                    </a:ext>
                  </a:extLst>
                </a:gridCol>
              </a:tblGrid>
              <a:tr h="3558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Корпоратив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мижозлар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сўм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1 127,6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3863642162"/>
                  </a:ext>
                </a:extLst>
              </a:tr>
              <a:tr h="3998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Жисмоний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шахслар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сўм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106,3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2181976557"/>
                  </a:ext>
                </a:extLst>
              </a:tr>
              <a:tr h="96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2404963210"/>
                  </a:ext>
                </a:extLst>
              </a:tr>
              <a:tr h="425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Кичик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бизнес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хусусий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тадбиркорликни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қилиш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44,3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3327632403"/>
                  </a:ext>
                </a:extLst>
              </a:tr>
              <a:tr h="425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Эркин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иқтисодий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зоналарнинг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резидентларини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қилиш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1339%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2495557404"/>
                  </a:ext>
                </a:extLst>
              </a:tr>
              <a:tr h="3558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лойиҳаларни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қилиш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50,8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1161060720"/>
                  </a:ext>
                </a:extLst>
              </a:tr>
              <a:tr h="96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3707088166"/>
                  </a:ext>
                </a:extLst>
              </a:tr>
              <a:tr h="7024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Халқаро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бозорларида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олинган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мукофотлари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ҳажми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хизматлари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экспорти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минг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АҚШ долл.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52 820,1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65 210,0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6521001%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4001658372"/>
                  </a:ext>
                </a:extLst>
              </a:tr>
              <a:tr h="6352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Халқаро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бозорларида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олинган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мукофотларининг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умумий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мукофотлари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ҳажмидаги</a:t>
                      </a:r>
                      <a:r>
                        <a:rPr lang="ru-RU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улуши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фоиз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0,002%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50,8%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25 380,1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2538011%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2435424859"/>
                  </a:ext>
                </a:extLst>
              </a:tr>
              <a:tr h="441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товонлари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млрд.сўм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593419465"/>
                  </a:ext>
                </a:extLst>
              </a:tr>
              <a:tr h="441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товонларининг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суғурта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мукофотлари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йиғимига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нисбатан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улуши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зарар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фоиз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2146662866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A94EB3FB-733D-4086-9522-FD0FBD6304CE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27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44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704862"/>
            <a:ext cx="11348064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92015-0789-249D-7B8B-DCBB96283295}"/>
              </a:ext>
            </a:extLst>
          </p:cNvPr>
          <p:cNvSpPr txBox="1"/>
          <p:nvPr/>
        </p:nvSpPr>
        <p:spPr>
          <a:xfrm>
            <a:off x="2062758" y="692696"/>
            <a:ext cx="80648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 «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кўрсаткичлари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8B53459F-F397-49DB-88ED-20FFDABB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457343"/>
              </p:ext>
            </p:extLst>
          </p:nvPr>
        </p:nvGraphicFramePr>
        <p:xfrm>
          <a:off x="375314" y="1251308"/>
          <a:ext cx="11348064" cy="565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2845">
                  <a:extLst>
                    <a:ext uri="{9D8B030D-6E8A-4147-A177-3AD203B41FA5}">
                      <a16:colId xmlns:a16="http://schemas.microsoft.com/office/drawing/2014/main" val="2471993788"/>
                    </a:ext>
                  </a:extLst>
                </a:gridCol>
                <a:gridCol w="1421969">
                  <a:extLst>
                    <a:ext uri="{9D8B030D-6E8A-4147-A177-3AD203B41FA5}">
                      <a16:colId xmlns:a16="http://schemas.microsoft.com/office/drawing/2014/main" val="2721818183"/>
                    </a:ext>
                  </a:extLst>
                </a:gridCol>
                <a:gridCol w="1426588">
                  <a:extLst>
                    <a:ext uri="{9D8B030D-6E8A-4147-A177-3AD203B41FA5}">
                      <a16:colId xmlns:a16="http://schemas.microsoft.com/office/drawing/2014/main" val="2295491575"/>
                    </a:ext>
                  </a:extLst>
                </a:gridCol>
                <a:gridCol w="1426588">
                  <a:extLst>
                    <a:ext uri="{9D8B030D-6E8A-4147-A177-3AD203B41FA5}">
                      <a16:colId xmlns:a16="http://schemas.microsoft.com/office/drawing/2014/main" val="2102157879"/>
                    </a:ext>
                  </a:extLst>
                </a:gridCol>
                <a:gridCol w="1385037">
                  <a:extLst>
                    <a:ext uri="{9D8B030D-6E8A-4147-A177-3AD203B41FA5}">
                      <a16:colId xmlns:a16="http://schemas.microsoft.com/office/drawing/2014/main" val="36262348"/>
                    </a:ext>
                  </a:extLst>
                </a:gridCol>
                <a:gridCol w="1385037">
                  <a:extLst>
                    <a:ext uri="{9D8B030D-6E8A-4147-A177-3AD203B41FA5}">
                      <a16:colId xmlns:a16="http://schemas.microsoft.com/office/drawing/2014/main" val="2745440201"/>
                    </a:ext>
                  </a:extLst>
                </a:gridCol>
              </a:tblGrid>
              <a:tr h="565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Кўрсаткичлар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Ўлчов</a:t>
                      </a:r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бирлиги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01.01.2017 й.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01.01.2024 й.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Марта </a:t>
                      </a:r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ўсиш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да </a:t>
                      </a:r>
                      <a:r>
                        <a:rPr lang="ru-RU" sz="1400" b="1" u="none" strike="noStrike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ўсиш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9" marR="8909" marT="8909" marB="0" anchor="ctr"/>
                </a:tc>
                <a:extLst>
                  <a:ext uri="{0D108BD9-81ED-4DB2-BD59-A6C34878D82A}">
                    <a16:rowId xmlns:a16="http://schemas.microsoft.com/office/drawing/2014/main" val="1574827597"/>
                  </a:ext>
                </a:extLst>
              </a:tr>
            </a:tbl>
          </a:graphicData>
        </a:graphic>
      </p:graphicFrame>
      <p:graphicFrame>
        <p:nvGraphicFramePr>
          <p:cNvPr id="25" name="Таблица 24">
            <a:extLst>
              <a:ext uri="{FF2B5EF4-FFF2-40B4-BE49-F238E27FC236}">
                <a16:creationId xmlns:a16="http://schemas.microsoft.com/office/drawing/2014/main" id="{5FCD6F71-D4C1-46B6-9F9D-5A9672C2C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622888"/>
              </p:ext>
            </p:extLst>
          </p:nvPr>
        </p:nvGraphicFramePr>
        <p:xfrm>
          <a:off x="375314" y="1816935"/>
          <a:ext cx="11348064" cy="4348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2845">
                  <a:extLst>
                    <a:ext uri="{9D8B030D-6E8A-4147-A177-3AD203B41FA5}">
                      <a16:colId xmlns:a16="http://schemas.microsoft.com/office/drawing/2014/main" val="3655653609"/>
                    </a:ext>
                  </a:extLst>
                </a:gridCol>
                <a:gridCol w="1421969">
                  <a:extLst>
                    <a:ext uri="{9D8B030D-6E8A-4147-A177-3AD203B41FA5}">
                      <a16:colId xmlns:a16="http://schemas.microsoft.com/office/drawing/2014/main" val="2591024655"/>
                    </a:ext>
                  </a:extLst>
                </a:gridCol>
                <a:gridCol w="1426588">
                  <a:extLst>
                    <a:ext uri="{9D8B030D-6E8A-4147-A177-3AD203B41FA5}">
                      <a16:colId xmlns:a16="http://schemas.microsoft.com/office/drawing/2014/main" val="1444127173"/>
                    </a:ext>
                  </a:extLst>
                </a:gridCol>
                <a:gridCol w="1426588">
                  <a:extLst>
                    <a:ext uri="{9D8B030D-6E8A-4147-A177-3AD203B41FA5}">
                      <a16:colId xmlns:a16="http://schemas.microsoft.com/office/drawing/2014/main" val="628073584"/>
                    </a:ext>
                  </a:extLst>
                </a:gridCol>
                <a:gridCol w="1385037">
                  <a:extLst>
                    <a:ext uri="{9D8B030D-6E8A-4147-A177-3AD203B41FA5}">
                      <a16:colId xmlns:a16="http://schemas.microsoft.com/office/drawing/2014/main" val="535058737"/>
                    </a:ext>
                  </a:extLst>
                </a:gridCol>
                <a:gridCol w="1385037">
                  <a:extLst>
                    <a:ext uri="{9D8B030D-6E8A-4147-A177-3AD203B41FA5}">
                      <a16:colId xmlns:a16="http://schemas.microsoft.com/office/drawing/2014/main" val="2745772070"/>
                    </a:ext>
                  </a:extLst>
                </a:gridCol>
              </a:tblGrid>
              <a:tr h="41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Мижозларнинг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сони, шу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жумладан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146 397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1 096 528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3858327127"/>
                  </a:ext>
                </a:extLst>
              </a:tr>
              <a:tr h="41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Корпоратив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мижозлар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23 667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90 188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1643925682"/>
                  </a:ext>
                </a:extLst>
              </a:tr>
              <a:tr h="41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Жисмоний</a:t>
                      </a:r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шахслар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122 730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1 006 340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820%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141970030"/>
                  </a:ext>
                </a:extLst>
              </a:tr>
              <a:tr h="279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3556084094"/>
                  </a:ext>
                </a:extLst>
              </a:tr>
              <a:tr h="41907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Ходимларнинг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сони, шу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жумладан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бирлик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4272165829"/>
                  </a:ext>
                </a:extLst>
              </a:tr>
              <a:tr h="41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Бош Компания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154310639"/>
                  </a:ext>
                </a:extLst>
              </a:tr>
              <a:tr h="41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Филиаллар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бирлик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479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690455139"/>
                  </a:ext>
                </a:extLst>
              </a:tr>
              <a:tr h="279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2819805164"/>
                  </a:ext>
                </a:extLst>
              </a:tr>
              <a:tr h="43697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ходимга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тўғри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келадиган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меҳнат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унумдорлиги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шу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жумладан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сум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889%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2249686817"/>
                  </a:ext>
                </a:extLst>
              </a:tr>
              <a:tr h="41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Бош Компания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0,53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9,40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1547969634"/>
                  </a:ext>
                </a:extLst>
              </a:tr>
              <a:tr h="41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Филиал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 </a:t>
                      </a:r>
                      <a:r>
                        <a:rPr lang="ru-RU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сўм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11" marR="8111" marT="8111" marB="0" anchor="ctr"/>
                </a:tc>
                <a:extLst>
                  <a:ext uri="{0D108BD9-81ED-4DB2-BD59-A6C34878D82A}">
                    <a16:rowId xmlns:a16="http://schemas.microsoft.com/office/drawing/2014/main" val="416491784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1C8CA25-D93B-4721-BD8C-B7A4707D799C}"/>
              </a:ext>
            </a:extLst>
          </p:cNvPr>
          <p:cNvSpPr txBox="1"/>
          <p:nvPr/>
        </p:nvSpPr>
        <p:spPr>
          <a:xfrm>
            <a:off x="11423798" y="6452942"/>
            <a:ext cx="55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28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9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590113"/>
            <a:ext cx="11348064" cy="7384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136DBC39-1D2C-833B-AB8B-F1B6DE9A227C}"/>
              </a:ext>
            </a:extLst>
          </p:cNvPr>
          <p:cNvGrpSpPr/>
          <p:nvPr/>
        </p:nvGrpSpPr>
        <p:grpSpPr>
          <a:xfrm>
            <a:off x="406574" y="1466813"/>
            <a:ext cx="5400600" cy="4744055"/>
            <a:chOff x="5990895" y="4496442"/>
            <a:chExt cx="3762803" cy="2494955"/>
          </a:xfrm>
        </p:grpSpPr>
        <p:sp>
          <p:nvSpPr>
            <p:cNvPr id="25" name="Прямоугольник: скругленные углы 2">
              <a:extLst>
                <a:ext uri="{FF2B5EF4-FFF2-40B4-BE49-F238E27FC236}">
                  <a16:creationId xmlns:a16="http://schemas.microsoft.com/office/drawing/2014/main" id="{662B166C-DC63-2ECB-4B0E-C2CBE5581CF3}"/>
                </a:ext>
              </a:extLst>
            </p:cNvPr>
            <p:cNvSpPr/>
            <p:nvPr/>
          </p:nvSpPr>
          <p:spPr>
            <a:xfrm>
              <a:off x="5990895" y="4496442"/>
              <a:ext cx="3762803" cy="1997696"/>
            </a:xfrm>
            <a:prstGeom prst="roundRect">
              <a:avLst>
                <a:gd name="adj" fmla="val 10356"/>
              </a:avLst>
            </a:prstGeom>
            <a:solidFill>
              <a:srgbClr val="EEF8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F7E133C9-2D1B-91EE-0AF4-8FF293625FD3}"/>
                </a:ext>
              </a:extLst>
            </p:cNvPr>
            <p:cNvGrpSpPr/>
            <p:nvPr/>
          </p:nvGrpSpPr>
          <p:grpSpPr>
            <a:xfrm>
              <a:off x="6101406" y="4677265"/>
              <a:ext cx="3639609" cy="2314132"/>
              <a:chOff x="6002762" y="4333505"/>
              <a:chExt cx="3639609" cy="2314132"/>
            </a:xfrm>
          </p:grpSpPr>
          <p:sp>
            <p:nvSpPr>
              <p:cNvPr id="27" name="TextBox 1">
                <a:extLst>
                  <a:ext uri="{FF2B5EF4-FFF2-40B4-BE49-F238E27FC236}">
                    <a16:creationId xmlns:a16="http://schemas.microsoft.com/office/drawing/2014/main" id="{631A8EDF-5E2D-00D7-16EA-8DB520BC68D6}"/>
                  </a:ext>
                </a:extLst>
              </p:cNvPr>
              <p:cNvSpPr txBox="1"/>
              <p:nvPr/>
            </p:nvSpPr>
            <p:spPr>
              <a:xfrm>
                <a:off x="6037465" y="4333505"/>
                <a:ext cx="3472375" cy="271097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60120"/>
                <a:r>
                  <a:rPr lang="uz-Cyrl-UZ" sz="18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latin typeface="Arial"/>
                  </a:rPr>
                  <a:t>ЎзР бозорида суғурталовчилар инвестицияларининг ҳажми</a:t>
                </a:r>
                <a:endParaRPr lang="ru-RU" sz="18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</a:endParaRPr>
              </a:p>
            </p:txBody>
          </p:sp>
          <p:graphicFrame>
            <p:nvGraphicFramePr>
              <p:cNvPr id="28" name="Диаграмма 27">
                <a:extLst>
                  <a:ext uri="{FF2B5EF4-FFF2-40B4-BE49-F238E27FC236}">
                    <a16:creationId xmlns:a16="http://schemas.microsoft.com/office/drawing/2014/main" id="{B45FF235-A455-0531-C160-B3B9142745EA}"/>
                  </a:ext>
                </a:extLst>
              </p:cNvPr>
              <p:cNvGraphicFramePr>
                <a:graphicFrameLocks/>
              </p:cNvGraphicFramePr>
              <p:nvPr>
                <p:extLst/>
              </p:nvPr>
            </p:nvGraphicFramePr>
            <p:xfrm>
              <a:off x="6002762" y="4694249"/>
              <a:ext cx="3639609" cy="195338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25D2E60-89B1-672B-2369-FE3129C36988}"/>
              </a:ext>
            </a:extLst>
          </p:cNvPr>
          <p:cNvSpPr txBox="1"/>
          <p:nvPr/>
        </p:nvSpPr>
        <p:spPr>
          <a:xfrm>
            <a:off x="1846734" y="620688"/>
            <a:ext cx="813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ҳозирги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сўм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Диаграмма 29"/>
          <p:cNvGraphicFramePr>
            <a:graphicFrameLocks/>
          </p:cNvGraphicFramePr>
          <p:nvPr>
            <p:extLst/>
          </p:nvPr>
        </p:nvGraphicFramePr>
        <p:xfrm>
          <a:off x="6239222" y="1466813"/>
          <a:ext cx="5190510" cy="423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3B6EB3A5-5D0B-469D-8DB3-783F29CAEA05}"/>
              </a:ext>
            </a:extLst>
          </p:cNvPr>
          <p:cNvSpPr txBox="1"/>
          <p:nvPr/>
        </p:nvSpPr>
        <p:spPr>
          <a:xfrm>
            <a:off x="1303724" y="5949280"/>
            <a:ext cx="98709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z-Cyrl-U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“Ўзбекинвест” компаниясининг 2019 й. даги улуши – 33%, 2023 й. да – 21%.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33B2C219-DD10-4CCB-9961-D08B8007BE19}"/>
              </a:ext>
            </a:extLst>
          </p:cNvPr>
          <p:cNvSpPr/>
          <p:nvPr/>
        </p:nvSpPr>
        <p:spPr>
          <a:xfrm>
            <a:off x="565186" y="6210868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B39055B2-0CD1-4F8A-B695-E31DA25F95FA}"/>
              </a:ext>
            </a:extLst>
          </p:cNvPr>
          <p:cNvSpPr/>
          <p:nvPr/>
        </p:nvSpPr>
        <p:spPr>
          <a:xfrm>
            <a:off x="7103318" y="5365241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C0C19F26-E265-465E-BEBF-BA88AA8F6AFC}"/>
              </a:ext>
            </a:extLst>
          </p:cNvPr>
          <p:cNvSpPr/>
          <p:nvPr/>
        </p:nvSpPr>
        <p:spPr>
          <a:xfrm>
            <a:off x="717586" y="6363268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62B6459-266B-4ABB-973D-4B32A5A9B1E0}"/>
              </a:ext>
            </a:extLst>
          </p:cNvPr>
          <p:cNvSpPr/>
          <p:nvPr/>
        </p:nvSpPr>
        <p:spPr>
          <a:xfrm>
            <a:off x="8068128" y="5415868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71F1B6F7-15E8-4A8B-B958-73B3C5D7DF65}"/>
              </a:ext>
            </a:extLst>
          </p:cNvPr>
          <p:cNvSpPr/>
          <p:nvPr/>
        </p:nvSpPr>
        <p:spPr>
          <a:xfrm>
            <a:off x="9043419" y="5346380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9DFEB51A-2F9C-4134-8BDD-5F8C7E8E0CAD}"/>
              </a:ext>
            </a:extLst>
          </p:cNvPr>
          <p:cNvSpPr/>
          <p:nvPr/>
        </p:nvSpPr>
        <p:spPr>
          <a:xfrm>
            <a:off x="10018710" y="5384289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916C9B78-E8B6-44CF-8BA7-A77DF15E0E41}"/>
              </a:ext>
            </a:extLst>
          </p:cNvPr>
          <p:cNvSpPr/>
          <p:nvPr/>
        </p:nvSpPr>
        <p:spPr>
          <a:xfrm>
            <a:off x="11030556" y="5385171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E240234-AF2B-4C2D-AA5B-674562279AA3}"/>
              </a:ext>
            </a:extLst>
          </p:cNvPr>
          <p:cNvSpPr txBox="1"/>
          <p:nvPr/>
        </p:nvSpPr>
        <p:spPr>
          <a:xfrm>
            <a:off x="11472827" y="6452942"/>
            <a:ext cx="501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29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0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054647" y="649532"/>
            <a:ext cx="3384376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1647491-3161-9062-921D-33CB1B5376CD}"/>
              </a:ext>
            </a:extLst>
          </p:cNvPr>
          <p:cNvSpPr/>
          <p:nvPr/>
        </p:nvSpPr>
        <p:spPr>
          <a:xfrm>
            <a:off x="730517" y="407187"/>
            <a:ext cx="10895163" cy="588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330" algn="just">
              <a:lnSpc>
                <a:spcPct val="90000"/>
              </a:lnSpc>
            </a:pPr>
            <a:endParaRPr lang="ru-RU" b="1" dirty="0">
              <a:solidFill>
                <a:srgbClr val="002060"/>
              </a:solidFill>
              <a:latin typeface="Axiforma" panose="00000500000000000000" pitchFamily="2" charset="-52"/>
              <a:cs typeface="Arial" panose="020B0604020202020204" pitchFamily="34" charset="0"/>
            </a:endParaRPr>
          </a:p>
          <a:p>
            <a:pPr indent="355600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Ўрганиладиган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масалалар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endParaRPr lang="en-US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en-US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тарихий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босқичлари</a:t>
            </a:r>
            <a:endParaRPr lang="ru-RU" b="1" dirty="0">
              <a:solidFill>
                <a:srgbClr val="08AB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Кириш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1.2.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вужудга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келиши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шаклланиши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босқичлари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5600" algn="just"/>
            <a:r>
              <a:rPr lang="en-US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Замонавий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тушунчалари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таърифлари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Cyrl-UZ" sz="1800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355600" algn="just"/>
            <a:r>
              <a:rPr lang="uz-Cyrl-UZ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тушунчалар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таърифлар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Ўзбекистон суғурта бозори иштирокчилари. </a:t>
            </a:r>
            <a:r>
              <a:rPr lang="uz-Cyrl-UZ" sz="18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Ўзбекистонда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қонуний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асослари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5600" algn="just"/>
            <a:r>
              <a:rPr lang="en-US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шаклланиши</a:t>
            </a:r>
            <a:endParaRPr lang="ru-RU" b="1" dirty="0">
              <a:solidFill>
                <a:srgbClr val="08AB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томонидан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солиниши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3.2. 1998-2023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йилларда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кўрсаткичлари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355600" algn="just"/>
            <a:r>
              <a:rPr lang="en-US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ҳозирги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endParaRPr lang="ru-RU" b="1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ҳозирги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таҳлили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сони, устав капитали,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мукофоти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тўловлари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мажбурий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ихтиёрий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турларининг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инвестиция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суғурталаш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бошқалар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4.2.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ижобий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тенденсиялари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4.3.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салбий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тенденсиялари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4.4.</a:t>
            </a:r>
            <a:r>
              <a:rPr lang="ru-RU" sz="1800" b="1" dirty="0">
                <a:solidFill>
                  <a:srgbClr val="318B3E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муаммолари</a:t>
            </a:r>
            <a:r>
              <a:rPr lang="ru-RU" sz="1800" b="1" dirty="0">
                <a:solidFill>
                  <a:srgbClr val="318B3E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.</a:t>
            </a:r>
            <a:endParaRPr lang="ru-RU" b="1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en-US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Cyrl-UZ" b="1" dirty="0">
                <a:solidFill>
                  <a:srgbClr val="08AB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 суғурта бозорининг ривожланиш истиқболлари</a:t>
            </a:r>
            <a:endParaRPr lang="en-US" b="1" dirty="0">
              <a:solidFill>
                <a:srgbClr val="08AB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US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рақамлаштириш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истиқболлари</a:t>
            </a:r>
            <a:endParaRPr lang="ru-RU" b="1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just"/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барқарор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</a:t>
            </a:r>
            <a:r>
              <a:rPr lang="ru-RU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истиқболлари</a:t>
            </a:r>
            <a:endParaRPr lang="ru-RU" b="1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39990A-6388-49D4-7752-8CD3B7397602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0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2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3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5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7B62C84-3348-4025-81D8-E3CEDEC9F0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251" y="613111"/>
            <a:ext cx="716609" cy="71660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7D4A83C-0DB9-4BA1-9F49-A7E2363278F3}"/>
              </a:ext>
            </a:extLst>
          </p:cNvPr>
          <p:cNvSpPr txBox="1"/>
          <p:nvPr/>
        </p:nvSpPr>
        <p:spPr>
          <a:xfrm>
            <a:off x="11621374" y="645294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395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590113"/>
            <a:ext cx="11348064" cy="7384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D2E60-89B1-672B-2369-FE3129C36988}"/>
              </a:ext>
            </a:extLst>
          </p:cNvPr>
          <p:cNvSpPr txBox="1"/>
          <p:nvPr/>
        </p:nvSpPr>
        <p:spPr>
          <a:xfrm>
            <a:off x="1846734" y="620688"/>
            <a:ext cx="813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ҳозирги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сўм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AC40AE93-FCB0-A07C-F7D6-DD5431F7EBDF}"/>
              </a:ext>
            </a:extLst>
          </p:cNvPr>
          <p:cNvGrpSpPr/>
          <p:nvPr/>
        </p:nvGrpSpPr>
        <p:grpSpPr>
          <a:xfrm>
            <a:off x="622598" y="1556900"/>
            <a:ext cx="4896545" cy="3654840"/>
            <a:chOff x="5875267" y="2495554"/>
            <a:chExt cx="3895892" cy="1997696"/>
          </a:xfrm>
        </p:grpSpPr>
        <p:sp>
          <p:nvSpPr>
            <p:cNvPr id="32" name="Прямоугольник: скругленные углы 8">
              <a:extLst>
                <a:ext uri="{FF2B5EF4-FFF2-40B4-BE49-F238E27FC236}">
                  <a16:creationId xmlns:a16="http://schemas.microsoft.com/office/drawing/2014/main" id="{A30DE910-0CAE-4699-6A6A-370B53723A54}"/>
                </a:ext>
              </a:extLst>
            </p:cNvPr>
            <p:cNvSpPr/>
            <p:nvPr/>
          </p:nvSpPr>
          <p:spPr>
            <a:xfrm>
              <a:off x="5875267" y="2495554"/>
              <a:ext cx="3762803" cy="1997696"/>
            </a:xfrm>
            <a:prstGeom prst="roundRect">
              <a:avLst>
                <a:gd name="adj" fmla="val 10356"/>
              </a:avLst>
            </a:prstGeom>
            <a:solidFill>
              <a:srgbClr val="EEF8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1">
              <a:extLst>
                <a:ext uri="{FF2B5EF4-FFF2-40B4-BE49-F238E27FC236}">
                  <a16:creationId xmlns:a16="http://schemas.microsoft.com/office/drawing/2014/main" id="{0B67342A-D0B4-1DF9-01E1-540EEA312BCE}"/>
                </a:ext>
              </a:extLst>
            </p:cNvPr>
            <p:cNvSpPr txBox="1"/>
            <p:nvPr/>
          </p:nvSpPr>
          <p:spPr>
            <a:xfrm>
              <a:off x="5924853" y="2599482"/>
              <a:ext cx="3846306" cy="236309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defTabSz="960120"/>
              <a:r>
                <a:rPr lang="uz-Cyrl-UZ" sz="18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</a:rPr>
                <a:t>ЎзР бозорида суғурта тўловлари ҳажмининг динамикаси</a:t>
              </a:r>
              <a:endParaRPr lang="ru-RU" sz="18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</a:endParaRPr>
            </a:p>
          </p:txBody>
        </p:sp>
        <p:graphicFrame>
          <p:nvGraphicFramePr>
            <p:cNvPr id="42" name="Диаграмма 41">
              <a:extLst>
                <a:ext uri="{FF2B5EF4-FFF2-40B4-BE49-F238E27FC236}">
                  <a16:creationId xmlns:a16="http://schemas.microsoft.com/office/drawing/2014/main" id="{0EB70804-6667-89B2-0D76-FFF1ADABC13B}"/>
                </a:ext>
              </a:extLst>
            </p:cNvPr>
            <p:cNvGraphicFramePr>
              <a:graphicFrameLocks/>
            </p:cNvGraphicFramePr>
            <p:nvPr>
              <p:extLst/>
            </p:nvPr>
          </p:nvGraphicFramePr>
          <p:xfrm>
            <a:off x="5875267" y="2729357"/>
            <a:ext cx="3730626" cy="17638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aphicFrame>
        <p:nvGraphicFramePr>
          <p:cNvPr id="43" name="Диаграмма 42"/>
          <p:cNvGraphicFramePr>
            <a:graphicFrameLocks/>
          </p:cNvGraphicFramePr>
          <p:nvPr>
            <p:extLst/>
          </p:nvPr>
        </p:nvGraphicFramePr>
        <p:xfrm>
          <a:off x="5879182" y="1412884"/>
          <a:ext cx="5873238" cy="3569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901C42E2-F258-4EE0-AFC6-EE9C5CD657CA}"/>
              </a:ext>
            </a:extLst>
          </p:cNvPr>
          <p:cNvSpPr txBox="1"/>
          <p:nvPr/>
        </p:nvSpPr>
        <p:spPr>
          <a:xfrm>
            <a:off x="907680" y="5180289"/>
            <a:ext cx="103750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мукофотларининг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ўртача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зарарлилиги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27% ни </a:t>
            </a:r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ташкил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қилади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зарар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кўрсаткичи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10,7% ни </a:t>
            </a:r>
            <a:r>
              <a:rPr 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ташкил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этади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uz-Cyrl-UZ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z-Cyrl-UZ" b="1" i="1" dirty="0">
                <a:latin typeface="Arial" panose="020B0604020202020204" pitchFamily="34" charset="0"/>
                <a:cs typeface="Arial" panose="020B0604020202020204" pitchFamily="34" charset="0"/>
              </a:rPr>
              <a:t>Зарарлилик кўрсаткичи= суғурта тўловлари / суғурта мукофотлари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4E42A921-2162-40A3-8582-6F6AA6EBF08D}"/>
              </a:ext>
            </a:extLst>
          </p:cNvPr>
          <p:cNvSpPr/>
          <p:nvPr/>
        </p:nvSpPr>
        <p:spPr>
          <a:xfrm>
            <a:off x="7031310" y="4621752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F43496BD-20E3-4E82-A7FC-4A1EB0148607}"/>
              </a:ext>
            </a:extLst>
          </p:cNvPr>
          <p:cNvSpPr/>
          <p:nvPr/>
        </p:nvSpPr>
        <p:spPr>
          <a:xfrm>
            <a:off x="8115872" y="4621752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6F734366-02B5-4CBB-B289-B1D669D1A676}"/>
              </a:ext>
            </a:extLst>
          </p:cNvPr>
          <p:cNvSpPr/>
          <p:nvPr/>
        </p:nvSpPr>
        <p:spPr>
          <a:xfrm>
            <a:off x="9099720" y="4621752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DCAC0996-BB7C-483C-BC69-341DA0854990}"/>
              </a:ext>
            </a:extLst>
          </p:cNvPr>
          <p:cNvSpPr/>
          <p:nvPr/>
        </p:nvSpPr>
        <p:spPr>
          <a:xfrm>
            <a:off x="10127654" y="4670350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29B0E003-57BE-4393-87FA-BD8C75E397C9}"/>
              </a:ext>
            </a:extLst>
          </p:cNvPr>
          <p:cNvSpPr/>
          <p:nvPr/>
        </p:nvSpPr>
        <p:spPr>
          <a:xfrm>
            <a:off x="11182017" y="4576960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51863E-77ED-4883-A439-D21F6A3A8B4B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30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31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590113"/>
            <a:ext cx="11348064" cy="7384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D2E60-89B1-672B-2369-FE3129C36988}"/>
              </a:ext>
            </a:extLst>
          </p:cNvPr>
          <p:cNvSpPr txBox="1"/>
          <p:nvPr/>
        </p:nvSpPr>
        <p:spPr>
          <a:xfrm>
            <a:off x="1846734" y="620688"/>
            <a:ext cx="813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ҳозирги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сўм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C5943F6B-AA19-4A3C-A111-06ED22C556A5}"/>
              </a:ext>
            </a:extLst>
          </p:cNvPr>
          <p:cNvGrpSpPr/>
          <p:nvPr/>
        </p:nvGrpSpPr>
        <p:grpSpPr>
          <a:xfrm>
            <a:off x="334566" y="1340768"/>
            <a:ext cx="4824536" cy="4600542"/>
            <a:chOff x="1136494" y="4751760"/>
            <a:chExt cx="3906109" cy="2062123"/>
          </a:xfrm>
        </p:grpSpPr>
        <p:sp>
          <p:nvSpPr>
            <p:cNvPr id="25" name="Прямоугольник: скругленные углы 24">
              <a:extLst>
                <a:ext uri="{FF2B5EF4-FFF2-40B4-BE49-F238E27FC236}">
                  <a16:creationId xmlns:a16="http://schemas.microsoft.com/office/drawing/2014/main" id="{3037C46E-3253-45BA-AD1D-B450913AD285}"/>
                </a:ext>
              </a:extLst>
            </p:cNvPr>
            <p:cNvSpPr/>
            <p:nvPr/>
          </p:nvSpPr>
          <p:spPr>
            <a:xfrm>
              <a:off x="1208148" y="4751760"/>
              <a:ext cx="3762803" cy="2040703"/>
            </a:xfrm>
            <a:prstGeom prst="roundRect">
              <a:avLst>
                <a:gd name="adj" fmla="val 10356"/>
              </a:avLst>
            </a:prstGeom>
            <a:solidFill>
              <a:srgbClr val="EEF8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6" name="Группа 25">
              <a:extLst>
                <a:ext uri="{FF2B5EF4-FFF2-40B4-BE49-F238E27FC236}">
                  <a16:creationId xmlns:a16="http://schemas.microsoft.com/office/drawing/2014/main" id="{B50447BC-B5A9-48FC-AE9A-CFDC053C6736}"/>
                </a:ext>
              </a:extLst>
            </p:cNvPr>
            <p:cNvGrpSpPr/>
            <p:nvPr/>
          </p:nvGrpSpPr>
          <p:grpSpPr>
            <a:xfrm>
              <a:off x="1136494" y="4778452"/>
              <a:ext cx="3906109" cy="2035431"/>
              <a:chOff x="601983" y="4759132"/>
              <a:chExt cx="3906109" cy="2490026"/>
            </a:xfrm>
          </p:grpSpPr>
          <p:sp>
            <p:nvSpPr>
              <p:cNvPr id="27" name="TextBox 1">
                <a:extLst>
                  <a:ext uri="{FF2B5EF4-FFF2-40B4-BE49-F238E27FC236}">
                    <a16:creationId xmlns:a16="http://schemas.microsoft.com/office/drawing/2014/main" id="{3C9422BB-381D-4C1B-B426-C6555C086EBE}"/>
                  </a:ext>
                </a:extLst>
              </p:cNvPr>
              <p:cNvSpPr txBox="1"/>
              <p:nvPr/>
            </p:nvSpPr>
            <p:spPr>
              <a:xfrm>
                <a:off x="601983" y="4759132"/>
                <a:ext cx="3906109" cy="454986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60120"/>
                <a:r>
                  <a:rPr lang="uz-Cyrl-UZ" sz="16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latin typeface="Arial"/>
                  </a:rPr>
                  <a:t>ЎзР суғурта бозоридаги суғуртачиларнинг устав капитали, захира ва активлари</a:t>
                </a:r>
                <a:endParaRPr lang="ru-RU" sz="16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</a:endParaRPr>
              </a:p>
            </p:txBody>
          </p:sp>
          <p:graphicFrame>
            <p:nvGraphicFramePr>
              <p:cNvPr id="28" name="Диаграмма 27">
                <a:extLst>
                  <a:ext uri="{FF2B5EF4-FFF2-40B4-BE49-F238E27FC236}">
                    <a16:creationId xmlns:a16="http://schemas.microsoft.com/office/drawing/2014/main" id="{EB803780-070E-4AAD-BBE8-F6614A3BB83D}"/>
                  </a:ext>
                </a:extLst>
              </p:cNvPr>
              <p:cNvGraphicFramePr>
                <a:graphicFrameLocks/>
              </p:cNvGraphicFramePr>
              <p:nvPr>
                <p:extLst/>
              </p:nvPr>
            </p:nvGraphicFramePr>
            <p:xfrm>
              <a:off x="727749" y="5113577"/>
              <a:ext cx="3600450" cy="184942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4A7EF890-CC2A-4C81-A9CB-E3298760B171}"/>
                  </a:ext>
                </a:extLst>
              </p:cNvPr>
              <p:cNvSpPr/>
              <p:nvPr/>
            </p:nvSpPr>
            <p:spPr>
              <a:xfrm>
                <a:off x="3165749" y="6990924"/>
                <a:ext cx="67202" cy="75183"/>
              </a:xfrm>
              <a:prstGeom prst="rect">
                <a:avLst/>
              </a:prstGeom>
              <a:solidFill>
                <a:srgbClr val="5ABB78"/>
              </a:solidFill>
              <a:ln>
                <a:solidFill>
                  <a:srgbClr val="5ABB7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TextBox 1">
                <a:extLst>
                  <a:ext uri="{FF2B5EF4-FFF2-40B4-BE49-F238E27FC236}">
                    <a16:creationId xmlns:a16="http://schemas.microsoft.com/office/drawing/2014/main" id="{47D16DCE-69EC-4F3C-92C3-BFA54BA13E97}"/>
                  </a:ext>
                </a:extLst>
              </p:cNvPr>
              <p:cNvSpPr txBox="1"/>
              <p:nvPr/>
            </p:nvSpPr>
            <p:spPr>
              <a:xfrm>
                <a:off x="771811" y="6946935"/>
                <a:ext cx="1179994" cy="302223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60120"/>
                <a:r>
                  <a:rPr lang="uz-Cyrl-UZ" b="1" i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latin typeface="Arial"/>
                  </a:rPr>
                  <a:t>капитал</a:t>
                </a:r>
                <a:endParaRPr lang="ru-RU" b="1" i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</a:endParaRPr>
              </a:p>
            </p:txBody>
          </p:sp>
          <p:sp>
            <p:nvSpPr>
              <p:cNvPr id="45" name="TextBox 1">
                <a:extLst>
                  <a:ext uri="{FF2B5EF4-FFF2-40B4-BE49-F238E27FC236}">
                    <a16:creationId xmlns:a16="http://schemas.microsoft.com/office/drawing/2014/main" id="{0775BD3C-B8DE-4FEA-8A0B-3B6977C07062}"/>
                  </a:ext>
                </a:extLst>
              </p:cNvPr>
              <p:cNvSpPr txBox="1"/>
              <p:nvPr/>
            </p:nvSpPr>
            <p:spPr>
              <a:xfrm>
                <a:off x="2236925" y="6950300"/>
                <a:ext cx="736301" cy="142676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60120"/>
                <a:r>
                  <a:rPr lang="uz-Cyrl-UZ" sz="1200" b="1" i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latin typeface="Arial"/>
                  </a:rPr>
                  <a:t>Захира</a:t>
                </a:r>
                <a:endParaRPr lang="ru-RU" sz="1200" b="1" i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</a:endParaRPr>
              </a:p>
            </p:txBody>
          </p:sp>
          <p:sp>
            <p:nvSpPr>
              <p:cNvPr id="46" name="TextBox 1">
                <a:extLst>
                  <a:ext uri="{FF2B5EF4-FFF2-40B4-BE49-F238E27FC236}">
                    <a16:creationId xmlns:a16="http://schemas.microsoft.com/office/drawing/2014/main" id="{48679C80-27D8-4A0C-9BD8-8698BE67393E}"/>
                  </a:ext>
                </a:extLst>
              </p:cNvPr>
              <p:cNvSpPr txBox="1"/>
              <p:nvPr/>
            </p:nvSpPr>
            <p:spPr>
              <a:xfrm>
                <a:off x="3072658" y="6933189"/>
                <a:ext cx="1179994" cy="302223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60120"/>
                <a:r>
                  <a:rPr lang="uz-Cyrl-UZ" sz="1400" b="1" i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latin typeface="Arial"/>
                  </a:rPr>
                  <a:t>Активлар</a:t>
                </a:r>
                <a:endParaRPr lang="ru-RU" sz="1400" b="1" i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</a:endParaRPr>
              </a:p>
            </p:txBody>
          </p:sp>
          <p:sp>
            <p:nvSpPr>
              <p:cNvPr id="47" name="Прямоугольник 46">
                <a:extLst>
                  <a:ext uri="{FF2B5EF4-FFF2-40B4-BE49-F238E27FC236}">
                    <a16:creationId xmlns:a16="http://schemas.microsoft.com/office/drawing/2014/main" id="{4D1DCA91-04FD-4A81-8351-E677F648C803}"/>
                  </a:ext>
                </a:extLst>
              </p:cNvPr>
              <p:cNvSpPr/>
              <p:nvPr/>
            </p:nvSpPr>
            <p:spPr>
              <a:xfrm>
                <a:off x="2195517" y="6998470"/>
                <a:ext cx="67202" cy="75183"/>
              </a:xfrm>
              <a:prstGeom prst="rect">
                <a:avLst/>
              </a:prstGeom>
              <a:solidFill>
                <a:srgbClr val="1A749B"/>
              </a:solidFill>
              <a:ln>
                <a:solidFill>
                  <a:srgbClr val="1A749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>
                <a:extLst>
                  <a:ext uri="{FF2B5EF4-FFF2-40B4-BE49-F238E27FC236}">
                    <a16:creationId xmlns:a16="http://schemas.microsoft.com/office/drawing/2014/main" id="{B112CBA9-FCCA-448C-A8B5-1E787C0156EA}"/>
                  </a:ext>
                </a:extLst>
              </p:cNvPr>
              <p:cNvSpPr/>
              <p:nvPr/>
            </p:nvSpPr>
            <p:spPr>
              <a:xfrm>
                <a:off x="929235" y="6987913"/>
                <a:ext cx="67202" cy="75183"/>
              </a:xfrm>
              <a:prstGeom prst="rect">
                <a:avLst/>
              </a:prstGeom>
              <a:solidFill>
                <a:srgbClr val="001E5E"/>
              </a:solidFill>
              <a:ln>
                <a:solidFill>
                  <a:srgbClr val="001E5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aphicFrame>
        <p:nvGraphicFramePr>
          <p:cNvPr id="49" name="Диаграмма 48">
            <a:extLst>
              <a:ext uri="{FF2B5EF4-FFF2-40B4-BE49-F238E27FC236}">
                <a16:creationId xmlns:a16="http://schemas.microsoft.com/office/drawing/2014/main" id="{EE607B89-C136-4113-BFBF-D4064A56A4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514495"/>
              </p:ext>
            </p:extLst>
          </p:nvPr>
        </p:nvGraphicFramePr>
        <p:xfrm>
          <a:off x="5316226" y="1436041"/>
          <a:ext cx="6678630" cy="4418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0BDE03F6-A3CF-4D13-8326-77FBFD6A9542}"/>
              </a:ext>
            </a:extLst>
          </p:cNvPr>
          <p:cNvSpPr/>
          <p:nvPr/>
        </p:nvSpPr>
        <p:spPr>
          <a:xfrm>
            <a:off x="9433265" y="5982562"/>
            <a:ext cx="83003" cy="13710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1">
            <a:extLst>
              <a:ext uri="{FF2B5EF4-FFF2-40B4-BE49-F238E27FC236}">
                <a16:creationId xmlns:a16="http://schemas.microsoft.com/office/drawing/2014/main" id="{BCB359FB-962E-4DDB-B8C4-8AECDDCFFC90}"/>
              </a:ext>
            </a:extLst>
          </p:cNvPr>
          <p:cNvSpPr txBox="1"/>
          <p:nvPr/>
        </p:nvSpPr>
        <p:spPr>
          <a:xfrm>
            <a:off x="6476450" y="5902340"/>
            <a:ext cx="1457441" cy="5511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60120"/>
            <a:r>
              <a:rPr lang="uz-Cyrl-UZ" b="1" i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</a:rPr>
              <a:t>капитал</a:t>
            </a:r>
            <a:endParaRPr lang="ru-RU" b="1" i="1" dirty="0">
              <a:solidFill>
                <a:prstClr val="black">
                  <a:lumMod val="85000"/>
                  <a:lumOff val="15000"/>
                </a:prstClr>
              </a:solidFill>
              <a:latin typeface="Arial"/>
            </a:endParaRPr>
          </a:p>
        </p:txBody>
      </p:sp>
      <p:sp>
        <p:nvSpPr>
          <p:cNvPr id="52" name="TextBox 1">
            <a:extLst>
              <a:ext uri="{FF2B5EF4-FFF2-40B4-BE49-F238E27FC236}">
                <a16:creationId xmlns:a16="http://schemas.microsoft.com/office/drawing/2014/main" id="{1112CD7E-37C7-4536-9DE2-44ABFD356BA1}"/>
              </a:ext>
            </a:extLst>
          </p:cNvPr>
          <p:cNvSpPr txBox="1"/>
          <p:nvPr/>
        </p:nvSpPr>
        <p:spPr>
          <a:xfrm>
            <a:off x="8286050" y="5908477"/>
            <a:ext cx="909424" cy="26019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60120"/>
            <a:r>
              <a:rPr lang="uz-Cyrl-UZ" sz="1200" b="1" i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</a:rPr>
              <a:t>Захира</a:t>
            </a:r>
            <a:endParaRPr lang="ru-RU" sz="1200" b="1" i="1" dirty="0">
              <a:solidFill>
                <a:prstClr val="black">
                  <a:lumMod val="85000"/>
                  <a:lumOff val="15000"/>
                </a:prstClr>
              </a:solidFill>
              <a:latin typeface="Arial"/>
            </a:endParaRPr>
          </a:p>
        </p:txBody>
      </p:sp>
      <p:sp>
        <p:nvSpPr>
          <p:cNvPr id="53" name="TextBox 1">
            <a:extLst>
              <a:ext uri="{FF2B5EF4-FFF2-40B4-BE49-F238E27FC236}">
                <a16:creationId xmlns:a16="http://schemas.microsoft.com/office/drawing/2014/main" id="{AF77FCA6-3F89-448E-92A9-93CAED8C9F4D}"/>
              </a:ext>
            </a:extLst>
          </p:cNvPr>
          <p:cNvSpPr txBox="1"/>
          <p:nvPr/>
        </p:nvSpPr>
        <p:spPr>
          <a:xfrm>
            <a:off x="9318285" y="5877272"/>
            <a:ext cx="1457441" cy="55115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60120"/>
            <a:r>
              <a:rPr lang="uz-Cyrl-UZ" sz="1400" b="1" i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</a:rPr>
              <a:t>Активлар</a:t>
            </a:r>
            <a:endParaRPr lang="ru-RU" sz="1400" b="1" i="1" dirty="0">
              <a:solidFill>
                <a:prstClr val="black">
                  <a:lumMod val="85000"/>
                  <a:lumOff val="15000"/>
                </a:prstClr>
              </a:solidFill>
              <a:latin typeface="Arial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C0D425A9-D56A-4C91-B857-F0C5BC2162C8}"/>
              </a:ext>
            </a:extLst>
          </p:cNvPr>
          <p:cNvSpPr/>
          <p:nvPr/>
        </p:nvSpPr>
        <p:spPr>
          <a:xfrm>
            <a:off x="8234906" y="5996323"/>
            <a:ext cx="83003" cy="13710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C6CA6B33-FB7E-415A-8893-000E02B33B48}"/>
              </a:ext>
            </a:extLst>
          </p:cNvPr>
          <p:cNvSpPr/>
          <p:nvPr/>
        </p:nvSpPr>
        <p:spPr>
          <a:xfrm>
            <a:off x="6670888" y="5977071"/>
            <a:ext cx="83003" cy="13710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E1EB6761-7C67-47EA-BF44-9E3977178B78}"/>
              </a:ext>
            </a:extLst>
          </p:cNvPr>
          <p:cNvSpPr/>
          <p:nvPr/>
        </p:nvSpPr>
        <p:spPr>
          <a:xfrm>
            <a:off x="6275022" y="5520054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2DA64E99-F807-4A8C-B7CA-7EAB682AE5A3}"/>
              </a:ext>
            </a:extLst>
          </p:cNvPr>
          <p:cNvSpPr/>
          <p:nvPr/>
        </p:nvSpPr>
        <p:spPr>
          <a:xfrm>
            <a:off x="7575962" y="5520054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D77D6090-D5EA-4F71-9D0F-BB326E62DD44}"/>
              </a:ext>
            </a:extLst>
          </p:cNvPr>
          <p:cNvSpPr/>
          <p:nvPr/>
        </p:nvSpPr>
        <p:spPr>
          <a:xfrm>
            <a:off x="8865369" y="5547137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218F5BA3-B4CF-4E0C-836F-941A8B001314}"/>
              </a:ext>
            </a:extLst>
          </p:cNvPr>
          <p:cNvSpPr/>
          <p:nvPr/>
        </p:nvSpPr>
        <p:spPr>
          <a:xfrm>
            <a:off x="10134995" y="5503018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: скругленные углы 55">
            <a:extLst>
              <a:ext uri="{FF2B5EF4-FFF2-40B4-BE49-F238E27FC236}">
                <a16:creationId xmlns:a16="http://schemas.microsoft.com/office/drawing/2014/main" id="{3ACB401F-A98D-4081-A7F0-8F2F3439189B}"/>
              </a:ext>
            </a:extLst>
          </p:cNvPr>
          <p:cNvSpPr/>
          <p:nvPr/>
        </p:nvSpPr>
        <p:spPr>
          <a:xfrm>
            <a:off x="11427423" y="5474323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: скругленные углы 56">
            <a:extLst>
              <a:ext uri="{FF2B5EF4-FFF2-40B4-BE49-F238E27FC236}">
                <a16:creationId xmlns:a16="http://schemas.microsoft.com/office/drawing/2014/main" id="{A9718B4F-6CC0-4D74-920E-35EC1BA85D4C}"/>
              </a:ext>
            </a:extLst>
          </p:cNvPr>
          <p:cNvSpPr/>
          <p:nvPr/>
        </p:nvSpPr>
        <p:spPr>
          <a:xfrm>
            <a:off x="565186" y="6210868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C145618-681A-4F73-BFC1-6CEB79F005D4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02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590113"/>
            <a:ext cx="11348064" cy="7384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D2E60-89B1-672B-2369-FE3129C36988}"/>
              </a:ext>
            </a:extLst>
          </p:cNvPr>
          <p:cNvSpPr txBox="1"/>
          <p:nvPr/>
        </p:nvSpPr>
        <p:spPr>
          <a:xfrm>
            <a:off x="1846734" y="620688"/>
            <a:ext cx="813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ҳозирги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сўм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786B39BE-38C2-4D79-A26A-D8C54437DFBD}"/>
              </a:ext>
            </a:extLst>
          </p:cNvPr>
          <p:cNvGrpSpPr/>
          <p:nvPr/>
        </p:nvGrpSpPr>
        <p:grpSpPr>
          <a:xfrm>
            <a:off x="622598" y="1587459"/>
            <a:ext cx="4680520" cy="4649853"/>
            <a:chOff x="0" y="2570699"/>
            <a:chExt cx="3832475" cy="1997696"/>
          </a:xfrm>
        </p:grpSpPr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7F2D670B-DE59-4614-9CAC-262E9124802A}"/>
                </a:ext>
              </a:extLst>
            </p:cNvPr>
            <p:cNvSpPr/>
            <p:nvPr/>
          </p:nvSpPr>
          <p:spPr>
            <a:xfrm>
              <a:off x="69672" y="2570699"/>
              <a:ext cx="3762803" cy="1997696"/>
            </a:xfrm>
            <a:prstGeom prst="roundRect">
              <a:avLst>
                <a:gd name="adj" fmla="val 10356"/>
              </a:avLst>
            </a:prstGeom>
            <a:solidFill>
              <a:srgbClr val="EEF8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B1C6C464-73D3-4612-98AF-3354774BFD1B}"/>
                </a:ext>
              </a:extLst>
            </p:cNvPr>
            <p:cNvGrpSpPr/>
            <p:nvPr/>
          </p:nvGrpSpPr>
          <p:grpSpPr>
            <a:xfrm>
              <a:off x="0" y="2570699"/>
              <a:ext cx="3786919" cy="1941031"/>
              <a:chOff x="11967" y="2581165"/>
              <a:chExt cx="3786919" cy="1941031"/>
            </a:xfrm>
          </p:grpSpPr>
          <p:sp>
            <p:nvSpPr>
              <p:cNvPr id="22" name="TextBox 1">
                <a:extLst>
                  <a:ext uri="{FF2B5EF4-FFF2-40B4-BE49-F238E27FC236}">
                    <a16:creationId xmlns:a16="http://schemas.microsoft.com/office/drawing/2014/main" id="{AFCAF0F6-2E7A-46C6-8664-3FB65AA75997}"/>
                  </a:ext>
                </a:extLst>
              </p:cNvPr>
              <p:cNvSpPr txBox="1"/>
              <p:nvPr/>
            </p:nvSpPr>
            <p:spPr>
              <a:xfrm>
                <a:off x="152618" y="2581165"/>
                <a:ext cx="3646268" cy="302223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60120"/>
                <a:r>
                  <a:rPr lang="uz-Cyrl-UZ" sz="14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latin typeface="Arial"/>
                  </a:rPr>
                  <a:t>Ўзбекистон суғурта бозорида суғурта мукофоти</a:t>
                </a:r>
              </a:p>
              <a:p>
                <a:pPr algn="ctr" defTabSz="960120"/>
                <a:r>
                  <a:rPr lang="uz-Cyrl-UZ" sz="14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  <a:latin typeface="Arial"/>
                  </a:rPr>
                  <a:t>йиғимининг ўсиш динамикаси</a:t>
                </a:r>
                <a:endParaRPr lang="ru-RU" sz="14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Arial"/>
                </a:endParaRPr>
              </a:p>
            </p:txBody>
          </p:sp>
          <p:graphicFrame>
            <p:nvGraphicFramePr>
              <p:cNvPr id="24" name="Диаграмма 23">
                <a:extLst>
                  <a:ext uri="{FF2B5EF4-FFF2-40B4-BE49-F238E27FC236}">
                    <a16:creationId xmlns:a16="http://schemas.microsoft.com/office/drawing/2014/main" id="{30EE3539-C460-4C6E-BFEC-7966656BB132}"/>
                  </a:ext>
                </a:extLst>
              </p:cNvPr>
              <p:cNvGraphicFramePr>
                <a:graphicFrameLocks/>
              </p:cNvGraphicFramePr>
              <p:nvPr>
                <p:extLst/>
              </p:nvPr>
            </p:nvGraphicFramePr>
            <p:xfrm>
              <a:off x="11967" y="2693229"/>
              <a:ext cx="3786919" cy="182896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</p:grpSp>
      <p:graphicFrame>
        <p:nvGraphicFramePr>
          <p:cNvPr id="25" name="Диаграмма 24">
            <a:extLst>
              <a:ext uri="{FF2B5EF4-FFF2-40B4-BE49-F238E27FC236}">
                <a16:creationId xmlns:a16="http://schemas.microsoft.com/office/drawing/2014/main" id="{839711DB-7483-429E-A287-12079949219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926867" y="1751819"/>
          <a:ext cx="5807230" cy="385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6522AF02-C76A-460D-8894-43A17A79A247}"/>
              </a:ext>
            </a:extLst>
          </p:cNvPr>
          <p:cNvSpPr txBox="1"/>
          <p:nvPr/>
        </p:nvSpPr>
        <p:spPr>
          <a:xfrm>
            <a:off x="5663158" y="5704734"/>
            <a:ext cx="60709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z-Cyrl-U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йил якунларига кўра “Ўзбекинвест” СК улуши 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15,3%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EEC8F1-6F04-4CF0-A415-EEE11587D862}"/>
              </a:ext>
            </a:extLst>
          </p:cNvPr>
          <p:cNvSpPr txBox="1"/>
          <p:nvPr/>
        </p:nvSpPr>
        <p:spPr>
          <a:xfrm>
            <a:off x="11239272" y="2117850"/>
            <a:ext cx="100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15,3%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43A032-6D32-4614-9E6B-35D6AF058AD9}"/>
              </a:ext>
            </a:extLst>
          </p:cNvPr>
          <p:cNvSpPr txBox="1"/>
          <p:nvPr/>
        </p:nvSpPr>
        <p:spPr>
          <a:xfrm>
            <a:off x="8996597" y="2348880"/>
            <a:ext cx="100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15,1%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566AF49-F780-4CBC-8A07-384CCD5511CF}"/>
              </a:ext>
            </a:extLst>
          </p:cNvPr>
          <p:cNvSpPr txBox="1"/>
          <p:nvPr/>
        </p:nvSpPr>
        <p:spPr>
          <a:xfrm>
            <a:off x="8039422" y="3215201"/>
            <a:ext cx="100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10,3%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8D8B46-A235-4787-9949-535DF4186104}"/>
              </a:ext>
            </a:extLst>
          </p:cNvPr>
          <p:cNvSpPr txBox="1"/>
          <p:nvPr/>
        </p:nvSpPr>
        <p:spPr>
          <a:xfrm>
            <a:off x="5425213" y="3739097"/>
            <a:ext cx="1003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12,3%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57B7D901-1BB1-41ED-8870-753934615649}"/>
              </a:ext>
            </a:extLst>
          </p:cNvPr>
          <p:cNvSpPr txBox="1"/>
          <p:nvPr/>
        </p:nvSpPr>
        <p:spPr>
          <a:xfrm>
            <a:off x="5909373" y="1287035"/>
            <a:ext cx="5831553" cy="69547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60120"/>
            <a:r>
              <a:rPr lang="uz-Cyrl-UZ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</a:rPr>
              <a:t>“Ўзбекинвест” ЭИСК АЖ суғурта мукофоти</a:t>
            </a:r>
          </a:p>
          <a:p>
            <a:pPr algn="ctr" defTabSz="960120"/>
            <a:r>
              <a:rPr lang="uz-Cyrl-UZ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/>
              </a:rPr>
              <a:t>йиғимининг ўсиш динамикаси</a:t>
            </a:r>
            <a:endParaRPr lang="ru-RU" sz="1400" b="1" dirty="0">
              <a:solidFill>
                <a:prstClr val="black">
                  <a:lumMod val="85000"/>
                  <a:lumOff val="15000"/>
                </a:prstClr>
              </a:solidFill>
              <a:latin typeface="Arial"/>
            </a:endParaRP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A2F815D6-9A68-4F5F-9A58-B08FCEA50FF8}"/>
              </a:ext>
            </a:extLst>
          </p:cNvPr>
          <p:cNvSpPr/>
          <p:nvPr/>
        </p:nvSpPr>
        <p:spPr>
          <a:xfrm>
            <a:off x="6743278" y="5285610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598DA3A6-6875-411D-B178-DAF2A2ED131D}"/>
              </a:ext>
            </a:extLst>
          </p:cNvPr>
          <p:cNvSpPr/>
          <p:nvPr/>
        </p:nvSpPr>
        <p:spPr>
          <a:xfrm>
            <a:off x="7864512" y="5318116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FB2DC673-99C6-4B1C-B488-9507571EC189}"/>
              </a:ext>
            </a:extLst>
          </p:cNvPr>
          <p:cNvSpPr/>
          <p:nvPr/>
        </p:nvSpPr>
        <p:spPr>
          <a:xfrm>
            <a:off x="8985746" y="5337433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508F3C1C-AD45-4508-9499-1FB6F048EF4A}"/>
              </a:ext>
            </a:extLst>
          </p:cNvPr>
          <p:cNvSpPr/>
          <p:nvPr/>
        </p:nvSpPr>
        <p:spPr>
          <a:xfrm>
            <a:off x="10122546" y="5254038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A8254C92-1E59-4932-BE81-31E9E592CF40}"/>
              </a:ext>
            </a:extLst>
          </p:cNvPr>
          <p:cNvSpPr/>
          <p:nvPr/>
        </p:nvSpPr>
        <p:spPr>
          <a:xfrm>
            <a:off x="11219471" y="5331877"/>
            <a:ext cx="201428" cy="24207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D0DB7B1-429B-40A0-A09D-F83B854EB737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1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590113"/>
            <a:ext cx="11348064" cy="7384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D2E60-89B1-672B-2369-FE3129C36988}"/>
              </a:ext>
            </a:extLst>
          </p:cNvPr>
          <p:cNvSpPr txBox="1"/>
          <p:nvPr/>
        </p:nvSpPr>
        <p:spPr>
          <a:xfrm>
            <a:off x="2007325" y="725478"/>
            <a:ext cx="81369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ҳозирги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ҳолати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4B037224-5024-4555-9345-A89BF7C9A1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112657"/>
              </p:ext>
            </p:extLst>
          </p:nvPr>
        </p:nvGraphicFramePr>
        <p:xfrm>
          <a:off x="1630710" y="1505923"/>
          <a:ext cx="4093387" cy="4659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7CA42F48-166D-4FAA-A4E0-E4C9822248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922765"/>
              </p:ext>
            </p:extLst>
          </p:nvPr>
        </p:nvGraphicFramePr>
        <p:xfrm>
          <a:off x="6518796" y="1567363"/>
          <a:ext cx="3787588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B75957A-703D-4430-9055-D2B6ABB39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78532"/>
              </p:ext>
            </p:extLst>
          </p:nvPr>
        </p:nvGraphicFramePr>
        <p:xfrm>
          <a:off x="2278782" y="4653136"/>
          <a:ext cx="2987028" cy="551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3514">
                  <a:extLst>
                    <a:ext uri="{9D8B030D-6E8A-4147-A177-3AD203B41FA5}">
                      <a16:colId xmlns:a16="http://schemas.microsoft.com/office/drawing/2014/main" val="2740732003"/>
                    </a:ext>
                  </a:extLst>
                </a:gridCol>
                <a:gridCol w="1493514">
                  <a:extLst>
                    <a:ext uri="{9D8B030D-6E8A-4147-A177-3AD203B41FA5}">
                      <a16:colId xmlns:a16="http://schemas.microsoft.com/office/drawing/2014/main" val="2831103047"/>
                    </a:ext>
                  </a:extLst>
                </a:gridCol>
              </a:tblGrid>
              <a:tr h="277616"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6,2 трлн. сўм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8,1 трлн. сўм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861390"/>
                  </a:ext>
                </a:extLst>
              </a:tr>
              <a:tr h="216653"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2022 йил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2023 йил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265428"/>
                  </a:ext>
                </a:extLst>
              </a:tr>
            </a:tbl>
          </a:graphicData>
        </a:graphic>
      </p:graphicFrame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A2D11846-6F71-4060-9B95-C62320D83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59309"/>
              </p:ext>
            </p:extLst>
          </p:nvPr>
        </p:nvGraphicFramePr>
        <p:xfrm>
          <a:off x="6919076" y="4653136"/>
          <a:ext cx="2987028" cy="551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3514">
                  <a:extLst>
                    <a:ext uri="{9D8B030D-6E8A-4147-A177-3AD203B41FA5}">
                      <a16:colId xmlns:a16="http://schemas.microsoft.com/office/drawing/2014/main" val="2740732003"/>
                    </a:ext>
                  </a:extLst>
                </a:gridCol>
                <a:gridCol w="1493514">
                  <a:extLst>
                    <a:ext uri="{9D8B030D-6E8A-4147-A177-3AD203B41FA5}">
                      <a16:colId xmlns:a16="http://schemas.microsoft.com/office/drawing/2014/main" val="2831103047"/>
                    </a:ext>
                  </a:extLst>
                </a:gridCol>
              </a:tblGrid>
              <a:tr h="277616"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2,6 трлн. Сўм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2 трлн. Сўм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861390"/>
                  </a:ext>
                </a:extLst>
              </a:tr>
              <a:tr h="216653"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2022 йил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1200" b="1" dirty="0"/>
                        <a:t>2023 йил</a:t>
                      </a:r>
                      <a:endParaRPr lang="ru-RU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26542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568432F6-3C9D-4AEB-AAB0-FB44826E517F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98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590113"/>
            <a:ext cx="11348064" cy="7384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D2E60-89B1-672B-2369-FE3129C36988}"/>
              </a:ext>
            </a:extLst>
          </p:cNvPr>
          <p:cNvSpPr txBox="1"/>
          <p:nvPr/>
        </p:nvSpPr>
        <p:spPr>
          <a:xfrm>
            <a:off x="1819050" y="605400"/>
            <a:ext cx="884040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«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ЭИСК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суғурталаш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кўрсаткичлари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55B16094-82E8-4C3B-9AC1-8EAACCA7D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4189"/>
              </p:ext>
            </p:extLst>
          </p:nvPr>
        </p:nvGraphicFramePr>
        <p:xfrm>
          <a:off x="1080794" y="1391370"/>
          <a:ext cx="10487020" cy="2304256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3976365">
                  <a:extLst>
                    <a:ext uri="{9D8B030D-6E8A-4147-A177-3AD203B41FA5}">
                      <a16:colId xmlns:a16="http://schemas.microsoft.com/office/drawing/2014/main" val="2357228899"/>
                    </a:ext>
                  </a:extLst>
                </a:gridCol>
                <a:gridCol w="1314077">
                  <a:extLst>
                    <a:ext uri="{9D8B030D-6E8A-4147-A177-3AD203B41FA5}">
                      <a16:colId xmlns:a16="http://schemas.microsoft.com/office/drawing/2014/main" val="1064995985"/>
                    </a:ext>
                  </a:extLst>
                </a:gridCol>
                <a:gridCol w="1318343">
                  <a:extLst>
                    <a:ext uri="{9D8B030D-6E8A-4147-A177-3AD203B41FA5}">
                      <a16:colId xmlns:a16="http://schemas.microsoft.com/office/drawing/2014/main" val="1872135537"/>
                    </a:ext>
                  </a:extLst>
                </a:gridCol>
                <a:gridCol w="1318343">
                  <a:extLst>
                    <a:ext uri="{9D8B030D-6E8A-4147-A177-3AD203B41FA5}">
                      <a16:colId xmlns:a16="http://schemas.microsoft.com/office/drawing/2014/main" val="1003785088"/>
                    </a:ext>
                  </a:extLst>
                </a:gridCol>
                <a:gridCol w="1279946">
                  <a:extLst>
                    <a:ext uri="{9D8B030D-6E8A-4147-A177-3AD203B41FA5}">
                      <a16:colId xmlns:a16="http://schemas.microsoft.com/office/drawing/2014/main" val="2277045853"/>
                    </a:ext>
                  </a:extLst>
                </a:gridCol>
                <a:gridCol w="1279946">
                  <a:extLst>
                    <a:ext uri="{9D8B030D-6E8A-4147-A177-3AD203B41FA5}">
                      <a16:colId xmlns:a16="http://schemas.microsoft.com/office/drawing/2014/main" val="122652291"/>
                    </a:ext>
                  </a:extLst>
                </a:gridCol>
              </a:tblGrid>
              <a:tr h="649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Кўрсаткич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Ўлчов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бирлиги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01.01.2017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01.01.2024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Ўсиш</a:t>
                      </a:r>
                      <a:r>
                        <a:rPr lang="ru-RU" sz="1800" b="1" u="none" strike="noStrike" dirty="0">
                          <a:effectLst/>
                        </a:rPr>
                        <a:t> (марта)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Ўсиш</a:t>
                      </a:r>
                      <a:r>
                        <a:rPr lang="ru-RU" sz="1800" b="1" u="none" strike="noStrike" dirty="0">
                          <a:effectLst/>
                        </a:rPr>
                        <a:t> (%да)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29454015"/>
                  </a:ext>
                </a:extLst>
              </a:tr>
              <a:tr h="876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Қайта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мукофотлари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err="1">
                          <a:effectLst/>
                        </a:rPr>
                        <a:t>минг</a:t>
                      </a:r>
                      <a:r>
                        <a:rPr lang="ru-RU" sz="1800" u="none" strike="noStrike" dirty="0">
                          <a:effectLst/>
                        </a:rPr>
                        <a:t>. АҚШ долл.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52 820,1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65 210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6521001%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1859863521"/>
                  </a:ext>
                </a:extLst>
              </a:tr>
              <a:tr h="777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>
                          <a:effectLst/>
                        </a:rPr>
                        <a:t>Қайта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суғурта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мукофотларининг</a:t>
                      </a:r>
                      <a:r>
                        <a:rPr lang="ru-RU" sz="1800" b="1" u="none" strike="noStrike" dirty="0">
                          <a:effectLst/>
                        </a:rPr>
                        <a:t> Компания </a:t>
                      </a:r>
                      <a:r>
                        <a:rPr lang="ru-RU" sz="1800" b="1" u="none" strike="noStrike" dirty="0" err="1">
                          <a:effectLst/>
                        </a:rPr>
                        <a:t>портфелидаги</a:t>
                      </a:r>
                      <a:r>
                        <a:rPr lang="ru-RU" sz="1800" b="1" u="none" strike="noStrike" dirty="0">
                          <a:effectLst/>
                        </a:rPr>
                        <a:t> </a:t>
                      </a:r>
                      <a:r>
                        <a:rPr lang="ru-RU" sz="1800" b="1" u="none" strike="noStrike" dirty="0" err="1">
                          <a:effectLst/>
                        </a:rPr>
                        <a:t>улуши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0,002%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51%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25 380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2538011%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88" marR="7288" marT="7288" marB="0" anchor="ctr"/>
                </a:tc>
                <a:extLst>
                  <a:ext uri="{0D108BD9-81ED-4DB2-BD59-A6C34878D82A}">
                    <a16:rowId xmlns:a16="http://schemas.microsoft.com/office/drawing/2014/main" val="4262627108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9CF6C09E-EDCF-410F-B525-AD9B09FEAB6D}"/>
              </a:ext>
            </a:extLst>
          </p:cNvPr>
          <p:cNvSpPr txBox="1"/>
          <p:nvPr/>
        </p:nvSpPr>
        <p:spPr>
          <a:xfrm>
            <a:off x="1004335" y="3711077"/>
            <a:ext cx="1069384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Компания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эътироф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этилган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трансмиллий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суғурта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ва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глобал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қайта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суғурта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компаниялари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ва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брокерлари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билан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ишлайди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, </a:t>
            </a:r>
            <a:r>
              <a:rPr lang="ru-RU" sz="2000" b="1" dirty="0" err="1">
                <a:solidFill>
                  <a:srgbClr val="00B050"/>
                </a:solidFill>
                <a:latin typeface="Roboto" panose="02000000000000000000" pitchFamily="2" charset="0"/>
              </a:rPr>
              <a:t>масалан</a:t>
            </a:r>
            <a:r>
              <a:rPr lang="ru-RU" sz="2000" b="1" dirty="0">
                <a:solidFill>
                  <a:srgbClr val="00B050"/>
                </a:solidFill>
                <a:latin typeface="Roboto" panose="02000000000000000000" pitchFamily="2" charset="0"/>
              </a:rPr>
              <a:t>:</a:t>
            </a:r>
            <a:endParaRPr lang="ru-RU" sz="2000" b="1" i="0" dirty="0">
              <a:solidFill>
                <a:srgbClr val="00B050"/>
              </a:solidFill>
              <a:effectLst/>
              <a:latin typeface="Roboto" panose="02000000000000000000" pitchFamily="2" charset="0"/>
            </a:endParaRP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Allianz SE —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Германия;</a:t>
            </a: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Zurich Insurance Group —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Швейцария;</a:t>
            </a: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Tokio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Marine &amp; Nichido Fire Insurance Co —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Япония;</a:t>
            </a: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AXA —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Франция;</a:t>
            </a: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People Insurance Company of China — 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Хитой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;</a:t>
            </a: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Korean Reinsurance Company — 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Жанубий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Корея;</a:t>
            </a: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Marsh —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АҚШ;</a:t>
            </a:r>
          </a:p>
          <a:p>
            <a:pPr algn="ctr" rtl="0">
              <a:buFont typeface="Arial" panose="020B0604020202020204" pitchFamily="34" charset="0"/>
              <a:buChar char="•"/>
            </a:pP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AON, UIB,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Consilium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Insurance Brokers Ltd. — 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Буюк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Британия 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ва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бошқалар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9D34D3-204F-43C1-9D4F-C6CCF9BEC4AA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34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2FC42D6-C5C1-FA6A-D18E-E7C399BCEAD6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8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375314" y="590113"/>
            <a:ext cx="11348064" cy="7384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D2E60-89B1-672B-2369-FE3129C36988}"/>
              </a:ext>
            </a:extLst>
          </p:cNvPr>
          <p:cNvSpPr txBox="1"/>
          <p:nvPr/>
        </p:nvSpPr>
        <p:spPr>
          <a:xfrm>
            <a:off x="2026754" y="633994"/>
            <a:ext cx="81369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ижобий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тенденсиялари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96DD1336-8574-4E04-A241-07D97A502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248933"/>
              </p:ext>
            </p:extLst>
          </p:nvPr>
        </p:nvGraphicFramePr>
        <p:xfrm>
          <a:off x="1054646" y="1853626"/>
          <a:ext cx="10225135" cy="440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24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9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347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02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Жами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мукофотларининг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юқори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ўсиш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суръатлари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Сўнгги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беш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йил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ичида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ўсиш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ўртача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40% ни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ташкил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этди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Бозорда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умумий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соҳасида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38 та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компаниясининг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мавжудлиги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, шу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жумладан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иккитаси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давлат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иштирокидаги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миллий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бозорида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20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йилдан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ортиқ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фаолият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юритиб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келаётган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амалда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миллий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брендлар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– “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Ўзагросуғурта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” АЖ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“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Ўзбекинвест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КЕИС” АЖ”. ,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шунингдек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ҳаётни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суғурталаш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соҳасидаги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7 та компания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Мамлакатнинг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барча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ҳудудларида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филиаллар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ваколатхоналар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орқали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суғурталовчиларнинг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етарлича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мавжудлиги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2023-йил 31-декабр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ҳолатига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кўра</a:t>
                      </a:r>
                      <a:endParaRPr lang="ru-RU" sz="1600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1910 та,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шундан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552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таси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қишлоқ</a:t>
                      </a:r>
                      <a:r>
                        <a:rPr lang="ru-RU" sz="16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жойларида</a:t>
                      </a:r>
                      <a:endParaRPr lang="ru-RU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кўп</a:t>
                      </a:r>
                      <a:r>
                        <a:rPr lang="ru-RU" sz="1800" b="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сонли</a:t>
                      </a:r>
                      <a:r>
                        <a:rPr lang="ru-RU" sz="1800" b="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суғурта</a:t>
                      </a:r>
                      <a:r>
                        <a:rPr lang="ru-RU" sz="1800" b="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агентларининг</a:t>
                      </a:r>
                      <a:r>
                        <a:rPr lang="ru-RU" sz="1800" b="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мавжудлиги</a:t>
                      </a:r>
                      <a:endParaRPr lang="ru-RU" sz="1800" dirty="0">
                        <a:solidFill>
                          <a:srgbClr val="318B3E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318B3E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2023-йил 31-декабр </a:t>
                      </a:r>
                      <a:r>
                        <a:rPr lang="ru-RU" sz="180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ҳолатига</a:t>
                      </a:r>
                      <a:r>
                        <a:rPr lang="ru-RU" sz="180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кўра</a:t>
                      </a:r>
                      <a:r>
                        <a:rPr lang="ru-RU" sz="180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4,7 </a:t>
                      </a:r>
                      <a:r>
                        <a:rPr lang="ru-RU" sz="180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мингдан</a:t>
                      </a:r>
                      <a:r>
                        <a:rPr lang="ru-RU" sz="180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ортиқ</a:t>
                      </a:r>
                      <a:r>
                        <a:rPr lang="ru-RU" sz="1800" dirty="0">
                          <a:solidFill>
                            <a:srgbClr val="318B3E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0A59915F-7DDD-4575-BE5E-6000A0F232B6}"/>
              </a:ext>
            </a:extLst>
          </p:cNvPr>
          <p:cNvCxnSpPr>
            <a:cxnSpLocks/>
          </p:cNvCxnSpPr>
          <p:nvPr/>
        </p:nvCxnSpPr>
        <p:spPr>
          <a:xfrm>
            <a:off x="1990750" y="1556788"/>
            <a:ext cx="8208912" cy="88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06D4845D-2CBB-41F8-88A1-78C526ACBA21}"/>
              </a:ext>
            </a:extLst>
          </p:cNvPr>
          <p:cNvCxnSpPr/>
          <p:nvPr/>
        </p:nvCxnSpPr>
        <p:spPr>
          <a:xfrm flipV="1">
            <a:off x="1990750" y="1556788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A1F54AA-5A82-4B16-8CF2-3E4E986264A6}"/>
              </a:ext>
            </a:extLst>
          </p:cNvPr>
          <p:cNvCxnSpPr/>
          <p:nvPr/>
        </p:nvCxnSpPr>
        <p:spPr>
          <a:xfrm>
            <a:off x="6042450" y="1340764"/>
            <a:ext cx="1" cy="21602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B605D8D2-E609-4784-8F05-7E867AB4DB59}"/>
              </a:ext>
            </a:extLst>
          </p:cNvPr>
          <p:cNvCxnSpPr/>
          <p:nvPr/>
        </p:nvCxnSpPr>
        <p:spPr>
          <a:xfrm flipV="1">
            <a:off x="4799062" y="1565594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288F1E0C-5626-4955-8CA4-C563192DC62C}"/>
              </a:ext>
            </a:extLst>
          </p:cNvPr>
          <p:cNvCxnSpPr/>
          <p:nvPr/>
        </p:nvCxnSpPr>
        <p:spPr>
          <a:xfrm flipV="1">
            <a:off x="7679382" y="1565594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44355CF8-5551-4418-A61A-A29496026B0D}"/>
              </a:ext>
            </a:extLst>
          </p:cNvPr>
          <p:cNvCxnSpPr/>
          <p:nvPr/>
        </p:nvCxnSpPr>
        <p:spPr>
          <a:xfrm flipV="1">
            <a:off x="10199662" y="1565594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E7D2C95-D569-4864-BDFA-D059AD7CD221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35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9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2062758" y="705821"/>
            <a:ext cx="8600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 суғурта бозори муаммолари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F5E8DC5D-ABD4-46AF-86C2-BC92E23D8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15232"/>
              </p:ext>
            </p:extLst>
          </p:nvPr>
        </p:nvGraphicFramePr>
        <p:xfrm>
          <a:off x="457180" y="1162490"/>
          <a:ext cx="11423850" cy="503656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03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9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03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0" dirty="0">
                          <a:latin typeface="+mn-lt"/>
                        </a:rPr>
                        <a:t>1.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lvl="0" algn="just" rtl="0"/>
                      <a:r>
                        <a:rPr lang="ru-RU" sz="1600" b="0" dirty="0" err="1">
                          <a:latin typeface="+mn-lt"/>
                        </a:rPr>
                        <a:t>Хусусий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ва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кичик</a:t>
                      </a:r>
                      <a:r>
                        <a:rPr lang="ru-RU" sz="1600" b="0" dirty="0">
                          <a:latin typeface="+mn-lt"/>
                        </a:rPr>
                        <a:t> бизнес </a:t>
                      </a:r>
                      <a:r>
                        <a:rPr lang="ru-RU" sz="1600" b="0" dirty="0" err="1">
                          <a:latin typeface="+mn-lt"/>
                        </a:rPr>
                        <a:t>вакиллари</a:t>
                      </a:r>
                      <a:r>
                        <a:rPr lang="ru-RU" sz="1600" b="0" dirty="0">
                          <a:latin typeface="+mn-lt"/>
                        </a:rPr>
                        <a:t>, </a:t>
                      </a:r>
                      <a:r>
                        <a:rPr lang="ru-RU" sz="1600" b="0" dirty="0" err="1">
                          <a:latin typeface="+mn-lt"/>
                        </a:rPr>
                        <a:t>шунингдек</a:t>
                      </a:r>
                      <a:r>
                        <a:rPr lang="ru-RU" sz="1600" b="0" dirty="0">
                          <a:latin typeface="+mn-lt"/>
                        </a:rPr>
                        <a:t>, </a:t>
                      </a:r>
                      <a:r>
                        <a:rPr lang="ru-RU" sz="1600" b="0" dirty="0" err="1">
                          <a:latin typeface="+mn-lt"/>
                        </a:rPr>
                        <a:t>аҳоли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ўртасида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суғурта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маданиятининг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пастлиги</a:t>
                      </a:r>
                      <a:r>
                        <a:rPr lang="ru-RU" sz="1600" b="0" dirty="0">
                          <a:latin typeface="+mn-lt"/>
                        </a:rPr>
                        <a:t>. Ушбу </a:t>
                      </a:r>
                      <a:r>
                        <a:rPr lang="ru-RU" sz="1600" b="0" dirty="0" err="1">
                          <a:latin typeface="+mn-lt"/>
                        </a:rPr>
                        <a:t>ҳолатда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суғурта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маданияти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деганда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суғуртага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сарфланадиган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молиявий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харажатларни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мақсадга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мувофиқ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ва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зарур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деб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онгли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идрок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этиш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тушунилади</a:t>
                      </a:r>
                      <a:r>
                        <a:rPr lang="ru-RU" sz="1600" b="0" dirty="0">
                          <a:latin typeface="+mn-lt"/>
                        </a:rPr>
                        <a:t> (потенциал </a:t>
                      </a:r>
                      <a:r>
                        <a:rPr lang="ru-RU" sz="1600" b="0" dirty="0" err="1">
                          <a:latin typeface="+mn-lt"/>
                        </a:rPr>
                        <a:t>таваккалчиликларнинг</a:t>
                      </a:r>
                      <a:r>
                        <a:rPr lang="ru-RU" sz="1600" b="0" dirty="0">
                          <a:latin typeface="+mn-lt"/>
                        </a:rPr>
                        <a:t> 10%дан </a:t>
                      </a:r>
                      <a:r>
                        <a:rPr lang="ru-RU" sz="1600" b="0" dirty="0" err="1">
                          <a:latin typeface="+mn-lt"/>
                        </a:rPr>
                        <a:t>ками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суғурталанади</a:t>
                      </a:r>
                      <a:r>
                        <a:rPr lang="ru-RU" sz="1600" b="0" dirty="0">
                          <a:latin typeface="+mn-lt"/>
                        </a:rPr>
                        <a:t>).</a:t>
                      </a:r>
                    </a:p>
                    <a:p>
                      <a:pPr lvl="0" algn="just" rtl="0"/>
                      <a:r>
                        <a:rPr lang="ru-RU" sz="1600" b="0" dirty="0" err="1">
                          <a:latin typeface="+mn-lt"/>
                        </a:rPr>
                        <a:t>Маҳаллий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суғурталовчилар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мамлакатда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суғурта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маданияти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даражасини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тизимли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равишда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ошириш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билан</a:t>
                      </a:r>
                      <a:r>
                        <a:rPr lang="ru-RU" sz="1600" b="0" dirty="0">
                          <a:latin typeface="+mn-lt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</a:rPr>
                        <a:t>шуғулланмаймайдилар</a:t>
                      </a:r>
                      <a:r>
                        <a:rPr lang="ru-RU" sz="1600" b="0" dirty="0">
                          <a:latin typeface="+mn-lt"/>
                        </a:rPr>
                        <a:t>.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500" b="0" dirty="0">
                        <a:solidFill>
                          <a:srgbClr val="00206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39" marR="91439" marT="45716" marB="45716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endParaRPr lang="ru-RU" sz="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64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>
                          <a:latin typeface="+mn-lt"/>
                        </a:rPr>
                        <a:t>2.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lvl="0" algn="just" rtl="0"/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билан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аҳолини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қамраш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даражасининг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пастлиги</a:t>
                      </a:r>
                      <a:r>
                        <a:rPr lang="ru-RU" sz="1600" dirty="0">
                          <a:latin typeface="+mn-lt"/>
                        </a:rPr>
                        <a:t> (</a:t>
                      </a:r>
                      <a:r>
                        <a:rPr lang="ru-RU" sz="1600" dirty="0" err="1">
                          <a:latin typeface="+mn-lt"/>
                        </a:rPr>
                        <a:t>жон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бошига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йилига</a:t>
                      </a:r>
                      <a:r>
                        <a:rPr lang="ru-RU" sz="1600" dirty="0">
                          <a:latin typeface="+mn-lt"/>
                        </a:rPr>
                        <a:t> 18 АҚШ </a:t>
                      </a:r>
                      <a:r>
                        <a:rPr lang="ru-RU" sz="1600" dirty="0" err="1">
                          <a:latin typeface="+mn-lt"/>
                        </a:rPr>
                        <a:t>долларидан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кам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тўғри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келади</a:t>
                      </a:r>
                      <a:r>
                        <a:rPr lang="ru-RU" sz="1600" dirty="0">
                          <a:latin typeface="+mn-lt"/>
                        </a:rPr>
                        <a:t>, </a:t>
                      </a:r>
                      <a:r>
                        <a:rPr lang="ru-RU" sz="1600" dirty="0" err="1">
                          <a:latin typeface="+mn-lt"/>
                        </a:rPr>
                        <a:t>дунё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бўйича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бу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кўрсаткич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эса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ўртача</a:t>
                      </a:r>
                      <a:r>
                        <a:rPr lang="ru-RU" sz="1600" dirty="0">
                          <a:latin typeface="+mn-lt"/>
                        </a:rPr>
                        <a:t> 300 АҚШ </a:t>
                      </a:r>
                      <a:r>
                        <a:rPr lang="ru-RU" sz="1600" dirty="0" err="1">
                          <a:latin typeface="+mn-lt"/>
                        </a:rPr>
                        <a:t>долларини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ташкил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этади</a:t>
                      </a:r>
                      <a:r>
                        <a:rPr lang="ru-RU" sz="1600" dirty="0">
                          <a:latin typeface="+mn-lt"/>
                        </a:rPr>
                        <a:t>).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506"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50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endParaRPr lang="ru-RU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462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>
                          <a:latin typeface="+mn-lt"/>
                        </a:rPr>
                        <a:t>3.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lvl="0" algn="just" rtl="0"/>
                      <a:r>
                        <a:rPr lang="ru-RU" sz="1600" dirty="0" err="1">
                          <a:latin typeface="+mn-lt"/>
                        </a:rPr>
                        <a:t>Мажбурий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турларининг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ривожланмаганлиги</a:t>
                      </a:r>
                      <a:r>
                        <a:rPr lang="ru-RU" sz="1600" dirty="0">
                          <a:latin typeface="+mn-lt"/>
                        </a:rPr>
                        <a:t> (</a:t>
                      </a:r>
                      <a:r>
                        <a:rPr lang="ru-RU" sz="1600" dirty="0" err="1">
                          <a:latin typeface="+mn-lt"/>
                        </a:rPr>
                        <a:t>атиги</a:t>
                      </a:r>
                      <a:r>
                        <a:rPr lang="ru-RU" sz="1600" dirty="0">
                          <a:latin typeface="+mn-lt"/>
                        </a:rPr>
                        <a:t> 4 </a:t>
                      </a:r>
                      <a:r>
                        <a:rPr lang="ru-RU" sz="1600" dirty="0" err="1">
                          <a:latin typeface="+mn-lt"/>
                        </a:rPr>
                        <a:t>мажбурий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тури </a:t>
                      </a:r>
                      <a:r>
                        <a:rPr lang="ru-RU" sz="1600" dirty="0" err="1">
                          <a:latin typeface="+mn-lt"/>
                        </a:rPr>
                        <a:t>мавжуд</a:t>
                      </a:r>
                      <a:r>
                        <a:rPr lang="ru-RU" sz="1600" dirty="0">
                          <a:latin typeface="+mn-lt"/>
                        </a:rPr>
                        <a:t>, </a:t>
                      </a:r>
                      <a:r>
                        <a:rPr lang="ru-RU" sz="1600" dirty="0" err="1">
                          <a:latin typeface="+mn-lt"/>
                        </a:rPr>
                        <a:t>мажбурий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турлари</a:t>
                      </a:r>
                      <a:r>
                        <a:rPr lang="ru-RU" sz="1600" dirty="0">
                          <a:latin typeface="+mn-lt"/>
                        </a:rPr>
                        <a:t>, шу </a:t>
                      </a:r>
                      <a:r>
                        <a:rPr lang="ru-RU" sz="1600" dirty="0" err="1">
                          <a:latin typeface="+mn-lt"/>
                        </a:rPr>
                        <a:t>жумладан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киритилган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турлари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бўйича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мукофотлари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тушуми</a:t>
                      </a:r>
                      <a:r>
                        <a:rPr lang="ru-RU" sz="1600" dirty="0">
                          <a:latin typeface="+mn-lt"/>
                        </a:rPr>
                        <a:t> (“</a:t>
                      </a:r>
                      <a:r>
                        <a:rPr lang="ru-RU" sz="1600" dirty="0" err="1">
                          <a:latin typeface="+mn-lt"/>
                        </a:rPr>
                        <a:t>Ўзбекинвест</a:t>
                      </a:r>
                      <a:r>
                        <a:rPr lang="ru-RU" sz="1600" dirty="0">
                          <a:latin typeface="+mn-lt"/>
                        </a:rPr>
                        <a:t>” </a:t>
                      </a:r>
                      <a:r>
                        <a:rPr lang="ru-RU" sz="1600" dirty="0" err="1">
                          <a:latin typeface="+mn-lt"/>
                        </a:rPr>
                        <a:t>компанияси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бўйича</a:t>
                      </a:r>
                      <a:r>
                        <a:rPr lang="ru-RU" sz="1600" dirty="0">
                          <a:latin typeface="+mn-lt"/>
                        </a:rPr>
                        <a:t>) </a:t>
                      </a:r>
                      <a:r>
                        <a:rPr lang="ru-RU" sz="1600" dirty="0" err="1">
                          <a:latin typeface="+mn-lt"/>
                        </a:rPr>
                        <a:t>жами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мукофотининг</a:t>
                      </a:r>
                      <a:r>
                        <a:rPr lang="ru-RU" sz="1600" dirty="0">
                          <a:latin typeface="+mn-lt"/>
                        </a:rPr>
                        <a:t> 15,9% </a:t>
                      </a:r>
                      <a:r>
                        <a:rPr lang="ru-RU" sz="1600" dirty="0" err="1">
                          <a:latin typeface="+mn-lt"/>
                        </a:rPr>
                        <a:t>идан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кам</a:t>
                      </a:r>
                      <a:r>
                        <a:rPr lang="ru-RU" sz="1600" dirty="0">
                          <a:latin typeface="+mn-lt"/>
                        </a:rPr>
                        <a:t> (банк </a:t>
                      </a:r>
                      <a:r>
                        <a:rPr lang="ru-RU" sz="1600" dirty="0" err="1">
                          <a:latin typeface="+mn-lt"/>
                        </a:rPr>
                        <a:t>каналлари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орқали</a:t>
                      </a:r>
                      <a:r>
                        <a:rPr lang="ru-RU" sz="1600" dirty="0">
                          <a:latin typeface="+mn-lt"/>
                        </a:rPr>
                        <a:t> – 6,9%) – </a:t>
                      </a:r>
                      <a:r>
                        <a:rPr lang="ru-RU" sz="1600" dirty="0" err="1">
                          <a:latin typeface="+mn-lt"/>
                        </a:rPr>
                        <a:t>жаҳон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амалиётида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умумий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ҳажмнинг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камида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учдан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бир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қисмини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ташкил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этади</a:t>
                      </a:r>
                      <a:r>
                        <a:rPr lang="ru-RU" sz="1600" dirty="0">
                          <a:latin typeface="+mn-lt"/>
                        </a:rPr>
                        <a:t>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err="1">
                          <a:latin typeface="+mn-lt"/>
                        </a:rPr>
                        <a:t>Суғурта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мукофотлари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киритилган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суғурта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турлари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ҳисобига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ортади</a:t>
                      </a:r>
                      <a:r>
                        <a:rPr lang="ru-RU" sz="1600" kern="1200" dirty="0">
                          <a:latin typeface="+mn-lt"/>
                        </a:rPr>
                        <a:t>, </a:t>
                      </a:r>
                      <a:r>
                        <a:rPr lang="ru-RU" sz="1600" kern="1200" dirty="0" err="1">
                          <a:latin typeface="+mn-lt"/>
                        </a:rPr>
                        <a:t>Ўзбекистон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суғурта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бозорида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ўсишнинг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асосий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омиллари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маҳаллий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тижорат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банкларини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кредитлаш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таваккалчилиги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ҳисобланади</a:t>
                      </a:r>
                      <a:r>
                        <a:rPr lang="ru-RU" sz="1600" kern="1200" dirty="0">
                          <a:latin typeface="+mn-lt"/>
                        </a:rPr>
                        <a:t>. </a:t>
                      </a:r>
                      <a:r>
                        <a:rPr lang="ru-RU" sz="1600" kern="1200" dirty="0" err="1">
                          <a:latin typeface="+mn-lt"/>
                        </a:rPr>
                        <a:t>Суғуртанинг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ихтиёрий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турлари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сифатида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ҳисобланадиган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киритилган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суғурта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турларининг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улуши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сўнгги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беш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йил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ичида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умумий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суғурта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мукофотининг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камида</a:t>
                      </a:r>
                      <a:r>
                        <a:rPr lang="ru-RU" sz="1600" kern="1200" dirty="0">
                          <a:latin typeface="+mn-lt"/>
                        </a:rPr>
                        <a:t> 60% </a:t>
                      </a:r>
                      <a:r>
                        <a:rPr lang="ru-RU" sz="1600" kern="1200" dirty="0" err="1">
                          <a:latin typeface="+mn-lt"/>
                        </a:rPr>
                        <a:t>ини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ташкил</a:t>
                      </a:r>
                      <a:r>
                        <a:rPr lang="ru-RU" sz="1600" kern="1200" dirty="0">
                          <a:latin typeface="+mn-lt"/>
                        </a:rPr>
                        <a:t> </a:t>
                      </a:r>
                      <a:r>
                        <a:rPr lang="ru-RU" sz="1600" kern="1200" dirty="0" err="1">
                          <a:latin typeface="+mn-lt"/>
                        </a:rPr>
                        <a:t>этди</a:t>
                      </a:r>
                      <a:r>
                        <a:rPr lang="ru-RU" sz="1600" kern="1200" dirty="0">
                          <a:latin typeface="+mn-lt"/>
                        </a:rPr>
                        <a:t>. 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506"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80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endParaRPr lang="ru-RU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50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dirty="0">
                          <a:latin typeface="+mn-lt"/>
                        </a:rPr>
                        <a:t>4.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>
                          <a:latin typeface="+mn-lt"/>
                        </a:rPr>
                        <a:t>Аксарият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суғурта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компанияларининг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заиф</a:t>
                      </a:r>
                      <a:r>
                        <a:rPr lang="ru-RU" sz="1600" dirty="0">
                          <a:latin typeface="+mn-lt"/>
                        </a:rPr>
                        <a:t> </a:t>
                      </a:r>
                      <a:r>
                        <a:rPr lang="ru-RU" sz="1600" dirty="0" err="1">
                          <a:latin typeface="+mn-lt"/>
                        </a:rPr>
                        <a:t>капиталлашуви</a:t>
                      </a:r>
                      <a:r>
                        <a:rPr lang="ru-RU" sz="1600" dirty="0">
                          <a:latin typeface="+mn-lt"/>
                        </a:rPr>
                        <a:t> (2,299 трлн </a:t>
                      </a:r>
                      <a:r>
                        <a:rPr lang="ru-RU" sz="1600" dirty="0" err="1">
                          <a:latin typeface="+mn-lt"/>
                        </a:rPr>
                        <a:t>сўм</a:t>
                      </a:r>
                      <a:r>
                        <a:rPr lang="ru-RU" sz="1600" dirty="0">
                          <a:latin typeface="+mn-lt"/>
                        </a:rPr>
                        <a:t> – </a:t>
                      </a:r>
                      <a:r>
                        <a:rPr lang="ru-RU" sz="1600" dirty="0" err="1">
                          <a:latin typeface="+mn-lt"/>
                        </a:rPr>
                        <a:t>ўртача</a:t>
                      </a:r>
                      <a:r>
                        <a:rPr lang="ru-RU" sz="1600" dirty="0">
                          <a:latin typeface="+mn-lt"/>
                        </a:rPr>
                        <a:t> Европа</a:t>
                      </a:r>
                      <a:r>
                        <a:rPr lang="ru-RU" sz="1600" baseline="0" dirty="0">
                          <a:latin typeface="+mn-lt"/>
                        </a:rPr>
                        <a:t> </a:t>
                      </a:r>
                      <a:r>
                        <a:rPr lang="ru-RU" sz="1600" baseline="0" dirty="0" err="1">
                          <a:latin typeface="+mn-lt"/>
                        </a:rPr>
                        <a:t>компанияси</a:t>
                      </a:r>
                      <a:r>
                        <a:rPr lang="ru-RU" sz="1600" baseline="0" dirty="0">
                          <a:latin typeface="+mn-lt"/>
                        </a:rPr>
                        <a:t> </a:t>
                      </a:r>
                      <a:r>
                        <a:rPr lang="ru-RU" sz="1600" baseline="0" dirty="0" err="1">
                          <a:latin typeface="+mn-lt"/>
                        </a:rPr>
                        <a:t>даражасида</a:t>
                      </a:r>
                      <a:r>
                        <a:rPr lang="ru-RU" sz="1600" dirty="0">
                          <a:latin typeface="+mn-lt"/>
                        </a:rPr>
                        <a:t>)</a:t>
                      </a:r>
                      <a:r>
                        <a:rPr lang="en-US" sz="1600" dirty="0">
                          <a:latin typeface="+mn-lt"/>
                        </a:rPr>
                        <a:t>.</a:t>
                      </a:r>
                      <a:endParaRPr lang="ru-RU" sz="160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506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700" b="0" dirty="0">
                        <a:solidFill>
                          <a:srgbClr val="00206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9F22029-6B59-455B-A862-B32FFBB3AF93}"/>
              </a:ext>
            </a:extLst>
          </p:cNvPr>
          <p:cNvSpPr txBox="1"/>
          <p:nvPr/>
        </p:nvSpPr>
        <p:spPr>
          <a:xfrm>
            <a:off x="1162137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3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2062758" y="705821"/>
            <a:ext cx="8600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 суғурта бозори муаммолари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8AF14CEB-983A-46EB-A6C4-628CD3F3C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8561"/>
              </p:ext>
            </p:extLst>
          </p:nvPr>
        </p:nvGraphicFramePr>
        <p:xfrm>
          <a:off x="684153" y="1419436"/>
          <a:ext cx="11290264" cy="44411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11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8813">
                  <a:extLst>
                    <a:ext uri="{9D8B030D-6E8A-4147-A177-3AD203B41FA5}">
                      <a16:colId xmlns:a16="http://schemas.microsoft.com/office/drawing/2014/main" val="1982351744"/>
                    </a:ext>
                  </a:extLst>
                </a:gridCol>
              </a:tblGrid>
              <a:tr h="47392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0" dirty="0"/>
                        <a:t>5</a:t>
                      </a:r>
                      <a:r>
                        <a:rPr lang="ru-RU" sz="2400" b="0" dirty="0"/>
                        <a:t>. 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ru-RU" sz="1800" b="0" dirty="0" err="1"/>
                        <a:t>Ҳаётни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суғурталашнинг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етарли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даражада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ривожланмаганлиги</a:t>
                      </a:r>
                      <a:r>
                        <a:rPr lang="ru-RU" sz="1800" b="0" dirty="0"/>
                        <a:t> (</a:t>
                      </a:r>
                      <a:r>
                        <a:rPr lang="ru-RU" sz="1800" b="0" dirty="0" err="1"/>
                        <a:t>умумий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суғурта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мукофотининг</a:t>
                      </a:r>
                      <a:r>
                        <a:rPr lang="ru-RU" sz="1800" b="0" dirty="0"/>
                        <a:t> </a:t>
                      </a:r>
                      <a:r>
                        <a:rPr lang="ru-RU" sz="1800" b="0" dirty="0" err="1"/>
                        <a:t>атиги</a:t>
                      </a:r>
                      <a:r>
                        <a:rPr lang="ru-RU" sz="1800" b="0" dirty="0"/>
                        <a:t> 4 </a:t>
                      </a:r>
                      <a:r>
                        <a:rPr lang="ru-RU" sz="1800" b="0" dirty="0" err="1"/>
                        <a:t>фоизи</a:t>
                      </a:r>
                      <a:r>
                        <a:rPr lang="ru-RU" sz="1800" b="0" dirty="0"/>
                        <a:t>)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838">
                <a:tc gridSpan="2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ru-RU" sz="4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1439" marR="91439" marT="45716" marB="4571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56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dirty="0"/>
                        <a:t>6</a:t>
                      </a:r>
                      <a:r>
                        <a:rPr lang="ru-RU" sz="240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ru-RU" sz="1800" dirty="0" err="1"/>
                        <a:t>Юридик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ва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жисмоний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шахсларнинг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жорий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ва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истиқболдаги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эҳтиёжларини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акс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эттирмайдиган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амалда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таклиф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этилаётган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суғурта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хизматларининг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чекланган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доираси</a:t>
                      </a:r>
                      <a:r>
                        <a:rPr lang="ru-RU" sz="1800" dirty="0"/>
                        <a:t> (60 </a:t>
                      </a:r>
                      <a:r>
                        <a:rPr lang="ru-RU" sz="1800" dirty="0" err="1"/>
                        <a:t>тадан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кўп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бўлмаган</a:t>
                      </a:r>
                      <a:r>
                        <a:rPr lang="ru-RU" sz="1800" dirty="0"/>
                        <a:t> – </a:t>
                      </a:r>
                      <a:r>
                        <a:rPr lang="ru-RU" sz="1800" dirty="0" err="1"/>
                        <a:t>жаҳон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амалиётида</a:t>
                      </a:r>
                      <a:r>
                        <a:rPr lang="ru-RU" sz="1800" dirty="0"/>
                        <a:t> 200 дан </a:t>
                      </a:r>
                      <a:r>
                        <a:rPr lang="ru-RU" sz="1800" dirty="0" err="1"/>
                        <a:t>ортиқ</a:t>
                      </a:r>
                      <a:r>
                        <a:rPr lang="ru-RU" sz="1800" dirty="0"/>
                        <a:t>)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838">
                <a:tc gridSpan="2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ru-RU" sz="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38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dirty="0"/>
                        <a:t>7</a:t>
                      </a:r>
                      <a:r>
                        <a:rPr lang="ru-RU" sz="240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ru-RU" sz="1800" dirty="0" err="1"/>
                        <a:t>Аксарият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суғурта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компанияларининг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заиф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капиталлашуви</a:t>
                      </a:r>
                      <a:r>
                        <a:rPr lang="ru-RU" sz="1800" dirty="0"/>
                        <a:t> (2,299 триллион </a:t>
                      </a:r>
                      <a:r>
                        <a:rPr lang="ru-RU" sz="1800" dirty="0" err="1"/>
                        <a:t>сўм</a:t>
                      </a:r>
                      <a:r>
                        <a:rPr lang="ru-RU" sz="1800" dirty="0"/>
                        <a:t> – </a:t>
                      </a:r>
                      <a:r>
                        <a:rPr lang="ru-RU" sz="1800" dirty="0" err="1"/>
                        <a:t>ўртача</a:t>
                      </a:r>
                      <a:r>
                        <a:rPr lang="ru-RU" sz="1800" dirty="0"/>
                        <a:t> Европа </a:t>
                      </a:r>
                      <a:r>
                        <a:rPr lang="ru-RU" sz="1800" dirty="0" err="1"/>
                        <a:t>компанияси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даражасида</a:t>
                      </a:r>
                      <a:r>
                        <a:rPr lang="ru-RU" sz="1800" dirty="0"/>
                        <a:t>)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838">
                <a:tc gridSpan="2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ru-RU" sz="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756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dirty="0"/>
                        <a:t>8</a:t>
                      </a:r>
                      <a:r>
                        <a:rPr lang="ru-RU" sz="240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ru-RU" sz="1800" dirty="0" err="1"/>
                        <a:t>Йирик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яхши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капиталлаштирилган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миллий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қайта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суғурта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компаниясининг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йўқлиги</a:t>
                      </a:r>
                      <a:r>
                        <a:rPr lang="ru-RU" sz="1800" dirty="0"/>
                        <a:t> (</a:t>
                      </a:r>
                      <a:r>
                        <a:rPr lang="ru-RU" sz="1800" dirty="0" err="1"/>
                        <a:t>ижобий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мисоллар</a:t>
                      </a:r>
                      <a:r>
                        <a:rPr lang="ru-RU" sz="1800" dirty="0"/>
                        <a:t> - </a:t>
                      </a:r>
                      <a:r>
                        <a:rPr lang="ru-RU" sz="1800" dirty="0" err="1"/>
                        <a:t>капиталлашуви</a:t>
                      </a:r>
                      <a:r>
                        <a:rPr lang="ru-RU" sz="1800" dirty="0"/>
                        <a:t> 103 миллиард доллар </a:t>
                      </a:r>
                      <a:r>
                        <a:rPr lang="ru-RU" sz="1800" dirty="0" err="1"/>
                        <a:t>бўлган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Хитой</a:t>
                      </a:r>
                      <a:r>
                        <a:rPr lang="ru-RU" sz="1800" dirty="0"/>
                        <a:t> - </a:t>
                      </a:r>
                      <a:r>
                        <a:rPr lang="en-US" sz="1800" dirty="0"/>
                        <a:t>Chine Re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ва</a:t>
                      </a:r>
                      <a:r>
                        <a:rPr lang="ru-RU" sz="1800" dirty="0"/>
                        <a:t> Россия </a:t>
                      </a:r>
                      <a:r>
                        <a:rPr lang="ru-RU" sz="1800" dirty="0" err="1"/>
                        <a:t>Федерацияси</a:t>
                      </a:r>
                      <a:r>
                        <a:rPr lang="ru-RU" sz="1800" dirty="0"/>
                        <a:t> - 3,2 миллиард доллар </a:t>
                      </a:r>
                      <a:r>
                        <a:rPr lang="ru-RU" sz="1800" dirty="0" err="1"/>
                        <a:t>эквивалентидаги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капиталлашуви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билан</a:t>
                      </a:r>
                      <a:r>
                        <a:rPr lang="ru-RU" sz="1800" dirty="0"/>
                        <a:t> РНПК)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584">
                <a:tc gridSpan="2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endParaRPr lang="ru-RU" sz="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38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dirty="0"/>
                        <a:t>9</a:t>
                      </a:r>
                      <a:r>
                        <a:rPr lang="ru-RU" sz="240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ru-RU" dirty="0" err="1"/>
                        <a:t>Ўзаро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суғуртанинг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йўқлиги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Ўзаро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суғурта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тўғрисидаги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қонунни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қабул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қилиш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керак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чунки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ҳозир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Ўзбекистонда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ўзаро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суғурта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фақат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нотижорат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шаклда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амалга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оширилиши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мумкин</a:t>
                      </a:r>
                      <a:r>
                        <a:rPr lang="ru-RU" dirty="0"/>
                        <a:t>)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DC19A499-7408-4F96-B202-4276F6E84751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37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0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2062758" y="705821"/>
            <a:ext cx="8600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Миллий суғурта бозори муаммолари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6E4C11BE-1228-4900-85EA-7319DA554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67502"/>
              </p:ext>
            </p:extLst>
          </p:nvPr>
        </p:nvGraphicFramePr>
        <p:xfrm>
          <a:off x="507001" y="1340768"/>
          <a:ext cx="11357793" cy="470239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8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74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b="0" dirty="0"/>
                        <a:t>10</a:t>
                      </a:r>
                      <a:r>
                        <a:rPr lang="ru-RU" sz="2400" b="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err="1"/>
                        <a:t>Суғурта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фаолиятини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давлат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томонидан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тартибга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солиш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ва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назорат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қилишнинг</a:t>
                      </a:r>
                      <a:r>
                        <a:rPr lang="ru-RU" b="0" dirty="0"/>
                        <a:t>, </a:t>
                      </a:r>
                      <a:r>
                        <a:rPr lang="ru-RU" b="0" dirty="0" err="1"/>
                        <a:t>айниқса</a:t>
                      </a:r>
                      <a:r>
                        <a:rPr lang="ru-RU" b="0" dirty="0"/>
                        <a:t>, </a:t>
                      </a:r>
                      <a:r>
                        <a:rPr lang="ru-RU" b="0" dirty="0" err="1"/>
                        <a:t>қабул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қилинган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мажбуриятлар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ва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ўз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маблағлари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ўртасидаги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тартибга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солиш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муносабатлари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масалаларида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етарли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даражада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эмаслиги</a:t>
                      </a:r>
                      <a:r>
                        <a:rPr lang="ru-RU" b="0" dirty="0"/>
                        <a:t> (</a:t>
                      </a:r>
                      <a:r>
                        <a:rPr lang="ru-RU" b="0" dirty="0" err="1"/>
                        <a:t>Ўзбекистонда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тартибга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солиш</a:t>
                      </a:r>
                      <a:r>
                        <a:rPr lang="ru-RU" b="0" dirty="0"/>
                        <a:t> </a:t>
                      </a:r>
                      <a:r>
                        <a:rPr lang="en-US" b="0" dirty="0"/>
                        <a:t>Solvency </a:t>
                      </a:r>
                      <a:r>
                        <a:rPr lang="ru-RU" b="0" dirty="0"/>
                        <a:t>1 (</a:t>
                      </a:r>
                      <a:r>
                        <a:rPr lang="ru-RU" b="0" dirty="0" err="1"/>
                        <a:t>тўлов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қобилияти</a:t>
                      </a:r>
                      <a:r>
                        <a:rPr lang="ru-RU" b="0" dirty="0"/>
                        <a:t>) </a:t>
                      </a:r>
                      <a:r>
                        <a:rPr lang="ru-RU" b="0" dirty="0" err="1"/>
                        <a:t>даражасида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тўхтаб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қолган</a:t>
                      </a:r>
                      <a:r>
                        <a:rPr lang="ru-RU" b="0" dirty="0"/>
                        <a:t>, </a:t>
                      </a:r>
                      <a:r>
                        <a:rPr lang="ru-RU" b="0" dirty="0" err="1"/>
                        <a:t>жаҳон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амалиётида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эса</a:t>
                      </a:r>
                      <a:r>
                        <a:rPr lang="ru-RU" b="0" dirty="0"/>
                        <a:t> улар </a:t>
                      </a:r>
                      <a:r>
                        <a:rPr lang="en-US" b="0" dirty="0"/>
                        <a:t>Solvency </a:t>
                      </a:r>
                      <a:r>
                        <a:rPr lang="ru-RU" b="0" dirty="0"/>
                        <a:t>2 дан </a:t>
                      </a:r>
                      <a:r>
                        <a:rPr lang="ru-RU" b="0" dirty="0" err="1"/>
                        <a:t>йўналтирилган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таваккалчилик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даражаси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ёндашувига</a:t>
                      </a:r>
                      <a:r>
                        <a:rPr lang="ru-RU" b="0" dirty="0"/>
                        <a:t> </a:t>
                      </a:r>
                      <a:r>
                        <a:rPr lang="ru-RU" b="0" dirty="0" err="1"/>
                        <a:t>ўтмоқда</a:t>
                      </a:r>
                      <a:r>
                        <a:rPr lang="ru-RU" b="0" dirty="0"/>
                        <a:t>)</a:t>
                      </a:r>
                      <a:endParaRPr lang="ru-RU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178"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endParaRPr lang="ru-RU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92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2400" dirty="0"/>
                        <a:t>11</a:t>
                      </a:r>
                      <a:r>
                        <a:rPr lang="ru-RU" sz="240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Мажбурий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суғурта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турлари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бўйича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суғурта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тарифларини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давлат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томонидан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асоссиз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чеклаш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суғурта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тарифларининг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қуйи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чегараларини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белгилаш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айни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пайтда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эса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жаҳон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амалиётида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юқори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чегараларни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белгилашмоқда</a:t>
                      </a:r>
                      <a:r>
                        <a:rPr lang="ru-RU" dirty="0"/>
                        <a:t>);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</a:pPr>
                      <a:endParaRPr lang="ru-RU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92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dirty="0"/>
                        <a:t>1</a:t>
                      </a:r>
                      <a:r>
                        <a:rPr lang="en-US" sz="2400" dirty="0"/>
                        <a:t>2</a:t>
                      </a:r>
                      <a:r>
                        <a:rPr lang="ru-RU" sz="240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Ўзбекистон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суғурта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бозорида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ўзини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ўзи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тартибга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солувчи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ташкилотларнинг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йўқлиги</a:t>
                      </a:r>
                      <a:r>
                        <a:rPr lang="ru-RU" dirty="0"/>
                        <a:t>.</a:t>
                      </a:r>
                      <a:endParaRPr lang="ru-RU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8733"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endParaRPr lang="ru-RU" sz="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92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dirty="0"/>
                        <a:t>1</a:t>
                      </a:r>
                      <a:r>
                        <a:rPr lang="en-US" sz="2400" dirty="0"/>
                        <a:t>3</a:t>
                      </a:r>
                      <a:r>
                        <a:rPr lang="ru-RU" sz="2400" dirty="0"/>
                        <a:t>.</a:t>
                      </a:r>
                      <a:endParaRPr lang="ru-RU" sz="24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 anchor="ctr"/>
                </a:tc>
                <a:tc>
                  <a:txBody>
                    <a:bodyPr/>
                    <a:lstStyle/>
                    <a:p>
                      <a:pPr lvl="0" algn="just" rtl="0"/>
                      <a:r>
                        <a:rPr lang="ru-RU" sz="1800" dirty="0" err="1"/>
                        <a:t>Маҳаллий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суғуртачилар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томонидан</a:t>
                      </a:r>
                      <a:r>
                        <a:rPr lang="ru-RU" sz="1800" dirty="0"/>
                        <a:t> республика </a:t>
                      </a:r>
                      <a:r>
                        <a:rPr lang="ru-RU" sz="1800" dirty="0" err="1"/>
                        <a:t>аҳолисига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мўлжалланган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ихтиёрий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суғурта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маҳсулотларини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сотиш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каналлари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ёмон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йўлга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қўйилган</a:t>
                      </a:r>
                      <a:r>
                        <a:rPr lang="ru-RU" sz="1800" dirty="0"/>
                        <a:t>. </a:t>
                      </a:r>
                      <a:r>
                        <a:rPr lang="ru-RU" sz="1800" dirty="0" err="1"/>
                        <a:t>Суғурта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компаниялари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асосан</a:t>
                      </a:r>
                      <a:r>
                        <a:rPr lang="ru-RU" sz="1800" dirty="0"/>
                        <a:t> корпоратив </a:t>
                      </a:r>
                      <a:r>
                        <a:rPr lang="ru-RU" sz="1800" dirty="0" err="1"/>
                        <a:t>мижозлар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билан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ишлайди</a:t>
                      </a:r>
                      <a:r>
                        <a:rPr lang="ru-RU" sz="1800" dirty="0"/>
                        <a:t>.</a:t>
                      </a:r>
                    </a:p>
                    <a:p>
                      <a:pPr lvl="0" algn="just" rtl="0"/>
                      <a:r>
                        <a:rPr lang="ru-RU" sz="1800" dirty="0" err="1"/>
                        <a:t>Жамғариб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бориладиган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суғурта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турлари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бўйича</a:t>
                      </a:r>
                      <a:r>
                        <a:rPr lang="ru-RU" sz="1800" dirty="0"/>
                        <a:t> 2023-йил 31-декабр </a:t>
                      </a:r>
                      <a:r>
                        <a:rPr lang="ru-RU" sz="1800" dirty="0" err="1"/>
                        <a:t>ҳолатига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кўра</a:t>
                      </a:r>
                      <a:r>
                        <a:rPr lang="ru-RU" sz="1800" dirty="0"/>
                        <a:t>, 37 </a:t>
                      </a:r>
                      <a:r>
                        <a:rPr lang="ru-RU" sz="1800" dirty="0" err="1"/>
                        <a:t>миллиондан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ортиқ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аҳоли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билан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атиги</a:t>
                      </a:r>
                      <a:r>
                        <a:rPr lang="ru-RU" sz="1800" dirty="0"/>
                        <a:t> 248 046 та </a:t>
                      </a:r>
                      <a:r>
                        <a:rPr lang="ru-RU" sz="1800" dirty="0" err="1"/>
                        <a:t>суғурта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шартномаси</a:t>
                      </a:r>
                      <a:r>
                        <a:rPr lang="ru-RU" sz="1800" dirty="0"/>
                        <a:t> </a:t>
                      </a:r>
                      <a:r>
                        <a:rPr lang="ru-RU" sz="1800" dirty="0" err="1"/>
                        <a:t>тузилган</a:t>
                      </a:r>
                      <a:r>
                        <a:rPr lang="ru-RU" sz="1800" dirty="0"/>
                        <a:t>.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B87CD655-BDC1-4D87-AFF7-00250A904163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38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2062758" y="705821"/>
            <a:ext cx="8600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Маҳаллий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рақамлаштириш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жараёнлари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928DE6-2F3A-4F07-BB34-2B66A84A9B30}"/>
              </a:ext>
            </a:extLst>
          </p:cNvPr>
          <p:cNvSpPr txBox="1"/>
          <p:nvPr/>
        </p:nvSpPr>
        <p:spPr>
          <a:xfrm>
            <a:off x="838622" y="1284435"/>
            <a:ext cx="10991806" cy="1984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Жаҳон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молия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тизимининг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энг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муҳим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тармоғи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сифатида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суғурта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институтини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рақамлаштириш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суғурталовчилар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фаолиятига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ҳам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жиддий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тузатишлар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киритди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улар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рақобатбардош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фаолиятни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давом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эттириш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даромад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олиш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қуйидаги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чора-тадбирларни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ошириш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ҳаётий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аҳамиятга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эга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бўлади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49580" algn="just">
              <a:lnSpc>
                <a:spcPct val="115000"/>
              </a:lnSpc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2">
            <a:extLst>
              <a:ext uri="{FF2B5EF4-FFF2-40B4-BE49-F238E27FC236}">
                <a16:creationId xmlns:a16="http://schemas.microsoft.com/office/drawing/2014/main" id="{14234294-C91A-488D-AB87-437B109F1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95787"/>
              </p:ext>
            </p:extLst>
          </p:nvPr>
        </p:nvGraphicFramePr>
        <p:xfrm>
          <a:off x="838622" y="2891252"/>
          <a:ext cx="10991806" cy="338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91806">
                  <a:extLst>
                    <a:ext uri="{9D8B030D-6E8A-4147-A177-3AD203B41FA5}">
                      <a16:colId xmlns:a16="http://schemas.microsoft.com/office/drawing/2014/main" val="2222590572"/>
                    </a:ext>
                  </a:extLst>
                </a:gridCol>
              </a:tblGrid>
              <a:tr h="560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- </a:t>
                      </a:r>
                      <a:r>
                        <a:rPr lang="ru-RU" sz="1800" dirty="0" err="1">
                          <a:effectLst/>
                        </a:rPr>
                        <a:t>суғурталовчиларнинг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ахборот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ресурслари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давлат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ҳокимияти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органлари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ўртасида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ўзаро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ҳамкорлигини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амалга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ошириш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717295"/>
                  </a:ext>
                </a:extLst>
              </a:tr>
              <a:tr h="244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- </a:t>
                      </a:r>
                      <a:r>
                        <a:rPr lang="ru-RU" sz="1800" dirty="0" err="1">
                          <a:effectLst/>
                        </a:rPr>
                        <a:t>суғурта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ташкилотларининг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ташкилий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ва</a:t>
                      </a:r>
                      <a:r>
                        <a:rPr lang="ru-RU" sz="1800" dirty="0">
                          <a:effectLst/>
                        </a:rPr>
                        <a:t> бизнес-</a:t>
                      </a:r>
                      <a:r>
                        <a:rPr lang="ru-RU" sz="1800" dirty="0" err="1">
                          <a:effectLst/>
                        </a:rPr>
                        <a:t>жараёнларини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автоматлаштириш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782168"/>
                  </a:ext>
                </a:extLst>
              </a:tr>
              <a:tr h="244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- </a:t>
                      </a:r>
                      <a:r>
                        <a:rPr lang="ru-RU" sz="1800" dirty="0" err="1">
                          <a:effectLst/>
                        </a:rPr>
                        <a:t>суғурта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хизматлари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истеъмолчилари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билан</a:t>
                      </a:r>
                      <a:r>
                        <a:rPr lang="ru-RU" sz="1800" dirty="0">
                          <a:effectLst/>
                        </a:rPr>
                        <a:t> коммуникация </a:t>
                      </a:r>
                      <a:r>
                        <a:rPr lang="ru-RU" sz="1800" dirty="0" err="1">
                          <a:effectLst/>
                        </a:rPr>
                        <a:t>каналлари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шаклларини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кенгайтириш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120756"/>
                  </a:ext>
                </a:extLst>
              </a:tr>
              <a:tr h="244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-</a:t>
                      </a: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uz-Cyrl-UZ" sz="1800" dirty="0">
                          <a:effectLst/>
                        </a:rPr>
                        <a:t>ахборот-таҳлил қилиш ва мониторинг тизимларини жорий этиш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217403"/>
                  </a:ext>
                </a:extLst>
              </a:tr>
              <a:tr h="2441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- «</a:t>
                      </a:r>
                      <a:r>
                        <a:rPr lang="ru-RU" sz="1800" dirty="0" err="1">
                          <a:effectLst/>
                        </a:rPr>
                        <a:t>рақамли</a:t>
                      </a:r>
                      <a:r>
                        <a:rPr lang="ru-RU" sz="1800" dirty="0">
                          <a:effectLst/>
                        </a:rPr>
                        <a:t>» </a:t>
                      </a:r>
                      <a:r>
                        <a:rPr lang="ru-RU" sz="1800" dirty="0" err="1">
                          <a:effectLst/>
                        </a:rPr>
                        <a:t>харидорнинг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</a:rPr>
                        <a:t>эҳтиёжларига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</a:rPr>
                        <a:t>мослашган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</a:rPr>
                        <a:t>янги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</a:rPr>
                        <a:t>суғурта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</a:rPr>
                        <a:t>маҳсулотларини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</a:rPr>
                        <a:t>ишлаб</a:t>
                      </a:r>
                      <a:r>
                        <a:rPr lang="ru-RU" sz="1800" baseline="0" dirty="0">
                          <a:effectLst/>
                        </a:rPr>
                        <a:t> </a:t>
                      </a:r>
                      <a:r>
                        <a:rPr lang="ru-RU" sz="1800" baseline="0" dirty="0" err="1">
                          <a:effectLst/>
                        </a:rPr>
                        <a:t>чиқиш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25460"/>
                  </a:ext>
                </a:extLst>
              </a:tr>
              <a:tr h="24419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dirty="0" err="1">
                          <a:effectLst/>
                        </a:rPr>
                        <a:t>суғурта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ташкилотларининг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сайтлари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мобил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иловалари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орқали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суғурта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маҳсулотларини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сотиш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ҳажмини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ошириш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08599"/>
                  </a:ext>
                </a:extLst>
              </a:tr>
              <a:tr h="24419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dirty="0" err="1">
                          <a:effectLst/>
                        </a:rPr>
                        <a:t>ихтисослаштирилган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маълумотларни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олишни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енгиллаштириш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ва</a:t>
                      </a:r>
                      <a:r>
                        <a:rPr lang="ru-RU" sz="1800" dirty="0">
                          <a:effectLst/>
                        </a:rPr>
                        <a:t> интернет-</a:t>
                      </a:r>
                      <a:r>
                        <a:rPr lang="ru-RU" sz="1800" dirty="0" err="1">
                          <a:effectLst/>
                        </a:rPr>
                        <a:t>рекламанинг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кўп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қирралилиги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орқали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мижозларнинг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молиявий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саводхонлигини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ошириш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450221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3111955B-E8D9-4776-935B-CFCD0D78CA44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39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2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985684" y="908720"/>
            <a:ext cx="3384376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9CA411-13CB-816A-C97F-B5A3DF981EC5}"/>
              </a:ext>
            </a:extLst>
          </p:cNvPr>
          <p:cNvSpPr txBox="1"/>
          <p:nvPr/>
        </p:nvSpPr>
        <p:spPr>
          <a:xfrm>
            <a:off x="751140" y="1496026"/>
            <a:ext cx="10988703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>
              <a:defRPr/>
            </a:pP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Ўзбекистонда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2017-йилда Президент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Ш.М.Мирзиёев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ташаббуси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билан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бошланган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иқтисодий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таркибий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ижтимоий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сиёсий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соҳаларда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кенг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кўламли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ўзгаришлар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амалга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оширилмоқда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>
              <a:defRPr/>
            </a:pP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2017–2021-йилларда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Ўзбекистон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Республикасини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ривожлантиришнинг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бешта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устувор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йўналиши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бўйича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Ҳаракатлар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стратегияси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ишлаб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чиқилди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қабул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қилинди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унга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мувофиқ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мамлакатимизда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иқтисодиётни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ислоҳ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бўйича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кенг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кўламли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чора-тадбирлар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амалга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оширилди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амалга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оширилмоқда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>
              <a:defRPr/>
            </a:pPr>
            <a:endParaRPr lang="ru-RU" sz="1600" b="1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  <a:p>
            <a:pPr indent="354013" algn="just">
              <a:defRPr/>
            </a:pP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Ўзбекистон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Республикаси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Президентининг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2019-йил 2-августдаги “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Ўзбекистон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Республикасининг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ислоҳ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жадал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ривожланишини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таъминлаш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чора-тадбирлари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тўғрисида”ги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қарори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қабул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қилингани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ҳамжамияти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учун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муҳим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узоқ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кутилган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воқеа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бўлди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миллий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ислоҳ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билан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боғлиқ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бир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қатор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долзарб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вазифаларни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ҳал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этиш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имконини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беради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>
              <a:defRPr/>
            </a:pP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Ўзбекистон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Республикаси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Президентининг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2024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йил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мартдаги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хизматлари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янада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ривожлантиришнинг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комплекс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чора-тадбирлари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тўғрисида”ги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ПҚ-108-сонли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Қарори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қабул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қилингани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янада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ривожлантириш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замонавий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технологияларини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кенг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жорий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этиш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ҳисобига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хизматларини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оммалаштириш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ва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сифатини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ошириш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шунингдек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ушбу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соҳани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тартибга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солишни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янада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такомиллаштиришда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самарали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бўлди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354013" algn="just">
              <a:defRPr/>
            </a:pP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Шундай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қилиб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таъкидлаш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керакки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ички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бозорини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ривожлантириш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масалалари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мамлакатимиз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раҳбариятининг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доимий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эътиборида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B4F7DF-91AC-985D-579A-0C7B6C4CB381}"/>
              </a:ext>
            </a:extLst>
          </p:cNvPr>
          <p:cNvSpPr txBox="1"/>
          <p:nvPr/>
        </p:nvSpPr>
        <p:spPr>
          <a:xfrm>
            <a:off x="982638" y="885504"/>
            <a:ext cx="61198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Кириш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8019F1-BDBE-FE49-85EC-49F67010E7AA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2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4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5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7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86" t="44797"/>
          <a:stretch/>
        </p:blipFill>
        <p:spPr>
          <a:xfrm rot="10800000">
            <a:off x="10737842" y="568267"/>
            <a:ext cx="585427" cy="84793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4E1FD70-05EA-49D7-9EC5-9E8A860E82DD}"/>
              </a:ext>
            </a:extLst>
          </p:cNvPr>
          <p:cNvSpPr txBox="1"/>
          <p:nvPr/>
        </p:nvSpPr>
        <p:spPr>
          <a:xfrm>
            <a:off x="11621374" y="645294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0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592781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1938964" y="569401"/>
            <a:ext cx="8600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Маҳаллий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рақамлаштириш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жараёнлари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7669604-4B18-4AB0-948D-80D1B74E7F11}"/>
              </a:ext>
            </a:extLst>
          </p:cNvPr>
          <p:cNvSpPr/>
          <p:nvPr/>
        </p:nvSpPr>
        <p:spPr>
          <a:xfrm>
            <a:off x="653688" y="1034975"/>
            <a:ext cx="11030833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рақамли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етакчиси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сифатида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Ўзбекинвест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компанияси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бизнес-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жараёнларини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рақамлаштириш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бир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қатор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муҳим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лойиҳаларни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амалга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оширди</a:t>
            </a:r>
            <a:r>
              <a:rPr lang="ru-RU" sz="1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Компания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замонавий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рақамли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технология – </a:t>
            </a:r>
            <a:r>
              <a:rPr lang="ru-RU" sz="1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барча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ахборот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тизимлари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иловаларга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қилди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“Ўзбекинвест” Ўзбекистон суғурта бозорида биринчи бўлиб </a:t>
            </a:r>
            <a:r>
              <a:rPr lang="uz-Cyrl-UZ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турдаги</a:t>
            </a: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суғурта полисларини тўлиқ электрон форматга ўтказди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uz-Cyrl-UZ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2024-йил январь ойидан бошлаб, халқаро </a:t>
            </a:r>
            <a:r>
              <a:rPr lang="en-US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IT-</a:t>
            </a: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ҳамкори </a:t>
            </a:r>
            <a:r>
              <a:rPr lang="en-US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GlowByte</a:t>
            </a:r>
            <a:r>
              <a:rPr lang="en-US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кўмагида сунъий интеллект асосидаги </a:t>
            </a:r>
            <a:r>
              <a:rPr lang="en-US" sz="1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Talys.SDE</a:t>
            </a:r>
            <a:r>
              <a:rPr lang="en-US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 тизимини ишга туширди.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uz-Cyrl-UZ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Бугунги кунда бу тизим компаниянинг умумий мижозлар базасидаги полисларнинг </a:t>
            </a:r>
            <a:r>
              <a:rPr lang="uz-Cyrl-UZ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 фоизи</a:t>
            </a: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маълумотларини қайта ишлаш имконини беради.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uz-Cyrl-UZ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uz-Cyrl-UZ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Онлайн-</a:t>
            </a:r>
            <a:r>
              <a:rPr lang="ru-RU" sz="1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савдо</a:t>
            </a:r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платформалари</a:t>
            </a:r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insurance.uz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интернет-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дўкони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мижозлар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учун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илова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агентлари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учун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илова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ишлаб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чиқилди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қилинди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ru-RU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Ушбу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платформалар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йил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натижаларига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849 080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дона онлайн-полис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сотилди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сотилган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полислар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умумий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улушининг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77%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ташкил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этди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2022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йилга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нисбатан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275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фоизга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ошди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0F2257-43CD-4DBB-8259-40BB667896D4}"/>
              </a:ext>
            </a:extLst>
          </p:cNvPr>
          <p:cNvSpPr txBox="1"/>
          <p:nvPr/>
        </p:nvSpPr>
        <p:spPr>
          <a:xfrm>
            <a:off x="11495806" y="6452942"/>
            <a:ext cx="47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40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6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579790" y="705821"/>
            <a:ext cx="11178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5.2.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барқарор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истиқболлари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3A00FA-21A2-4193-841C-D8E65D0A3039}"/>
              </a:ext>
            </a:extLst>
          </p:cNvPr>
          <p:cNvSpPr txBox="1"/>
          <p:nvPr/>
        </p:nvSpPr>
        <p:spPr>
          <a:xfrm>
            <a:off x="658600" y="1196752"/>
            <a:ext cx="11099819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 fontAlgn="t"/>
            <a:r>
              <a:rPr lang="ru-RU" sz="1900" b="1" i="0" dirty="0" err="1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900" b="1" i="0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i="0" dirty="0" err="1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1900" b="1" i="0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i="0" dirty="0" err="1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барқарор</a:t>
            </a:r>
            <a:r>
              <a:rPr lang="ru-RU" sz="1900" b="1" i="0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i="0" dirty="0" err="1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r>
              <a:rPr lang="ru-RU" sz="1900" b="1" i="0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i="0" dirty="0" err="1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қуйидагиларга</a:t>
            </a:r>
            <a:r>
              <a:rPr lang="ru-RU" sz="1900" b="1" i="0" dirty="0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i="0" dirty="0" err="1">
                <a:solidFill>
                  <a:srgbClr val="C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йўналтирилган</a:t>
            </a:r>
            <a:r>
              <a:rPr lang="en-US" sz="19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 algn="just" fontAlgn="t">
              <a:buFontTx/>
              <a:buChar char="-"/>
            </a:pPr>
            <a:r>
              <a:rPr lang="ru-RU" sz="20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таваккалчиликни</a:t>
            </a:r>
            <a:r>
              <a:rPr lang="ru-RU" sz="20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камайтириш</a:t>
            </a:r>
            <a:r>
              <a:rPr lang="ru-RU" sz="20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 algn="just" fontAlgn="t">
              <a:buFontTx/>
              <a:buChar char="-"/>
            </a:pPr>
            <a:r>
              <a:rPr lang="ru-RU" sz="20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инновацион</a:t>
            </a:r>
            <a:r>
              <a:rPr lang="ru-RU" sz="20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ечимларни</a:t>
            </a:r>
            <a:r>
              <a:rPr lang="ru-RU" sz="20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ривожлантириш</a:t>
            </a:r>
            <a:endParaRPr lang="ru-RU" sz="2000" dirty="0">
              <a:solidFill>
                <a:srgbClr val="00206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 fontAlgn="t"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бизнес </a:t>
            </a:r>
            <a:r>
              <a:rPr lang="ru-RU" sz="20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фаолиятини</a:t>
            </a:r>
            <a:r>
              <a:rPr lang="ru-RU" sz="20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яхшилаш</a:t>
            </a:r>
            <a:r>
              <a:rPr lang="ru-RU" sz="20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 algn="just" fontAlgn="t">
              <a:buFontTx/>
              <a:buChar char="-"/>
            </a:pP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экологик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ижтимоий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иқтисодий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барқарорлигига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кўмаклашиш</a:t>
            </a:r>
            <a:r>
              <a:rPr lang="ru-RU" sz="19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indent="361950" algn="just" fontAlgn="t"/>
            <a:endParaRPr lang="en-US" sz="1900" b="0" i="0" dirty="0">
              <a:solidFill>
                <a:srgbClr val="00206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 fontAlgn="t"/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вазифаси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таваккалчиликларни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тушуниш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уларни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бошқариш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зиммага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олишдир</a:t>
            </a:r>
            <a:r>
              <a:rPr lang="ru-RU" sz="1900" dirty="0">
                <a:solidFill>
                  <a:srgbClr val="00206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61950" algn="just" fontAlgn="t"/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барқарорликни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йўналишида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ривожлантиришнинг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устувор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вазифалари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қуйидагилардан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иборат</a:t>
            </a:r>
            <a:r>
              <a:rPr lang="ru-RU" sz="1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361950" algn="just" fontAlgn="t"/>
            <a:endParaRPr lang="ru-RU" sz="1900" b="0" i="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 fontAlgn="t"/>
            <a:r>
              <a:rPr lang="en-US" sz="19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субъектлари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активларининг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сифатини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зарурати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361950" algn="just" fontAlgn="t"/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барқарорлигини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361950" algn="just" fontAlgn="t"/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хизматлари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истеъмолчиларининг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ҳуқуқларини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ҳимоя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даражасини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хусусан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субъектлари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учун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Solvency II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концепцияси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доирасида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таваккалчиликка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асосланган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назорат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ёндашувларига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келадиган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миқдорий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нормативлар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сифат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талабларини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r>
              <a:rPr lang="ru-RU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AEE4CE-CBB4-4CED-8C73-46FCF2233B8F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41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9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579790" y="704862"/>
            <a:ext cx="11178630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4D23147-B2A6-E888-EB05-FF671408F105}"/>
              </a:ext>
            </a:extLst>
          </p:cNvPr>
          <p:cNvSpPr txBox="1"/>
          <p:nvPr/>
        </p:nvSpPr>
        <p:spPr>
          <a:xfrm>
            <a:off x="579790" y="705821"/>
            <a:ext cx="111786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/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Президентининг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йил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мартдаги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108-сонли </a:t>
            </a:r>
            <a:r>
              <a:rPr lang="ru-RU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Қарори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2009B5C9-CA08-4EFB-9C4A-9C63B2EB4272}"/>
              </a:ext>
            </a:extLst>
          </p:cNvPr>
          <p:cNvGrpSpPr/>
          <p:nvPr/>
        </p:nvGrpSpPr>
        <p:grpSpPr>
          <a:xfrm>
            <a:off x="2392802" y="1995549"/>
            <a:ext cx="3059270" cy="353331"/>
            <a:chOff x="152612" y="386670"/>
            <a:chExt cx="2470946" cy="277561"/>
          </a:xfrm>
        </p:grpSpPr>
        <p:sp>
          <p:nvSpPr>
            <p:cNvPr id="19" name="object 125">
              <a:extLst>
                <a:ext uri="{FF2B5EF4-FFF2-40B4-BE49-F238E27FC236}">
                  <a16:creationId xmlns:a16="http://schemas.microsoft.com/office/drawing/2014/main" id="{2913B331-3666-4FF7-A7C0-8FCAECF537A7}"/>
                </a:ext>
              </a:extLst>
            </p:cNvPr>
            <p:cNvSpPr/>
            <p:nvPr/>
          </p:nvSpPr>
          <p:spPr>
            <a:xfrm>
              <a:off x="152612" y="396170"/>
              <a:ext cx="2470946" cy="268061"/>
            </a:xfrm>
            <a:custGeom>
              <a:avLst/>
              <a:gdLst/>
              <a:ahLst/>
              <a:cxnLst/>
              <a:rect l="l" t="t" r="r" b="b"/>
              <a:pathLst>
                <a:path w="2600960" h="325120">
                  <a:moveTo>
                    <a:pt x="2600506" y="0"/>
                  </a:moveTo>
                  <a:lnTo>
                    <a:pt x="0" y="0"/>
                  </a:lnTo>
                  <a:lnTo>
                    <a:pt x="0" y="324608"/>
                  </a:lnTo>
                  <a:lnTo>
                    <a:pt x="2600506" y="324608"/>
                  </a:lnTo>
                  <a:lnTo>
                    <a:pt x="2600506" y="0"/>
                  </a:lnTo>
                  <a:close/>
                </a:path>
              </a:pathLst>
            </a:custGeom>
            <a:solidFill>
              <a:srgbClr val="00A759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1463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B520CAE-3FAE-4142-B4DE-74C4A1DE6D07}"/>
                </a:ext>
              </a:extLst>
            </p:cNvPr>
            <p:cNvSpPr txBox="1"/>
            <p:nvPr/>
          </p:nvSpPr>
          <p:spPr>
            <a:xfrm>
              <a:off x="301605" y="386670"/>
              <a:ext cx="2194382" cy="2659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uz-Cyrl-UZ" sz="1600" b="1" dirty="0">
                  <a:solidFill>
                    <a:schemeClr val="bg1"/>
                  </a:solidFill>
                </a:rPr>
                <a:t>РАҚАМЛИ ТЕХНОЛОГИЯЛАР</a:t>
              </a:r>
            </a:p>
          </p:txBody>
        </p:sp>
      </p:grp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6A106B30-C8FE-4496-81FF-8B69B44A1CBB}"/>
              </a:ext>
            </a:extLst>
          </p:cNvPr>
          <p:cNvSpPr/>
          <p:nvPr/>
        </p:nvSpPr>
        <p:spPr>
          <a:xfrm>
            <a:off x="1251129" y="2583063"/>
            <a:ext cx="5342616" cy="917945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Ягона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ахборот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тизими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шартномаларни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рўйхатдан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ўтказиш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полисларни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расмийлаштириш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F456A105-4A8B-41AA-AADA-62D723170779}"/>
              </a:ext>
            </a:extLst>
          </p:cNvPr>
          <p:cNvSpPr/>
          <p:nvPr/>
        </p:nvSpPr>
        <p:spPr>
          <a:xfrm>
            <a:off x="1251129" y="3591175"/>
            <a:ext cx="5342616" cy="917945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фаолиятига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аралашмасдан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уларни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онлайн мониторинг</a:t>
            </a:r>
          </a:p>
          <a:p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059E5D5D-5428-4210-82E4-7EAA68C5DE95}"/>
              </a:ext>
            </a:extLst>
          </p:cNvPr>
          <p:cNvSpPr/>
          <p:nvPr/>
        </p:nvSpPr>
        <p:spPr>
          <a:xfrm>
            <a:off x="1251129" y="4603224"/>
            <a:ext cx="5342616" cy="917945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ҳисобот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бериш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жараёнини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соддалаштириш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автоматлаштириш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B7DD6590-5D5E-4991-B4E6-99ED52AAA55C}"/>
              </a:ext>
            </a:extLst>
          </p:cNvPr>
          <p:cNvSpPr/>
          <p:nvPr/>
        </p:nvSpPr>
        <p:spPr>
          <a:xfrm>
            <a:off x="1251129" y="5683875"/>
            <a:ext cx="5342616" cy="985485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Вазирлик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идораларнинг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маълумотлар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базаларини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интеграциялаш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орқали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шартномаларини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тузиш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жараёнини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соддалаштириш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33851738-64FB-48E0-8717-A9F3D7ED980D}"/>
              </a:ext>
            </a:extLst>
          </p:cNvPr>
          <p:cNvGrpSpPr/>
          <p:nvPr/>
        </p:nvGrpSpPr>
        <p:grpSpPr>
          <a:xfrm>
            <a:off x="7282469" y="2059170"/>
            <a:ext cx="3090625" cy="346148"/>
            <a:chOff x="127287" y="392313"/>
            <a:chExt cx="2496271" cy="271918"/>
          </a:xfrm>
        </p:grpSpPr>
        <p:sp>
          <p:nvSpPr>
            <p:cNvPr id="26" name="object 125">
              <a:extLst>
                <a:ext uri="{FF2B5EF4-FFF2-40B4-BE49-F238E27FC236}">
                  <a16:creationId xmlns:a16="http://schemas.microsoft.com/office/drawing/2014/main" id="{9E10631A-CE56-439E-A474-FB0BD9B9FB53}"/>
                </a:ext>
              </a:extLst>
            </p:cNvPr>
            <p:cNvSpPr/>
            <p:nvPr/>
          </p:nvSpPr>
          <p:spPr>
            <a:xfrm>
              <a:off x="152612" y="396170"/>
              <a:ext cx="2470946" cy="268061"/>
            </a:xfrm>
            <a:custGeom>
              <a:avLst/>
              <a:gdLst/>
              <a:ahLst/>
              <a:cxnLst/>
              <a:rect l="l" t="t" r="r" b="b"/>
              <a:pathLst>
                <a:path w="2600960" h="325120">
                  <a:moveTo>
                    <a:pt x="2600506" y="0"/>
                  </a:moveTo>
                  <a:lnTo>
                    <a:pt x="0" y="0"/>
                  </a:lnTo>
                  <a:lnTo>
                    <a:pt x="0" y="324608"/>
                  </a:lnTo>
                  <a:lnTo>
                    <a:pt x="2600506" y="324608"/>
                  </a:lnTo>
                  <a:lnTo>
                    <a:pt x="2600506" y="0"/>
                  </a:lnTo>
                  <a:close/>
                </a:path>
              </a:pathLst>
            </a:custGeom>
            <a:solidFill>
              <a:srgbClr val="00A759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1463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293DC7B-315E-421E-A538-40A560BFE829}"/>
                </a:ext>
              </a:extLst>
            </p:cNvPr>
            <p:cNvSpPr txBox="1"/>
            <p:nvPr/>
          </p:nvSpPr>
          <p:spPr>
            <a:xfrm>
              <a:off x="127287" y="392313"/>
              <a:ext cx="2401773" cy="2659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uz-Cyrl-UZ" sz="1600" b="1" dirty="0">
                  <a:solidFill>
                    <a:schemeClr val="bg1"/>
                  </a:solidFill>
                </a:rPr>
                <a:t>МОЛИЯВИЙ БАРҚАРОРЛИК</a:t>
              </a:r>
            </a:p>
          </p:txBody>
        </p:sp>
      </p:grpSp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21D1463B-B427-4ACF-AD89-FC2183B68A91}"/>
              </a:ext>
            </a:extLst>
          </p:cNvPr>
          <p:cNvSpPr/>
          <p:nvPr/>
        </p:nvSpPr>
        <p:spPr>
          <a:xfrm>
            <a:off x="7169808" y="2585278"/>
            <a:ext cx="3347302" cy="1191637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устав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босқичма-босқич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орттириш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E29ACC54-2858-43A7-85B7-407AA0128918}"/>
              </a:ext>
            </a:extLst>
          </p:cNvPr>
          <p:cNvSpPr/>
          <p:nvPr/>
        </p:nvSpPr>
        <p:spPr>
          <a:xfrm>
            <a:off x="7169808" y="4051272"/>
            <a:ext cx="3347302" cy="1724718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заҳиралари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тўлов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қобилиятини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ҳисоблашда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халқаро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стандартларни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3DA1418C-DC95-4BFE-B966-9CDB8EE12B83}"/>
              </a:ext>
            </a:extLst>
          </p:cNvPr>
          <p:cNvGrpSpPr/>
          <p:nvPr/>
        </p:nvGrpSpPr>
        <p:grpSpPr>
          <a:xfrm>
            <a:off x="4871070" y="1411672"/>
            <a:ext cx="3059270" cy="353331"/>
            <a:chOff x="152612" y="386670"/>
            <a:chExt cx="2470946" cy="277561"/>
          </a:xfrm>
        </p:grpSpPr>
        <p:sp>
          <p:nvSpPr>
            <p:cNvPr id="32" name="object 125">
              <a:extLst>
                <a:ext uri="{FF2B5EF4-FFF2-40B4-BE49-F238E27FC236}">
                  <a16:creationId xmlns:a16="http://schemas.microsoft.com/office/drawing/2014/main" id="{6D554EC9-1194-428A-AA9C-F90B999C7F7E}"/>
                </a:ext>
              </a:extLst>
            </p:cNvPr>
            <p:cNvSpPr/>
            <p:nvPr/>
          </p:nvSpPr>
          <p:spPr>
            <a:xfrm>
              <a:off x="152612" y="396170"/>
              <a:ext cx="2470946" cy="268061"/>
            </a:xfrm>
            <a:custGeom>
              <a:avLst/>
              <a:gdLst/>
              <a:ahLst/>
              <a:cxnLst/>
              <a:rect l="l" t="t" r="r" b="b"/>
              <a:pathLst>
                <a:path w="2600960" h="325120">
                  <a:moveTo>
                    <a:pt x="2600506" y="0"/>
                  </a:moveTo>
                  <a:lnTo>
                    <a:pt x="0" y="0"/>
                  </a:lnTo>
                  <a:lnTo>
                    <a:pt x="0" y="324608"/>
                  </a:lnTo>
                  <a:lnTo>
                    <a:pt x="2600506" y="324608"/>
                  </a:lnTo>
                  <a:lnTo>
                    <a:pt x="2600506" y="0"/>
                  </a:lnTo>
                  <a:close/>
                </a:path>
              </a:pathLst>
            </a:custGeom>
            <a:solidFill>
              <a:srgbClr val="00A759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1463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39C467E-0410-4575-8B1F-39879A2EDCA1}"/>
                </a:ext>
              </a:extLst>
            </p:cNvPr>
            <p:cNvSpPr txBox="1"/>
            <p:nvPr/>
          </p:nvSpPr>
          <p:spPr>
            <a:xfrm>
              <a:off x="301605" y="386670"/>
              <a:ext cx="2194382" cy="2659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uz-Cyrl-UZ" sz="1600" b="1" dirty="0">
                  <a:solidFill>
                    <a:schemeClr val="bg1"/>
                  </a:solidFill>
                </a:rPr>
                <a:t>АСОСИЙ ВАЗИФАЛАР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AC9762D-199B-4E17-A5B4-36F342716360}"/>
              </a:ext>
            </a:extLst>
          </p:cNvPr>
          <p:cNvSpPr txBox="1"/>
          <p:nvPr/>
        </p:nvSpPr>
        <p:spPr>
          <a:xfrm>
            <a:off x="11423798" y="6452942"/>
            <a:ext cx="55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42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16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18" name="object 124">
            <a:extLst>
              <a:ext uri="{FF2B5EF4-FFF2-40B4-BE49-F238E27FC236}">
                <a16:creationId xmlns:a16="http://schemas.microsoft.com/office/drawing/2014/main" id="{0B7CDF39-6B7B-466E-AA64-07430314645B}"/>
              </a:ext>
            </a:extLst>
          </p:cNvPr>
          <p:cNvSpPr/>
          <p:nvPr/>
        </p:nvSpPr>
        <p:spPr>
          <a:xfrm>
            <a:off x="622598" y="626578"/>
            <a:ext cx="10873208" cy="5633930"/>
          </a:xfrm>
          <a:custGeom>
            <a:avLst/>
            <a:gdLst/>
            <a:ahLst/>
            <a:cxnLst/>
            <a:rect l="l" t="t" r="r" b="b"/>
            <a:pathLst>
              <a:path w="11904980" h="2640965">
                <a:moveTo>
                  <a:pt x="148866" y="0"/>
                </a:moveTo>
                <a:lnTo>
                  <a:pt x="11755838" y="0"/>
                </a:lnTo>
                <a:lnTo>
                  <a:pt x="11802762" y="7621"/>
                </a:lnTo>
                <a:lnTo>
                  <a:pt x="11843611" y="28820"/>
                </a:lnTo>
                <a:lnTo>
                  <a:pt x="11875885" y="61094"/>
                </a:lnTo>
                <a:lnTo>
                  <a:pt x="11897083" y="101944"/>
                </a:lnTo>
                <a:lnTo>
                  <a:pt x="11904705" y="148868"/>
                </a:lnTo>
                <a:lnTo>
                  <a:pt x="11904705" y="2491498"/>
                </a:lnTo>
                <a:lnTo>
                  <a:pt x="11897083" y="2538422"/>
                </a:lnTo>
                <a:lnTo>
                  <a:pt x="11875885" y="2579272"/>
                </a:lnTo>
                <a:lnTo>
                  <a:pt x="11843611" y="2611546"/>
                </a:lnTo>
                <a:lnTo>
                  <a:pt x="11802762" y="2632744"/>
                </a:lnTo>
                <a:lnTo>
                  <a:pt x="11755838" y="2640366"/>
                </a:lnTo>
                <a:lnTo>
                  <a:pt x="148866" y="2640366"/>
                </a:lnTo>
                <a:lnTo>
                  <a:pt x="101943" y="2632744"/>
                </a:lnTo>
                <a:lnTo>
                  <a:pt x="61094" y="2611546"/>
                </a:lnTo>
                <a:lnTo>
                  <a:pt x="28820" y="2579272"/>
                </a:lnTo>
                <a:lnTo>
                  <a:pt x="7621" y="2538422"/>
                </a:lnTo>
                <a:lnTo>
                  <a:pt x="0" y="2491498"/>
                </a:lnTo>
                <a:lnTo>
                  <a:pt x="0" y="148868"/>
                </a:lnTo>
                <a:lnTo>
                  <a:pt x="7621" y="101944"/>
                </a:lnTo>
                <a:lnTo>
                  <a:pt x="28820" y="61094"/>
                </a:lnTo>
                <a:lnTo>
                  <a:pt x="61094" y="28820"/>
                </a:lnTo>
                <a:lnTo>
                  <a:pt x="101943" y="7621"/>
                </a:lnTo>
                <a:lnTo>
                  <a:pt x="148866" y="0"/>
                </a:lnTo>
                <a:close/>
              </a:path>
            </a:pathLst>
          </a:custGeom>
          <a:ln w="7199">
            <a:solidFill>
              <a:srgbClr val="D4C885"/>
            </a:solidFill>
          </a:ln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F9608C4B-9CFF-4CCB-AC4F-F541DC9C94CE}"/>
              </a:ext>
            </a:extLst>
          </p:cNvPr>
          <p:cNvSpPr/>
          <p:nvPr/>
        </p:nvSpPr>
        <p:spPr>
          <a:xfrm>
            <a:off x="1959741" y="1629634"/>
            <a:ext cx="3709874" cy="1755110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Актуар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ҳисоб-китоблар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асосида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шароитларидан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келиб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чиққан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ҳолда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тарифларининг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ўзгариши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44B99A90-6AC8-4648-8AF7-5C44D2715214}"/>
              </a:ext>
            </a:extLst>
          </p:cNvPr>
          <p:cNvGrpSpPr/>
          <p:nvPr/>
        </p:nvGrpSpPr>
        <p:grpSpPr>
          <a:xfrm>
            <a:off x="1779581" y="939605"/>
            <a:ext cx="4070195" cy="614944"/>
            <a:chOff x="152612" y="396170"/>
            <a:chExt cx="2470946" cy="268061"/>
          </a:xfrm>
        </p:grpSpPr>
        <p:sp>
          <p:nvSpPr>
            <p:cNvPr id="21" name="object 125">
              <a:extLst>
                <a:ext uri="{FF2B5EF4-FFF2-40B4-BE49-F238E27FC236}">
                  <a16:creationId xmlns:a16="http://schemas.microsoft.com/office/drawing/2014/main" id="{F71E4690-32CE-4ABF-85CC-BE3C4E5930C4}"/>
                </a:ext>
              </a:extLst>
            </p:cNvPr>
            <p:cNvSpPr/>
            <p:nvPr/>
          </p:nvSpPr>
          <p:spPr>
            <a:xfrm>
              <a:off x="152612" y="396170"/>
              <a:ext cx="2470946" cy="268061"/>
            </a:xfrm>
            <a:custGeom>
              <a:avLst/>
              <a:gdLst/>
              <a:ahLst/>
              <a:cxnLst/>
              <a:rect l="l" t="t" r="r" b="b"/>
              <a:pathLst>
                <a:path w="2600960" h="325120">
                  <a:moveTo>
                    <a:pt x="2600506" y="0"/>
                  </a:moveTo>
                  <a:lnTo>
                    <a:pt x="0" y="0"/>
                  </a:lnTo>
                  <a:lnTo>
                    <a:pt x="0" y="324608"/>
                  </a:lnTo>
                  <a:lnTo>
                    <a:pt x="2600506" y="324608"/>
                  </a:lnTo>
                  <a:lnTo>
                    <a:pt x="2600506" y="0"/>
                  </a:lnTo>
                  <a:close/>
                </a:path>
              </a:pathLst>
            </a:custGeom>
            <a:solidFill>
              <a:srgbClr val="00A759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1463">
                <a:solidFill>
                  <a:schemeClr val="bg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7217B72-8C79-423D-865F-94B3C21D041F}"/>
                </a:ext>
              </a:extLst>
            </p:cNvPr>
            <p:cNvSpPr txBox="1"/>
            <p:nvPr/>
          </p:nvSpPr>
          <p:spPr>
            <a:xfrm>
              <a:off x="426210" y="445857"/>
              <a:ext cx="2069777" cy="147580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/>
              <a:r>
                <a:rPr lang="uz-Cyrl-UZ" sz="1600" b="1" dirty="0">
                  <a:solidFill>
                    <a:schemeClr val="bg1"/>
                  </a:solidFill>
                </a:rPr>
                <a:t>МАЖБУРИЙ СУҒУРТА</a:t>
              </a:r>
            </a:p>
          </p:txBody>
        </p:sp>
      </p:grp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0C8A8BB3-2B2F-4CEF-A3FF-894A6236FD4E}"/>
              </a:ext>
            </a:extLst>
          </p:cNvPr>
          <p:cNvGrpSpPr/>
          <p:nvPr/>
        </p:nvGrpSpPr>
        <p:grpSpPr>
          <a:xfrm>
            <a:off x="6225988" y="917811"/>
            <a:ext cx="4893605" cy="619851"/>
            <a:chOff x="152612" y="386670"/>
            <a:chExt cx="2470946" cy="277561"/>
          </a:xfrm>
        </p:grpSpPr>
        <p:sp>
          <p:nvSpPr>
            <p:cNvPr id="24" name="object 125">
              <a:extLst>
                <a:ext uri="{FF2B5EF4-FFF2-40B4-BE49-F238E27FC236}">
                  <a16:creationId xmlns:a16="http://schemas.microsoft.com/office/drawing/2014/main" id="{9440D537-5B0E-4803-B66E-E15147F61F66}"/>
                </a:ext>
              </a:extLst>
            </p:cNvPr>
            <p:cNvSpPr/>
            <p:nvPr/>
          </p:nvSpPr>
          <p:spPr>
            <a:xfrm>
              <a:off x="152612" y="396170"/>
              <a:ext cx="2470946" cy="268061"/>
            </a:xfrm>
            <a:custGeom>
              <a:avLst/>
              <a:gdLst/>
              <a:ahLst/>
              <a:cxnLst/>
              <a:rect l="l" t="t" r="r" b="b"/>
              <a:pathLst>
                <a:path w="2600960" h="325120">
                  <a:moveTo>
                    <a:pt x="2600506" y="0"/>
                  </a:moveTo>
                  <a:lnTo>
                    <a:pt x="0" y="0"/>
                  </a:lnTo>
                  <a:lnTo>
                    <a:pt x="0" y="324608"/>
                  </a:lnTo>
                  <a:lnTo>
                    <a:pt x="2600506" y="324608"/>
                  </a:lnTo>
                  <a:lnTo>
                    <a:pt x="2600506" y="0"/>
                  </a:lnTo>
                  <a:close/>
                </a:path>
              </a:pathLst>
            </a:custGeom>
            <a:solidFill>
              <a:srgbClr val="00A759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 sz="1463">
                <a:solidFill>
                  <a:schemeClr val="bg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4D76D43-E07B-4ED8-90E7-AAA11F0339E4}"/>
                </a:ext>
              </a:extLst>
            </p:cNvPr>
            <p:cNvSpPr txBox="1"/>
            <p:nvPr/>
          </p:nvSpPr>
          <p:spPr>
            <a:xfrm>
              <a:off x="261984" y="386670"/>
              <a:ext cx="2234002" cy="2618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uz-Cyrl-UZ" sz="1600" b="1" dirty="0">
                  <a:solidFill>
                    <a:schemeClr val="bg1"/>
                  </a:solidFill>
                </a:rPr>
                <a:t>ИСТЕЪМОЛЧИЛАРНИНГ ҲУҚУҚЛАРИНИ ҲИМОЯ ҚИЛИШ</a:t>
              </a:r>
            </a:p>
          </p:txBody>
        </p:sp>
      </p:grp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6DA996A0-CE1C-4809-B561-34EA34145BC1}"/>
              </a:ext>
            </a:extLst>
          </p:cNvPr>
          <p:cNvSpPr/>
          <p:nvPr/>
        </p:nvSpPr>
        <p:spPr>
          <a:xfrm>
            <a:off x="6421688" y="1620883"/>
            <a:ext cx="4377187" cy="1755110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Кўрсатилаётган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хизматлари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даражаси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id="{153B38E9-83E8-4B01-A411-8518FD685D1B}"/>
              </a:ext>
            </a:extLst>
          </p:cNvPr>
          <p:cNvSpPr/>
          <p:nvPr/>
        </p:nvSpPr>
        <p:spPr>
          <a:xfrm>
            <a:off x="6421688" y="3619845"/>
            <a:ext cx="4377188" cy="2443760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Даъво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қилдирувчилар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наф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олувчиларга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товонини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тўламаслик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бўлса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судга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қилдирувчиларни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божини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тўлашдан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озод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AEF51F9-2564-463B-A1F0-C071DE4E55E9}"/>
              </a:ext>
            </a:extLst>
          </p:cNvPr>
          <p:cNvSpPr txBox="1"/>
          <p:nvPr/>
        </p:nvSpPr>
        <p:spPr>
          <a:xfrm>
            <a:off x="11495806" y="6452942"/>
            <a:ext cx="478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43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98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50038277-9A8F-1BA7-DCEA-21A47D9BE47C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18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9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1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8" name="object 124">
            <a:extLst>
              <a:ext uri="{FF2B5EF4-FFF2-40B4-BE49-F238E27FC236}">
                <a16:creationId xmlns:a16="http://schemas.microsoft.com/office/drawing/2014/main" id="{5B501788-63CA-4806-8B77-4BEAA5BF45C2}"/>
              </a:ext>
            </a:extLst>
          </p:cNvPr>
          <p:cNvSpPr/>
          <p:nvPr/>
        </p:nvSpPr>
        <p:spPr>
          <a:xfrm>
            <a:off x="1186719" y="548680"/>
            <a:ext cx="9801475" cy="5544616"/>
          </a:xfrm>
          <a:custGeom>
            <a:avLst/>
            <a:gdLst/>
            <a:ahLst/>
            <a:cxnLst/>
            <a:rect l="l" t="t" r="r" b="b"/>
            <a:pathLst>
              <a:path w="11904980" h="2640965">
                <a:moveTo>
                  <a:pt x="148866" y="0"/>
                </a:moveTo>
                <a:lnTo>
                  <a:pt x="11755838" y="0"/>
                </a:lnTo>
                <a:lnTo>
                  <a:pt x="11802762" y="7621"/>
                </a:lnTo>
                <a:lnTo>
                  <a:pt x="11843611" y="28820"/>
                </a:lnTo>
                <a:lnTo>
                  <a:pt x="11875885" y="61094"/>
                </a:lnTo>
                <a:lnTo>
                  <a:pt x="11897083" y="101944"/>
                </a:lnTo>
                <a:lnTo>
                  <a:pt x="11904705" y="148868"/>
                </a:lnTo>
                <a:lnTo>
                  <a:pt x="11904705" y="2491498"/>
                </a:lnTo>
                <a:lnTo>
                  <a:pt x="11897083" y="2538422"/>
                </a:lnTo>
                <a:lnTo>
                  <a:pt x="11875885" y="2579272"/>
                </a:lnTo>
                <a:lnTo>
                  <a:pt x="11843611" y="2611546"/>
                </a:lnTo>
                <a:lnTo>
                  <a:pt x="11802762" y="2632744"/>
                </a:lnTo>
                <a:lnTo>
                  <a:pt x="11755838" y="2640366"/>
                </a:lnTo>
                <a:lnTo>
                  <a:pt x="148866" y="2640366"/>
                </a:lnTo>
                <a:lnTo>
                  <a:pt x="101943" y="2632744"/>
                </a:lnTo>
                <a:lnTo>
                  <a:pt x="61094" y="2611546"/>
                </a:lnTo>
                <a:lnTo>
                  <a:pt x="28820" y="2579272"/>
                </a:lnTo>
                <a:lnTo>
                  <a:pt x="7621" y="2538422"/>
                </a:lnTo>
                <a:lnTo>
                  <a:pt x="0" y="2491498"/>
                </a:lnTo>
                <a:lnTo>
                  <a:pt x="0" y="148868"/>
                </a:lnTo>
                <a:lnTo>
                  <a:pt x="7621" y="101944"/>
                </a:lnTo>
                <a:lnTo>
                  <a:pt x="28820" y="61094"/>
                </a:lnTo>
                <a:lnTo>
                  <a:pt x="61094" y="28820"/>
                </a:lnTo>
                <a:lnTo>
                  <a:pt x="101943" y="7621"/>
                </a:lnTo>
                <a:lnTo>
                  <a:pt x="148866" y="0"/>
                </a:lnTo>
                <a:close/>
              </a:path>
            </a:pathLst>
          </a:custGeom>
          <a:ln w="7199">
            <a:solidFill>
              <a:srgbClr val="D4C885"/>
            </a:solidFill>
          </a:ln>
        </p:spPr>
        <p:txBody>
          <a:bodyPr wrap="square" lIns="0" tIns="0" rIns="0" bIns="0" rtlCol="0"/>
          <a:lstStyle/>
          <a:p>
            <a:endParaRPr sz="1463"/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7C0F0CE3-F76A-43E7-BCBD-6570FB4B9123}"/>
              </a:ext>
            </a:extLst>
          </p:cNvPr>
          <p:cNvGrpSpPr/>
          <p:nvPr/>
        </p:nvGrpSpPr>
        <p:grpSpPr>
          <a:xfrm>
            <a:off x="1888320" y="666824"/>
            <a:ext cx="3672408" cy="369332"/>
            <a:chOff x="152612" y="386670"/>
            <a:chExt cx="2470946" cy="290131"/>
          </a:xfrm>
        </p:grpSpPr>
        <p:sp>
          <p:nvSpPr>
            <p:cNvPr id="30" name="object 125">
              <a:extLst>
                <a:ext uri="{FF2B5EF4-FFF2-40B4-BE49-F238E27FC236}">
                  <a16:creationId xmlns:a16="http://schemas.microsoft.com/office/drawing/2014/main" id="{258B70F2-F531-422C-80AD-79C55C566F94}"/>
                </a:ext>
              </a:extLst>
            </p:cNvPr>
            <p:cNvSpPr/>
            <p:nvPr/>
          </p:nvSpPr>
          <p:spPr>
            <a:xfrm>
              <a:off x="152612" y="396170"/>
              <a:ext cx="2470946" cy="268061"/>
            </a:xfrm>
            <a:custGeom>
              <a:avLst/>
              <a:gdLst/>
              <a:ahLst/>
              <a:cxnLst/>
              <a:rect l="l" t="t" r="r" b="b"/>
              <a:pathLst>
                <a:path w="2600960" h="325120">
                  <a:moveTo>
                    <a:pt x="2600506" y="0"/>
                  </a:moveTo>
                  <a:lnTo>
                    <a:pt x="0" y="0"/>
                  </a:lnTo>
                  <a:lnTo>
                    <a:pt x="0" y="324608"/>
                  </a:lnTo>
                  <a:lnTo>
                    <a:pt x="2600506" y="324608"/>
                  </a:lnTo>
                  <a:lnTo>
                    <a:pt x="2600506" y="0"/>
                  </a:lnTo>
                  <a:close/>
                </a:path>
              </a:pathLst>
            </a:custGeom>
            <a:solidFill>
              <a:srgbClr val="00A759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1600" b="1">
                <a:solidFill>
                  <a:schemeClr val="bg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0028CFE-3402-499A-A6E7-2A1DAA93A6FD}"/>
                </a:ext>
              </a:extLst>
            </p:cNvPr>
            <p:cNvSpPr txBox="1"/>
            <p:nvPr/>
          </p:nvSpPr>
          <p:spPr>
            <a:xfrm>
              <a:off x="426210" y="386670"/>
              <a:ext cx="2069777" cy="2901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uz-Cyrl-UZ" b="1" dirty="0">
                  <a:solidFill>
                    <a:schemeClr val="bg1"/>
                  </a:solidFill>
                </a:rPr>
                <a:t>ЯНГИ СУҒУРТА ХИЗМАТЛАРИ</a:t>
              </a: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D4F06B0E-1400-46D8-8D96-CBF579AF9F91}"/>
              </a:ext>
            </a:extLst>
          </p:cNvPr>
          <p:cNvGrpSpPr/>
          <p:nvPr/>
        </p:nvGrpSpPr>
        <p:grpSpPr>
          <a:xfrm>
            <a:off x="6819287" y="664869"/>
            <a:ext cx="3672408" cy="369332"/>
            <a:chOff x="152612" y="386670"/>
            <a:chExt cx="2470946" cy="290131"/>
          </a:xfrm>
        </p:grpSpPr>
        <p:sp>
          <p:nvSpPr>
            <p:cNvPr id="34" name="object 125">
              <a:extLst>
                <a:ext uri="{FF2B5EF4-FFF2-40B4-BE49-F238E27FC236}">
                  <a16:creationId xmlns:a16="http://schemas.microsoft.com/office/drawing/2014/main" id="{628F98F4-AA48-4935-AB6F-2AF897F31AD3}"/>
                </a:ext>
              </a:extLst>
            </p:cNvPr>
            <p:cNvSpPr/>
            <p:nvPr/>
          </p:nvSpPr>
          <p:spPr>
            <a:xfrm>
              <a:off x="152612" y="396170"/>
              <a:ext cx="2470946" cy="268061"/>
            </a:xfrm>
            <a:custGeom>
              <a:avLst/>
              <a:gdLst/>
              <a:ahLst/>
              <a:cxnLst/>
              <a:rect l="l" t="t" r="r" b="b"/>
              <a:pathLst>
                <a:path w="2600960" h="325120">
                  <a:moveTo>
                    <a:pt x="2600506" y="0"/>
                  </a:moveTo>
                  <a:lnTo>
                    <a:pt x="0" y="0"/>
                  </a:lnTo>
                  <a:lnTo>
                    <a:pt x="0" y="324608"/>
                  </a:lnTo>
                  <a:lnTo>
                    <a:pt x="2600506" y="324608"/>
                  </a:lnTo>
                  <a:lnTo>
                    <a:pt x="2600506" y="0"/>
                  </a:lnTo>
                  <a:close/>
                </a:path>
              </a:pathLst>
            </a:custGeom>
            <a:solidFill>
              <a:srgbClr val="00A759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1600" b="1">
                <a:solidFill>
                  <a:schemeClr val="bg1"/>
                </a:solidFill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366B41E-068F-466E-9FC0-7CBC4A9F25B8}"/>
                </a:ext>
              </a:extLst>
            </p:cNvPr>
            <p:cNvSpPr txBox="1"/>
            <p:nvPr/>
          </p:nvSpPr>
          <p:spPr>
            <a:xfrm>
              <a:off x="426210" y="386670"/>
              <a:ext cx="2069777" cy="2901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uz-Cyrl-UZ" b="1" dirty="0">
                  <a:solidFill>
                    <a:schemeClr val="bg1"/>
                  </a:solidFill>
                </a:rPr>
                <a:t>МАЛАКА ОШИРИШ</a:t>
              </a:r>
            </a:p>
          </p:txBody>
        </p:sp>
      </p:grp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194449D6-006C-48AD-813A-DCA3DAF68AF6}"/>
              </a:ext>
            </a:extLst>
          </p:cNvPr>
          <p:cNvSpPr/>
          <p:nvPr/>
        </p:nvSpPr>
        <p:spPr>
          <a:xfrm>
            <a:off x="1648476" y="1154299"/>
            <a:ext cx="4165811" cy="2063209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Юридик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шахсларнинг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кўчмас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мулкини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техноген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табиий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офатлардан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мажбурий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тизимини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такафул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яшил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суғурта”ни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оммалаштириш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119A7076-41C2-43FA-A7E1-CD5DF4794DE2}"/>
              </a:ext>
            </a:extLst>
          </p:cNvPr>
          <p:cNvSpPr/>
          <p:nvPr/>
        </p:nvSpPr>
        <p:spPr>
          <a:xfrm>
            <a:off x="1648477" y="3332593"/>
            <a:ext cx="4152094" cy="1324675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Киритилган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турларини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жорий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босқичма-босқич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кенгайтириш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ИТС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ҳимояси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қамровини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42A68FA1-6833-4A61-A6F8-592CF602C2AC}"/>
              </a:ext>
            </a:extLst>
          </p:cNvPr>
          <p:cNvSpPr/>
          <p:nvPr/>
        </p:nvSpPr>
        <p:spPr>
          <a:xfrm>
            <a:off x="1648476" y="4777200"/>
            <a:ext cx="4165811" cy="1324675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Ихтиёрий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турлари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тарифларининг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тавсия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этилган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даражасини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белгилаш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5FDB2FB0-CB88-475D-A490-A7918099B758}"/>
              </a:ext>
            </a:extLst>
          </p:cNvPr>
          <p:cNvSpPr/>
          <p:nvPr/>
        </p:nvSpPr>
        <p:spPr>
          <a:xfrm>
            <a:off x="6599262" y="1440674"/>
            <a:ext cx="4086689" cy="1926055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йўналишлари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таълимини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йилдан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йиллик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ўқишга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қисқартирган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ҳолда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таълим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стандартларини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кўриб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чиқиш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5C4763FA-58EA-4685-ACF9-35EC8A07B26A}"/>
              </a:ext>
            </a:extLst>
          </p:cNvPr>
          <p:cNvSpPr/>
          <p:nvPr/>
        </p:nvSpPr>
        <p:spPr>
          <a:xfrm>
            <a:off x="6599261" y="3605188"/>
            <a:ext cx="4086689" cy="1297014"/>
          </a:xfrm>
          <a:prstGeom prst="roundRect">
            <a:avLst/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бошқарув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органлари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ходимларининг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тизимли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малакасини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оширишни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7244063-6DB9-4BFB-AC37-FEC2E141D4CF}"/>
              </a:ext>
            </a:extLst>
          </p:cNvPr>
          <p:cNvSpPr txBox="1"/>
          <p:nvPr/>
        </p:nvSpPr>
        <p:spPr>
          <a:xfrm>
            <a:off x="11542424" y="6452942"/>
            <a:ext cx="431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44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1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A8D529-0A93-41C7-8112-9014B190D2CE}"/>
              </a:ext>
            </a:extLst>
          </p:cNvPr>
          <p:cNvSpPr/>
          <p:nvPr/>
        </p:nvSpPr>
        <p:spPr>
          <a:xfrm>
            <a:off x="1152623" y="5749065"/>
            <a:ext cx="609521" cy="1089439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099C2AD-E856-4284-BE2D-F257D61E547A}"/>
              </a:ext>
            </a:extLst>
          </p:cNvPr>
          <p:cNvSpPr/>
          <p:nvPr/>
        </p:nvSpPr>
        <p:spPr>
          <a:xfrm>
            <a:off x="2819281" y="4451130"/>
            <a:ext cx="609521" cy="2396900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885014C-1AAD-4DA4-89CD-6D4840F9DA0B}"/>
              </a:ext>
            </a:extLst>
          </p:cNvPr>
          <p:cNvSpPr/>
          <p:nvPr/>
        </p:nvSpPr>
        <p:spPr>
          <a:xfrm>
            <a:off x="4485939" y="3391075"/>
            <a:ext cx="609521" cy="3466479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2BE591C-AD5A-4305-825B-73482BD30D58}"/>
              </a:ext>
            </a:extLst>
          </p:cNvPr>
          <p:cNvSpPr/>
          <p:nvPr/>
        </p:nvSpPr>
        <p:spPr>
          <a:xfrm>
            <a:off x="6152514" y="2472162"/>
            <a:ext cx="609521" cy="4375867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1F99C1C-4FEF-49E8-9011-527FC93DF5F7}"/>
              </a:ext>
            </a:extLst>
          </p:cNvPr>
          <p:cNvSpPr/>
          <p:nvPr/>
        </p:nvSpPr>
        <p:spPr>
          <a:xfrm>
            <a:off x="7819089" y="1495676"/>
            <a:ext cx="609521" cy="5342829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5139C06-0F2F-4AFC-A564-313E2151C9BC}"/>
              </a:ext>
            </a:extLst>
          </p:cNvPr>
          <p:cNvSpPr/>
          <p:nvPr/>
        </p:nvSpPr>
        <p:spPr>
          <a:xfrm>
            <a:off x="9485664" y="571627"/>
            <a:ext cx="609521" cy="6266878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8B76190-2463-4CE0-8628-207BDBC2DFD5}"/>
              </a:ext>
            </a:extLst>
          </p:cNvPr>
          <p:cNvSpPr/>
          <p:nvPr/>
        </p:nvSpPr>
        <p:spPr>
          <a:xfrm>
            <a:off x="11126396" y="446"/>
            <a:ext cx="609521" cy="6838058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3BF174D3-13AB-4208-BF4F-AD4931267B2A}"/>
              </a:ext>
            </a:extLst>
          </p:cNvPr>
          <p:cNvCxnSpPr>
            <a:cxnSpLocks/>
          </p:cNvCxnSpPr>
          <p:nvPr/>
        </p:nvCxnSpPr>
        <p:spPr>
          <a:xfrm flipV="1">
            <a:off x="1471464" y="1804834"/>
            <a:ext cx="9672885" cy="4457582"/>
          </a:xfrm>
          <a:prstGeom prst="line">
            <a:avLst/>
          </a:prstGeom>
          <a:ln w="38100">
            <a:solidFill>
              <a:srgbClr val="002060">
                <a:alpha val="30000"/>
              </a:srgb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2350791" y="4069466"/>
            <a:ext cx="8184038" cy="1817210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C37CC07-E487-4580-9AC3-5BA06DDEBD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87" y="4197718"/>
            <a:ext cx="6697438" cy="1335018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451977" y="1377875"/>
            <a:ext cx="11711858" cy="21236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defRPr/>
            </a:pPr>
            <a:r>
              <a:rPr lang="ru-RU" sz="60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Эътиборингиз</a:t>
            </a:r>
            <a:r>
              <a:rPr lang="ru-RU" sz="60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учун</a:t>
            </a:r>
            <a:r>
              <a:rPr lang="ru-RU" sz="60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рахмат</a:t>
            </a:r>
            <a:r>
              <a:rPr lang="ru-RU" sz="60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pPr algn="ctr">
              <a:defRPr/>
            </a:pPr>
            <a:endParaRPr lang="ru-RU" sz="1600" b="1" dirty="0">
              <a:solidFill>
                <a:srgbClr val="318B3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60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Мархамат</a:t>
            </a:r>
            <a:r>
              <a:rPr lang="ru-RU" sz="60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60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саволлар</a:t>
            </a:r>
            <a:r>
              <a:rPr lang="ru-RU" sz="60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6000" b="1" dirty="0">
                <a:solidFill>
                  <a:srgbClr val="318B3E"/>
                </a:solidFill>
                <a:latin typeface="Arimo Medium"/>
              </a:rPr>
              <a:t> </a:t>
            </a:r>
          </a:p>
        </p:txBody>
      </p:sp>
      <p:sp>
        <p:nvSpPr>
          <p:cNvPr id="31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2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3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4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6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7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9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40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</p:spTree>
    <p:extLst>
      <p:ext uri="{BB962C8B-B14F-4D97-AF65-F5344CB8AC3E}">
        <p14:creationId xmlns:p14="http://schemas.microsoft.com/office/powerpoint/2010/main" val="281144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0ED11F3-E43E-C9B2-88DB-1E84ABB34369}"/>
              </a:ext>
            </a:extLst>
          </p:cNvPr>
          <p:cNvSpPr/>
          <p:nvPr/>
        </p:nvSpPr>
        <p:spPr>
          <a:xfrm>
            <a:off x="4130728" y="729296"/>
            <a:ext cx="4320480" cy="523220"/>
          </a:xfrm>
          <a:prstGeom prst="rect">
            <a:avLst/>
          </a:prstGeom>
          <a:solidFill>
            <a:srgbClr val="318B3E"/>
          </a:solidFill>
          <a:ln w="38100">
            <a:solidFill>
              <a:srgbClr val="318B3E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СУҒУРТА БОЗОРИНИНГ РИВОЖЛАНИШИ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ҚУЙИДАГИЛАРГА ХИЗМАТ ҚИЛАДИ: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269D88A-AF12-56FA-4740-F8808C1BC3C8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29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3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3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8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40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41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09AC7ADF-1C6B-49A0-9953-713C9953D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61" y="508123"/>
            <a:ext cx="904653" cy="904653"/>
          </a:xfrm>
          <a:prstGeom prst="rect">
            <a:avLst/>
          </a:prstGeom>
        </p:spPr>
      </p:pic>
      <p:sp>
        <p:nvSpPr>
          <p:cNvPr id="77" name="Прямоугольник 76">
            <a:extLst>
              <a:ext uri="{FF2B5EF4-FFF2-40B4-BE49-F238E27FC236}">
                <a16:creationId xmlns:a16="http://schemas.microsoft.com/office/drawing/2014/main" id="{28D46EDC-DAF9-49AD-83CF-D8F2868D46C9}"/>
              </a:ext>
            </a:extLst>
          </p:cNvPr>
          <p:cNvSpPr/>
          <p:nvPr/>
        </p:nvSpPr>
        <p:spPr>
          <a:xfrm>
            <a:off x="6455245" y="2231749"/>
            <a:ext cx="5256585" cy="738664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Жисмоний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шахсларнинг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мулки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ҳаёти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соғлиғи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меҳнат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фаолиятини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суғурта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қилишнинг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ишончли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механизмларини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яратиш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DAFAB151-146D-4D04-89B0-899D6C4BD1F9}"/>
              </a:ext>
            </a:extLst>
          </p:cNvPr>
          <p:cNvSpPr/>
          <p:nvPr/>
        </p:nvSpPr>
        <p:spPr>
          <a:xfrm>
            <a:off x="838622" y="2188867"/>
            <a:ext cx="5438244" cy="95410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Жисмоний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юридик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шахсларнинг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мулкий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манфаатларини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техноген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табиий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тижорат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молиявий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хавфлардан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ишончли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суғурта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ҳимоясини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таъминлаш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015F309C-CB94-4786-B447-4E8B818A60E4}"/>
              </a:ext>
            </a:extLst>
          </p:cNvPr>
          <p:cNvSpPr/>
          <p:nvPr/>
        </p:nvSpPr>
        <p:spPr>
          <a:xfrm>
            <a:off x="6455246" y="4216186"/>
            <a:ext cx="5256584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Аҳоли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бандлигини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даромадларини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ўсиши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5F834265-A510-4A45-A059-11BF044AFA39}"/>
              </a:ext>
            </a:extLst>
          </p:cNvPr>
          <p:cNvSpPr/>
          <p:nvPr/>
        </p:nvSpPr>
        <p:spPr>
          <a:xfrm>
            <a:off x="1558702" y="1633291"/>
            <a:ext cx="4072138" cy="369332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975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Иқтисодиёт</a:t>
            </a:r>
            <a:r>
              <a:rPr lang="ru-RU" b="1" dirty="0">
                <a:solidFill>
                  <a:srgbClr val="00975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>
                <a:solidFill>
                  <a:srgbClr val="00975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соҳасида</a:t>
            </a:r>
            <a:endParaRPr lang="ru-RU" dirty="0">
              <a:solidFill>
                <a:srgbClr val="00975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9E4FBCF6-5330-42E8-921D-6018391E1248}"/>
              </a:ext>
            </a:extLst>
          </p:cNvPr>
          <p:cNvSpPr/>
          <p:nvPr/>
        </p:nvSpPr>
        <p:spPr>
          <a:xfrm>
            <a:off x="7079210" y="1633291"/>
            <a:ext cx="3888432" cy="369332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975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Ижтимоий</a:t>
            </a:r>
            <a:r>
              <a:rPr lang="ru-RU" b="1" dirty="0">
                <a:solidFill>
                  <a:srgbClr val="00975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="1" dirty="0" err="1">
                <a:solidFill>
                  <a:srgbClr val="00975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соҳада</a:t>
            </a:r>
            <a:endParaRPr lang="ru-RU" dirty="0">
              <a:solidFill>
                <a:srgbClr val="00975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20FD217A-8CC5-49E3-BA5E-8B1B283A007B}"/>
              </a:ext>
            </a:extLst>
          </p:cNvPr>
          <p:cNvSpPr/>
          <p:nvPr/>
        </p:nvSpPr>
        <p:spPr>
          <a:xfrm>
            <a:off x="6455246" y="3080310"/>
            <a:ext cx="5256584" cy="738664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Аҳолининг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сифатли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таълим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олиш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соғлиқни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сақлаш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имкониятларидан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фойдланишини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жамғариш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суғурта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тизими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орқали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кенгайтириш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4F3CFEF1-F26D-4AA0-B80C-CD8A35C9B12C}"/>
              </a:ext>
            </a:extLst>
          </p:cNvPr>
          <p:cNvSpPr/>
          <p:nvPr/>
        </p:nvSpPr>
        <p:spPr>
          <a:xfrm>
            <a:off x="838622" y="3244845"/>
            <a:ext cx="5438244" cy="95410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Иқтисодиётни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ривожлантириш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учун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тижорат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банклари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бошқа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молиявий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воситалар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орқали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суғурта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компанияларининг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молиявий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ресурсларини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сафарбар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этиш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B557B4DB-2DE6-4ACD-8AAB-2C00BE518AAB}"/>
              </a:ext>
            </a:extLst>
          </p:cNvPr>
          <p:cNvSpPr/>
          <p:nvPr/>
        </p:nvSpPr>
        <p:spPr>
          <a:xfrm>
            <a:off x="838622" y="4325818"/>
            <a:ext cx="5438244" cy="1169551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Техноген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табиий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тижорат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молиявий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таваккалчиликларни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амалга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ошириш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оқибатларини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давлат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бюджетидан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суғурта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ташкилотларига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ўтказишнинг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бозор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механизмини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яратиш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FD5F27F5-90AB-4C52-A922-150A6B83CB5D}"/>
              </a:ext>
            </a:extLst>
          </p:cNvPr>
          <p:cNvSpPr/>
          <p:nvPr/>
        </p:nvSpPr>
        <p:spPr>
          <a:xfrm>
            <a:off x="838622" y="5406791"/>
            <a:ext cx="5438244" cy="523220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Молия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бозорини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ривожлантириш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диверсификация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қилиш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106012FF-E868-47C3-8D58-1B74AF577803}"/>
              </a:ext>
            </a:extLst>
          </p:cNvPr>
          <p:cNvSpPr/>
          <p:nvPr/>
        </p:nvSpPr>
        <p:spPr>
          <a:xfrm>
            <a:off x="6474245" y="4650003"/>
            <a:ext cx="5256584" cy="738664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Аҳолининг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менталитетини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қарамликдан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уларнинг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манфаатларини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ҳимоя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қилишнинг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соғлом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бозор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механизмига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ўзгартириш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C8C1BC9F-67EE-4109-9B8D-57EB65AF895B}"/>
              </a:ext>
            </a:extLst>
          </p:cNvPr>
          <p:cNvCxnSpPr>
            <a:cxnSpLocks/>
            <a:stCxn id="83" idx="1"/>
          </p:cNvCxnSpPr>
          <p:nvPr/>
        </p:nvCxnSpPr>
        <p:spPr>
          <a:xfrm flipH="1" flipV="1">
            <a:off x="622598" y="1802568"/>
            <a:ext cx="936104" cy="153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id="{DB7DB955-643D-4843-9AC3-C9A5E5745AAA}"/>
              </a:ext>
            </a:extLst>
          </p:cNvPr>
          <p:cNvCxnSpPr>
            <a:cxnSpLocks/>
          </p:cNvCxnSpPr>
          <p:nvPr/>
        </p:nvCxnSpPr>
        <p:spPr>
          <a:xfrm>
            <a:off x="622598" y="1802568"/>
            <a:ext cx="0" cy="3865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id="{D9FBE31A-5A63-46B7-9390-10855835DB0D}"/>
              </a:ext>
            </a:extLst>
          </p:cNvPr>
          <p:cNvCxnSpPr>
            <a:stCxn id="78" idx="1"/>
          </p:cNvCxnSpPr>
          <p:nvPr/>
        </p:nvCxnSpPr>
        <p:spPr>
          <a:xfrm flipH="1" flipV="1">
            <a:off x="622598" y="2665920"/>
            <a:ext cx="216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>
            <a:extLst>
              <a:ext uri="{FF2B5EF4-FFF2-40B4-BE49-F238E27FC236}">
                <a16:creationId xmlns:a16="http://schemas.microsoft.com/office/drawing/2014/main" id="{F9E32ECC-E2F0-4EBD-AE23-4D6928663BA7}"/>
              </a:ext>
            </a:extLst>
          </p:cNvPr>
          <p:cNvCxnSpPr/>
          <p:nvPr/>
        </p:nvCxnSpPr>
        <p:spPr>
          <a:xfrm flipH="1" flipV="1">
            <a:off x="622598" y="3718035"/>
            <a:ext cx="216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id="{A3450BB9-F66A-4508-98D5-ACCBE0D52B50}"/>
              </a:ext>
            </a:extLst>
          </p:cNvPr>
          <p:cNvCxnSpPr/>
          <p:nvPr/>
        </p:nvCxnSpPr>
        <p:spPr>
          <a:xfrm flipH="1" flipV="1">
            <a:off x="631921" y="4767196"/>
            <a:ext cx="216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>
            <a:extLst>
              <a:ext uri="{FF2B5EF4-FFF2-40B4-BE49-F238E27FC236}">
                <a16:creationId xmlns:a16="http://schemas.microsoft.com/office/drawing/2014/main" id="{D683A4B9-D1D1-4866-8D44-59F1BF87C3FD}"/>
              </a:ext>
            </a:extLst>
          </p:cNvPr>
          <p:cNvCxnSpPr>
            <a:cxnSpLocks/>
          </p:cNvCxnSpPr>
          <p:nvPr/>
        </p:nvCxnSpPr>
        <p:spPr>
          <a:xfrm flipH="1" flipV="1">
            <a:off x="613276" y="5668401"/>
            <a:ext cx="241379" cy="3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:a16="http://schemas.microsoft.com/office/drawing/2014/main" id="{E66B82DB-1BD3-4156-9A6F-647AFEC4F299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10967642" y="1802568"/>
            <a:ext cx="964670" cy="1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>
            <a:extLst>
              <a:ext uri="{FF2B5EF4-FFF2-40B4-BE49-F238E27FC236}">
                <a16:creationId xmlns:a16="http://schemas.microsoft.com/office/drawing/2014/main" id="{96606B4B-6BEB-408B-B6B2-D3A0457F7EEF}"/>
              </a:ext>
            </a:extLst>
          </p:cNvPr>
          <p:cNvCxnSpPr>
            <a:cxnSpLocks/>
          </p:cNvCxnSpPr>
          <p:nvPr/>
        </p:nvCxnSpPr>
        <p:spPr>
          <a:xfrm>
            <a:off x="11912268" y="1802568"/>
            <a:ext cx="62148" cy="3216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id="{7EE43860-BAC5-4896-AAB7-55533601FDA5}"/>
              </a:ext>
            </a:extLst>
          </p:cNvPr>
          <p:cNvCxnSpPr>
            <a:stCxn id="89" idx="3"/>
          </p:cNvCxnSpPr>
          <p:nvPr/>
        </p:nvCxnSpPr>
        <p:spPr>
          <a:xfrm>
            <a:off x="11730829" y="5019335"/>
            <a:ext cx="2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id="{AC63BC53-AF40-4D42-AF10-86903DDD3700}"/>
              </a:ext>
            </a:extLst>
          </p:cNvPr>
          <p:cNvCxnSpPr/>
          <p:nvPr/>
        </p:nvCxnSpPr>
        <p:spPr>
          <a:xfrm>
            <a:off x="11730347" y="4370074"/>
            <a:ext cx="2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>
            <a:extLst>
              <a:ext uri="{FF2B5EF4-FFF2-40B4-BE49-F238E27FC236}">
                <a16:creationId xmlns:a16="http://schemas.microsoft.com/office/drawing/2014/main" id="{5EFF65EE-800F-41F7-AE33-EDE2C46CDB92}"/>
              </a:ext>
            </a:extLst>
          </p:cNvPr>
          <p:cNvCxnSpPr/>
          <p:nvPr/>
        </p:nvCxnSpPr>
        <p:spPr>
          <a:xfrm>
            <a:off x="11711830" y="3557363"/>
            <a:ext cx="2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>
            <a:extLst>
              <a:ext uri="{FF2B5EF4-FFF2-40B4-BE49-F238E27FC236}">
                <a16:creationId xmlns:a16="http://schemas.microsoft.com/office/drawing/2014/main" id="{1E6E9AD2-5D59-42A2-A283-9E865DC41C0F}"/>
              </a:ext>
            </a:extLst>
          </p:cNvPr>
          <p:cNvCxnSpPr/>
          <p:nvPr/>
        </p:nvCxnSpPr>
        <p:spPr>
          <a:xfrm>
            <a:off x="11699755" y="2586814"/>
            <a:ext cx="243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>
            <a:extLst>
              <a:ext uri="{FF2B5EF4-FFF2-40B4-BE49-F238E27FC236}">
                <a16:creationId xmlns:a16="http://schemas.microsoft.com/office/drawing/2014/main" id="{534A9A04-5D3C-4183-A46F-64BFD01CA60A}"/>
              </a:ext>
            </a:extLst>
          </p:cNvPr>
          <p:cNvCxnSpPr/>
          <p:nvPr/>
        </p:nvCxnSpPr>
        <p:spPr>
          <a:xfrm>
            <a:off x="3594771" y="1451772"/>
            <a:ext cx="54286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id="{D483B951-454D-4AE7-9D21-2ECF56118B38}"/>
              </a:ext>
            </a:extLst>
          </p:cNvPr>
          <p:cNvCxnSpPr>
            <a:stCxn id="83" idx="0"/>
          </p:cNvCxnSpPr>
          <p:nvPr/>
        </p:nvCxnSpPr>
        <p:spPr>
          <a:xfrm flipV="1">
            <a:off x="3594771" y="1459735"/>
            <a:ext cx="0" cy="173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id="{D7384520-A9CE-4FD4-A14D-D7822FCA1FCF}"/>
              </a:ext>
            </a:extLst>
          </p:cNvPr>
          <p:cNvCxnSpPr>
            <a:stCxn id="84" idx="0"/>
          </p:cNvCxnSpPr>
          <p:nvPr/>
        </p:nvCxnSpPr>
        <p:spPr>
          <a:xfrm flipV="1">
            <a:off x="9023426" y="1451773"/>
            <a:ext cx="0" cy="181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D49DDC0D-EC44-4967-BC06-CB174A812F96}"/>
              </a:ext>
            </a:extLst>
          </p:cNvPr>
          <p:cNvCxnSpPr>
            <a:cxnSpLocks/>
          </p:cNvCxnSpPr>
          <p:nvPr/>
        </p:nvCxnSpPr>
        <p:spPr>
          <a:xfrm>
            <a:off x="6474245" y="1277471"/>
            <a:ext cx="0" cy="174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1FBA0A88-96B9-44A4-9A22-52A229308E79}"/>
              </a:ext>
            </a:extLst>
          </p:cNvPr>
          <p:cNvSpPr/>
          <p:nvPr/>
        </p:nvSpPr>
        <p:spPr>
          <a:xfrm>
            <a:off x="838622" y="6001543"/>
            <a:ext cx="5438244" cy="307777"/>
          </a:xfrm>
          <a:prstGeom prst="rect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Солиқ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базасини</a:t>
            </a:r>
            <a:r>
              <a:rPr lang="ru-RU" sz="1400" b="1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 dirty="0" err="1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кенгайтириш</a:t>
            </a:r>
            <a:endParaRPr lang="ru-RU" sz="1400" b="1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A75687-123C-4A3A-A1C4-9B331A01C47B}"/>
              </a:ext>
            </a:extLst>
          </p:cNvPr>
          <p:cNvSpPr txBox="1"/>
          <p:nvPr/>
        </p:nvSpPr>
        <p:spPr>
          <a:xfrm>
            <a:off x="11621374" y="645294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1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90550" y="620688"/>
            <a:ext cx="11783866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schemeClr val="bg1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92802"/>
              </p:ext>
            </p:extLst>
          </p:nvPr>
        </p:nvGraphicFramePr>
        <p:xfrm>
          <a:off x="640939" y="1124744"/>
          <a:ext cx="1118982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Биринчи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босқич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–1991й. дан 1997й.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гача</a:t>
                      </a:r>
                      <a:endParaRPr lang="ru-RU" sz="1600" b="1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Биринчи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босқич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монополистик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қатъий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тартибга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солинадиган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бозорнинг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ишлаши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билан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тавсифланади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унинг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доирасида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рақобат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ривожланмайди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ёки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ривожланишнинг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минимал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даражасига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эга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бўлади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90550" y="623098"/>
            <a:ext cx="1178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вужудга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келиши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шаклланиши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ривожланишининг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тарихий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босқичлари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5517368" y="2179444"/>
            <a:ext cx="1192358" cy="108012"/>
          </a:xfrm>
          <a:prstGeom prst="down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18B3E"/>
              </a:solidFill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870080"/>
              </p:ext>
            </p:extLst>
          </p:nvPr>
        </p:nvGraphicFramePr>
        <p:xfrm>
          <a:off x="634801" y="2204864"/>
          <a:ext cx="1122630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762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Иккинчи</a:t>
                      </a:r>
                      <a:r>
                        <a:rPr lang="ru-RU" sz="14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босқич</a:t>
                      </a:r>
                      <a:r>
                        <a:rPr lang="ru-RU" sz="14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–  1997й. дан 2002й. </a:t>
                      </a:r>
                      <a:r>
                        <a:rPr lang="ru-RU" sz="14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гача</a:t>
                      </a:r>
                      <a:endParaRPr lang="ru-RU" sz="1400" b="1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defRPr/>
                      </a:pP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1.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бўйича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давлат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монополиясини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тугатиш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ҳақиқатда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1997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йилда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Ўзбекистон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Республикаси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Президентининг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25.02.1997й.даги ПФ-1713-сонли “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Ўзагросуғурта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”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давлат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акциядорлик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компаниясини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ташкил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этиш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тўғрисида”ги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Фармони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билан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700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бошланган</a:t>
                      </a:r>
                      <a:r>
                        <a:rPr lang="ru-RU" sz="1700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1998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йилда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назорати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давлат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инспекциясининг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бозорини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тартибга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солувчи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орган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сифатида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ташкил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этилиши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</a:t>
                      </a:r>
                      <a:r>
                        <a:rPr lang="uz-Cyrl-UZ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Ў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зР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ВМ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нинг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08.07.1998й.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даги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«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фаолиятини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давлат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томонидан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тартибга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солиш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чора-тадбирлари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тўғрисида»ги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700" b="0" kern="1200" dirty="0" err="1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қарори</a:t>
                      </a:r>
                      <a:r>
                        <a:rPr lang="ru-RU" sz="1700" b="0" kern="1200" dirty="0">
                          <a:solidFill>
                            <a:srgbClr val="318B3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  <a:p>
                      <a:pPr marL="0" indent="0" algn="just">
                        <a:defRPr/>
                      </a:pPr>
                      <a:endParaRPr lang="ru-RU" sz="1400" b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151873"/>
              </p:ext>
            </p:extLst>
          </p:nvPr>
        </p:nvGraphicFramePr>
        <p:xfrm>
          <a:off x="634801" y="4090392"/>
          <a:ext cx="11226300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Учинчи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босқич</a:t>
                      </a:r>
                      <a:r>
                        <a:rPr lang="ru-RU" sz="1600" b="1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– 2002й. дан 2019й. </a:t>
                      </a:r>
                      <a:r>
                        <a:rPr lang="ru-RU" sz="1600" b="1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гача</a:t>
                      </a:r>
                      <a:endParaRPr lang="ru-RU" sz="1600" b="1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defRPr/>
                      </a:pP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2002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йил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бошида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Ўзбекистон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Республикаси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“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фаолияти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тўғрисида”ги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қонунининг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қабул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қилиниши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билан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Ўзбекистон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суғурта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бозорини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ислоҳ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қилишнинг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рақобатнинг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кучайиши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билан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ажралиб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турадиган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учинчи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босқичи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бошланди</a:t>
                      </a:r>
                      <a:r>
                        <a:rPr lang="ru-RU" b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/>
          </p:nvPr>
        </p:nvGraphicFramePr>
        <p:xfrm>
          <a:off x="634801" y="5158814"/>
          <a:ext cx="1118982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58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1" spc="-40" baseline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Тўртинчи</a:t>
                      </a:r>
                      <a:r>
                        <a:rPr lang="ru-RU" sz="1600" b="1" spc="-40" baseline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spc="-40" baseline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босқич</a:t>
                      </a:r>
                      <a:r>
                        <a:rPr lang="ru-RU" sz="1600" b="1" spc="-40" baseline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– 2019й. дан </a:t>
                      </a:r>
                      <a:r>
                        <a:rPr lang="ru-RU" sz="1600" b="1" spc="-40" baseline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ҳозирги</a:t>
                      </a:r>
                      <a:r>
                        <a:rPr lang="ru-RU" sz="1600" b="1" spc="-40" baseline="0" dirty="0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spc="-40" baseline="0" dirty="0" err="1">
                          <a:solidFill>
                            <a:srgbClr val="318B3E"/>
                          </a:solidFill>
                          <a:latin typeface="Arial" pitchFamily="34" charset="0"/>
                          <a:cs typeface="Arial" pitchFamily="34" charset="0"/>
                        </a:rPr>
                        <a:t>вақтгача</a:t>
                      </a:r>
                      <a:endParaRPr lang="ru-RU" sz="1600" b="1" spc="-40" baseline="0" dirty="0">
                        <a:solidFill>
                          <a:srgbClr val="318B3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Ўзбекистон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Республикаси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Президентининг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2019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йил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августдаги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ПҚ-4412-сонли “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Ўзбекистон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Республикаси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бозорини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ислоҳ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қилиш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жадал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ривожлантиришни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таъминлаш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чора-тадбирлари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тўғрисида”ги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қарори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қабул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қилиниши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билан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Ўзбекистон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суғурта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бозори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ривожланишнинг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тўртинчи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босқичи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бошланди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ва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ҳозирги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кунгача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давом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dirty="0" err="1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этмоқда</a:t>
                      </a:r>
                      <a:r>
                        <a:rPr lang="ru-RU" sz="1800" b="0" kern="1200" dirty="0">
                          <a:solidFill>
                            <a:srgbClr val="318B3E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B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Стрелка вниз 18"/>
          <p:cNvSpPr/>
          <p:nvPr/>
        </p:nvSpPr>
        <p:spPr>
          <a:xfrm>
            <a:off x="5517368" y="3938975"/>
            <a:ext cx="1192358" cy="108012"/>
          </a:xfrm>
          <a:prstGeom prst="down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18B3E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5517368" y="5085184"/>
            <a:ext cx="1192358" cy="108012"/>
          </a:xfrm>
          <a:prstGeom prst="downArrow">
            <a:avLst/>
          </a:prstGeom>
          <a:solidFill>
            <a:srgbClr val="08AB96"/>
          </a:solidFill>
          <a:ln>
            <a:solidFill>
              <a:srgbClr val="08A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18B3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FBE360-315E-75C7-58EC-AD919CB1FEE4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21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22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23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2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25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26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2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28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2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F0DF3B5-6B17-409D-8759-3ED9FFAE327E}"/>
              </a:ext>
            </a:extLst>
          </p:cNvPr>
          <p:cNvSpPr txBox="1"/>
          <p:nvPr/>
        </p:nvSpPr>
        <p:spPr>
          <a:xfrm>
            <a:off x="11621374" y="645294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03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982638" y="692696"/>
            <a:ext cx="6295806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0195129-B33E-6CFB-137C-1B99ED631591}"/>
              </a:ext>
            </a:extLst>
          </p:cNvPr>
          <p:cNvSpPr/>
          <p:nvPr/>
        </p:nvSpPr>
        <p:spPr>
          <a:xfrm>
            <a:off x="586627" y="1295995"/>
            <a:ext cx="11305256" cy="484514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8AB9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5600" algn="just">
              <a:defRPr/>
            </a:pP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олди-сотди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бўлиб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махсус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маҳсулот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ҳимояси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хизматлари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ҳисобланадиган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унга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талаб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таклиф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шаклланадиган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иқтисодий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пул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муносабатларининг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алоҳида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соҳаси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5600" algn="just">
              <a:defRPr/>
            </a:pP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ҳимояси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қилдирувчи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ўртасида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шартномаси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юзага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келадиган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молиявий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компания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ноқулай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вазиятларда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бажариши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керак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мажбуриятлардир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Кўпинча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 пул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компенсацияси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кўринишида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ҳодисаси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содир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бўлганда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наф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олувчи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оладиган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пули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шаклида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тақдим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этилади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5600" algn="just">
              <a:defRPr/>
            </a:pP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воситачилари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аджастерлар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актуарийлар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сюрвейерлари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шунингдек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ассистанс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бозорининг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профессионал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иштирокчиларидир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355600" algn="just">
              <a:defRPr/>
            </a:pP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агенти</a:t>
            </a:r>
            <a:r>
              <a:rPr lang="ru-RU" sz="2000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воситачиларидир</a:t>
            </a:r>
            <a:r>
              <a:rPr lang="ru-RU" sz="2000" b="1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82C771-E909-6D11-A34D-8AFC495C2E39}"/>
              </a:ext>
            </a:extLst>
          </p:cNvPr>
          <p:cNvSpPr txBox="1"/>
          <p:nvPr/>
        </p:nvSpPr>
        <p:spPr>
          <a:xfrm>
            <a:off x="1054646" y="663079"/>
            <a:ext cx="61198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тушунча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таърифлар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BE4BC8-A75A-52C3-5976-C8A847786E5F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7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2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4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5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16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7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1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BD07F43-EAF3-4977-88B2-3036A289A0CB}"/>
              </a:ext>
            </a:extLst>
          </p:cNvPr>
          <p:cNvSpPr txBox="1"/>
          <p:nvPr/>
        </p:nvSpPr>
        <p:spPr>
          <a:xfrm>
            <a:off x="11621374" y="651605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7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48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558702" y="467683"/>
            <a:ext cx="9289032" cy="582061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E009943-5DDF-6B18-7FBC-1445ADF427E8}"/>
              </a:ext>
            </a:extLst>
          </p:cNvPr>
          <p:cNvSpPr/>
          <p:nvPr/>
        </p:nvSpPr>
        <p:spPr>
          <a:xfrm>
            <a:off x="923293" y="465365"/>
            <a:ext cx="10343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z-Cyrl-U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АСОСИЙ ТУШУНЧА ВА ТАЪРИФЛАР</a:t>
            </a:r>
            <a:endParaRPr lang="ru-RU" sz="1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 БОЗОРИ МАВЖУДЛИГИ ВА РИВОЖЛАНИШИНИНГ ШАРТЛАРИ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3488D75-C9D0-7AC7-3953-E1A1FE17A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17" y="1505033"/>
            <a:ext cx="11694694" cy="408623"/>
          </a:xfrm>
          <a:prstGeom prst="roundRect">
            <a:avLst/>
          </a:prstGeom>
          <a:ln w="28575"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355600" algn="just">
              <a:defRPr/>
            </a:pPr>
            <a:r>
              <a:rPr lang="ru-RU" b="0" i="0" dirty="0">
                <a:solidFill>
                  <a:srgbClr val="318B3E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Талабнинг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шаклланиши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хизматларига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жамоат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эҳтиёжининг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мавжудлиги</a:t>
            </a:r>
            <a:endParaRPr lang="ru-RU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6494B12-5E9A-2F7B-E080-EF78F6CD2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252" y="2060163"/>
            <a:ext cx="11701697" cy="408623"/>
          </a:xfrm>
          <a:prstGeom prst="roundRect">
            <a:avLst/>
          </a:prstGeom>
          <a:ln w="28575"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Таклифнинг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шаклланиши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талабни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қондиришга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қодир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бўлган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суғурталовчиларнинг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мавжудлиги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4172D79-483D-7C08-4ACE-73CF79CC2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252" y="2565452"/>
            <a:ext cx="11701697" cy="715089"/>
          </a:xfrm>
          <a:prstGeom prst="roundRect">
            <a:avLst/>
          </a:prstGeom>
          <a:ln w="28575"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355600" algn="just">
              <a:defRPr/>
            </a:pP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қонунчилигининг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мавжудлиги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ушбу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томонидан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ишончли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солиниши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назорат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қилиниши</a:t>
            </a:r>
            <a:endParaRPr lang="ru-RU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84807EB-B3BD-BDF0-BBA8-04FDF8075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44" y="3370280"/>
            <a:ext cx="11701696" cy="715089"/>
          </a:xfrm>
          <a:prstGeom prst="roundRect">
            <a:avLst/>
          </a:prstGeom>
          <a:ln w="28575"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355600" algn="just">
              <a:defRPr/>
            </a:pP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мамлакат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молиявий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инфратузилмасининг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зарур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сифатида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эътироф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аҳолининг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етарли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даражадаги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маданияти</a:t>
            </a:r>
            <a:endParaRPr lang="ru-RU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7796A85D-AA5E-F1C6-FFB2-D6E636FF5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51" y="4183714"/>
            <a:ext cx="11683025" cy="1021556"/>
          </a:xfrm>
          <a:prstGeom prst="roundRect">
            <a:avLst/>
          </a:prstGeom>
          <a:ln w="28575"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361950">
              <a:defRPr/>
            </a:pP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монополиядан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чиқариш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ташкилотларининг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кўрсатиш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бўйича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рақобати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Cyrl-UZ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 қилидрувчилар с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уғурталовчилар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учун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ҳимояси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шакллари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умуман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олганда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хизматларини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кўрсатиш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танлаш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эркинлиги</a:t>
            </a:r>
            <a:endParaRPr lang="ru-RU" dirty="0">
              <a:solidFill>
                <a:srgbClr val="318B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940F081-EA67-01A6-CC92-C6EB6E6CC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42" y="5328547"/>
            <a:ext cx="11683025" cy="715089"/>
          </a:xfrm>
          <a:prstGeom prst="roundRect">
            <a:avLst/>
          </a:prstGeom>
          <a:ln w="28575">
            <a:solidFill>
              <a:srgbClr val="08AB96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355600" algn="just">
              <a:defRPr/>
            </a:pP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фаолиятини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самарали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тартибга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солиш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назорат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қилишнинг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суғурта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ҳимоясининг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ишончлилиги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кафолатларини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таъминлашнинг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мавжудлиги</a:t>
            </a:r>
            <a:r>
              <a:rPr lang="ru-RU" dirty="0">
                <a:solidFill>
                  <a:srgbClr val="318B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A35347-AA21-F301-3787-E87C2B1B115F}"/>
              </a:ext>
            </a:extLst>
          </p:cNvPr>
          <p:cNvSpPr txBox="1"/>
          <p:nvPr/>
        </p:nvSpPr>
        <p:spPr>
          <a:xfrm>
            <a:off x="11758420" y="6452942"/>
            <a:ext cx="431992" cy="369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dirty="0">
                <a:solidFill>
                  <a:schemeClr val="bg1"/>
                </a:solidFill>
              </a:rPr>
              <a:t>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14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1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17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18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19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22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23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24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25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39A69EE-BF33-4C7E-BA10-0C90FD485903}"/>
              </a:ext>
            </a:extLst>
          </p:cNvPr>
          <p:cNvSpPr txBox="1"/>
          <p:nvPr/>
        </p:nvSpPr>
        <p:spPr>
          <a:xfrm>
            <a:off x="11621374" y="645294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8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4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C82F93DC-A994-4D3F-9074-FA6AA7857BCC}"/>
              </a:ext>
            </a:extLst>
          </p:cNvPr>
          <p:cNvSpPr/>
          <p:nvPr/>
        </p:nvSpPr>
        <p:spPr>
          <a:xfrm>
            <a:off x="193023" y="722716"/>
            <a:ext cx="6550255" cy="402028"/>
          </a:xfrm>
          <a:prstGeom prst="rect">
            <a:avLst/>
          </a:prstGeom>
          <a:solidFill>
            <a:srgbClr val="3E924E"/>
          </a:solidFill>
          <a:ln>
            <a:solidFill>
              <a:srgbClr val="3E9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-25474" y="730625"/>
            <a:ext cx="66152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defRPr/>
            </a:pPr>
            <a:r>
              <a:rPr lang="uz-Cyrl-U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Ўзбекистон суғурта бозори иштирокчилари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_s1083">
            <a:extLst>
              <a:ext uri="{FF2B5EF4-FFF2-40B4-BE49-F238E27FC236}">
                <a16:creationId xmlns:a16="http://schemas.microsoft.com/office/drawing/2014/main" id="{56862528-C1DC-AF9D-AACB-EC987638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862" y="1239639"/>
            <a:ext cx="6009013" cy="907703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</a:pPr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Истиқболли</a:t>
            </a: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лойиҳалар</a:t>
            </a: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миллий</a:t>
            </a: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агентлиги</a:t>
            </a: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</a:pP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давлат</a:t>
            </a:r>
            <a:r>
              <a:rPr lang="ru-RU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регулятори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_s1107">
            <a:extLst>
              <a:ext uri="{FF2B5EF4-FFF2-40B4-BE49-F238E27FC236}">
                <a16:creationId xmlns:a16="http://schemas.microsoft.com/office/drawing/2014/main" id="{6A64D421-8965-EB14-A685-D37F881F3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1890" y="2534919"/>
            <a:ext cx="4320480" cy="660871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</a:pP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Ўзбекистон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бозорининг</a:t>
            </a:r>
            <a:r>
              <a:rPr lang="ru-RU" sz="16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профессионал </a:t>
            </a:r>
            <a:r>
              <a:rPr lang="ru-RU" sz="16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иштирокчилари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421881EB-5EF7-1245-45D7-86EA3857616F}"/>
              </a:ext>
            </a:extLst>
          </p:cNvPr>
          <p:cNvCxnSpPr>
            <a:cxnSpLocks/>
          </p:cNvCxnSpPr>
          <p:nvPr/>
        </p:nvCxnSpPr>
        <p:spPr>
          <a:xfrm>
            <a:off x="6024500" y="2147343"/>
            <a:ext cx="0" cy="387576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_s1224">
            <a:extLst>
              <a:ext uri="{FF2B5EF4-FFF2-40B4-BE49-F238E27FC236}">
                <a16:creationId xmlns:a16="http://schemas.microsoft.com/office/drawing/2014/main" id="{6A244C00-8C8F-0BA2-BC6E-19540E81F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278" y="3628422"/>
            <a:ext cx="1688603" cy="1179079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Суғурталовчилар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38 та, </a:t>
            </a:r>
            <a:r>
              <a:rPr lang="ru-RU" sz="14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улардан</a:t>
            </a: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7 </a:t>
            </a:r>
            <a:r>
              <a:rPr lang="ru-RU" sz="14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таси</a:t>
            </a: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ҳаёт</a:t>
            </a: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суғуртасида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_s1248">
            <a:extLst>
              <a:ext uri="{FF2B5EF4-FFF2-40B4-BE49-F238E27FC236}">
                <a16:creationId xmlns:a16="http://schemas.microsoft.com/office/drawing/2014/main" id="{F3A9E384-8342-4088-C594-542855FA1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479" y="3765453"/>
            <a:ext cx="1576883" cy="963194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</a:rPr>
              <a:t>Суғурта</a:t>
            </a:r>
            <a:r>
              <a:rPr kumimoji="0" lang="ru-RU" sz="1400" b="1" i="0" u="none" strike="noStrike" cap="none" normalizeH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</a:rPr>
              <a:t> </a:t>
            </a:r>
            <a:r>
              <a:rPr kumimoji="0" lang="ru-RU" sz="1400" b="1" i="0" u="none" strike="noStrike" cap="none" normalizeH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</a:rPr>
              <a:t>брокерлари</a:t>
            </a:r>
            <a:endParaRPr kumimoji="0" lang="ru-RU" sz="1400" b="1" i="0" u="none" strike="noStrike" cap="none" normalizeH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</a:rPr>
              <a:t>8 </a:t>
            </a:r>
            <a:r>
              <a:rPr kumimoji="0" lang="ru-RU" sz="1400" b="1" i="0" u="none" strike="noStrike" cap="none" normalizeH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</a:rPr>
              <a:t>бирлик</a:t>
            </a:r>
            <a:endParaRPr kumimoji="0" lang="ru-RU" sz="1400" b="1" i="0" u="none" strike="noStrike" cap="none" normalizeH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</a:endParaRPr>
          </a:p>
        </p:txBody>
      </p:sp>
      <p:sp>
        <p:nvSpPr>
          <p:cNvPr id="20" name="_s1272">
            <a:extLst>
              <a:ext uri="{FF2B5EF4-FFF2-40B4-BE49-F238E27FC236}">
                <a16:creationId xmlns:a16="http://schemas.microsoft.com/office/drawing/2014/main" id="{B30AF2F6-E25F-0C60-CE9A-CC175C761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126" y="3765452"/>
            <a:ext cx="1281219" cy="963194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Ассистанс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sz="14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бирлик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_s1296">
            <a:extLst>
              <a:ext uri="{FF2B5EF4-FFF2-40B4-BE49-F238E27FC236}">
                <a16:creationId xmlns:a16="http://schemas.microsoft.com/office/drawing/2014/main" id="{D7C55D1D-5750-5D18-4ABA-81E9A2007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644" y="3765454"/>
            <a:ext cx="1780898" cy="963191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Аджастерлар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ва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Сюрвейерлар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21 </a:t>
            </a:r>
            <a:r>
              <a:rPr lang="ru-RU" sz="14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бирлик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_s1320">
            <a:extLst>
              <a:ext uri="{FF2B5EF4-FFF2-40B4-BE49-F238E27FC236}">
                <a16:creationId xmlns:a16="http://schemas.microsoft.com/office/drawing/2014/main" id="{24482495-A049-B259-90A0-58EE5F363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5635" y="3765452"/>
            <a:ext cx="1484106" cy="963186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Сертификатлан-ган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актуарийлар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sz="1400" b="1" dirty="0" err="1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бирлик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_s1344">
            <a:extLst>
              <a:ext uri="{FF2B5EF4-FFF2-40B4-BE49-F238E27FC236}">
                <a16:creationId xmlns:a16="http://schemas.microsoft.com/office/drawing/2014/main" id="{F9150325-7F62-CBA9-D982-0A129A0DA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863" y="4913685"/>
            <a:ext cx="2066057" cy="576064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Филиаллар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ва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бўлимлар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1910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бирлик</a:t>
            </a: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_s1368">
            <a:extLst>
              <a:ext uri="{FF2B5EF4-FFF2-40B4-BE49-F238E27FC236}">
                <a16:creationId xmlns:a16="http://schemas.microsoft.com/office/drawing/2014/main" id="{E7C20BF9-A981-A489-10B9-AA3E35F62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862" y="5592430"/>
            <a:ext cx="2066058" cy="709513"/>
          </a:xfrm>
          <a:prstGeom prst="rect">
            <a:avLst/>
          </a:prstGeom>
          <a:noFill/>
          <a:ln w="28575" cap="flat" cmpd="sng">
            <a:solidFill>
              <a:srgbClr val="08AB96"/>
            </a:solidFill>
            <a:miter lim="800000"/>
            <a:headEnd/>
            <a:tailEnd/>
          </a:ln>
          <a:effectLst>
            <a:softEdge rad="12700"/>
          </a:effec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Суғурта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агентлари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318B3E"/>
                </a:solidFill>
                <a:latin typeface="Arial" pitchFamily="34" charset="0"/>
                <a:cs typeface="Arial" pitchFamily="34" charset="0"/>
              </a:rPr>
              <a:t>4736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>
                <a:ln>
                  <a:noFill/>
                </a:ln>
                <a:solidFill>
                  <a:srgbClr val="318B3E"/>
                </a:solidFill>
                <a:effectLst/>
                <a:latin typeface="Arial" pitchFamily="34" charset="0"/>
                <a:cs typeface="Arial" pitchFamily="34" charset="0"/>
              </a:rPr>
              <a:t>бирлик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rgbClr val="318B3E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B9953FC0-BD9D-17F6-E1A6-E484E88E91FC}"/>
              </a:ext>
            </a:extLst>
          </p:cNvPr>
          <p:cNvCxnSpPr>
            <a:cxnSpLocks/>
          </p:cNvCxnSpPr>
          <p:nvPr/>
        </p:nvCxnSpPr>
        <p:spPr>
          <a:xfrm>
            <a:off x="2764310" y="4836256"/>
            <a:ext cx="0" cy="1110931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81495151-EEDF-E32E-6BEC-22D6EB0F1820}"/>
              </a:ext>
            </a:extLst>
          </p:cNvPr>
          <p:cNvCxnSpPr>
            <a:cxnSpLocks/>
          </p:cNvCxnSpPr>
          <p:nvPr/>
        </p:nvCxnSpPr>
        <p:spPr>
          <a:xfrm flipV="1">
            <a:off x="2764308" y="5947187"/>
            <a:ext cx="234554" cy="1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ED8F4C66-35C5-3015-C32C-AC0F5543A17D}"/>
              </a:ext>
            </a:extLst>
          </p:cNvPr>
          <p:cNvCxnSpPr/>
          <p:nvPr/>
        </p:nvCxnSpPr>
        <p:spPr>
          <a:xfrm flipH="1">
            <a:off x="2764313" y="5201717"/>
            <a:ext cx="234550" cy="0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EA2CAF03-00D4-BF84-0676-418C4D19642D}"/>
              </a:ext>
            </a:extLst>
          </p:cNvPr>
          <p:cNvCxnSpPr>
            <a:cxnSpLocks/>
          </p:cNvCxnSpPr>
          <p:nvPr/>
        </p:nvCxnSpPr>
        <p:spPr>
          <a:xfrm>
            <a:off x="3320579" y="3477422"/>
            <a:ext cx="6857109" cy="0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FD436752-9B1F-9F38-27FE-6A7877F2F9C8}"/>
              </a:ext>
            </a:extLst>
          </p:cNvPr>
          <p:cNvCxnSpPr>
            <a:cxnSpLocks/>
          </p:cNvCxnSpPr>
          <p:nvPr/>
        </p:nvCxnSpPr>
        <p:spPr>
          <a:xfrm>
            <a:off x="3320580" y="3477422"/>
            <a:ext cx="0" cy="151000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FD10C117-F279-7207-8600-FE5EEA756F38}"/>
              </a:ext>
            </a:extLst>
          </p:cNvPr>
          <p:cNvCxnSpPr>
            <a:cxnSpLocks/>
          </p:cNvCxnSpPr>
          <p:nvPr/>
        </p:nvCxnSpPr>
        <p:spPr>
          <a:xfrm>
            <a:off x="5064920" y="3477422"/>
            <a:ext cx="1" cy="288031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132D7B05-AD9A-65BF-DCA0-005BDE16222E}"/>
              </a:ext>
            </a:extLst>
          </p:cNvPr>
          <p:cNvCxnSpPr>
            <a:cxnSpLocks/>
          </p:cNvCxnSpPr>
          <p:nvPr/>
        </p:nvCxnSpPr>
        <p:spPr>
          <a:xfrm flipH="1" flipV="1">
            <a:off x="6589735" y="3477422"/>
            <a:ext cx="1" cy="288030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B291AF2C-16CE-7B2C-2869-9BC01E3AB6D2}"/>
              </a:ext>
            </a:extLst>
          </p:cNvPr>
          <p:cNvCxnSpPr>
            <a:cxnSpLocks/>
          </p:cNvCxnSpPr>
          <p:nvPr/>
        </p:nvCxnSpPr>
        <p:spPr>
          <a:xfrm flipH="1" flipV="1">
            <a:off x="8229092" y="3477422"/>
            <a:ext cx="1" cy="288032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E47DC6FE-2E18-55D5-A3ED-AC4D1EC03A14}"/>
              </a:ext>
            </a:extLst>
          </p:cNvPr>
          <p:cNvCxnSpPr>
            <a:cxnSpLocks/>
          </p:cNvCxnSpPr>
          <p:nvPr/>
        </p:nvCxnSpPr>
        <p:spPr>
          <a:xfrm flipV="1">
            <a:off x="10177688" y="3477420"/>
            <a:ext cx="0" cy="288032"/>
          </a:xfrm>
          <a:prstGeom prst="line">
            <a:avLst/>
          </a:prstGeom>
          <a:ln w="28575">
            <a:solidFill>
              <a:srgbClr val="08AB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14"/>
          <p:cNvSpPr/>
          <p:nvPr/>
        </p:nvSpPr>
        <p:spPr>
          <a:xfrm>
            <a:off x="4748693" y="-1742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36" name="Group 13"/>
          <p:cNvGrpSpPr/>
          <p:nvPr/>
        </p:nvGrpSpPr>
        <p:grpSpPr>
          <a:xfrm>
            <a:off x="-8042" y="0"/>
            <a:ext cx="6247264" cy="527366"/>
            <a:chOff x="0" y="0"/>
            <a:chExt cx="9340800" cy="407200"/>
          </a:xfrm>
        </p:grpSpPr>
        <p:sp>
          <p:nvSpPr>
            <p:cNvPr id="37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38" name="Group 13"/>
          <p:cNvGrpSpPr/>
          <p:nvPr/>
        </p:nvGrpSpPr>
        <p:grpSpPr>
          <a:xfrm>
            <a:off x="0" y="0"/>
            <a:ext cx="4670400" cy="246308"/>
            <a:chOff x="0" y="0"/>
            <a:chExt cx="9340800" cy="407200"/>
          </a:xfrm>
        </p:grpSpPr>
        <p:sp>
          <p:nvSpPr>
            <p:cNvPr id="39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sp>
        <p:nvSpPr>
          <p:cNvPr id="40" name="Freeform 14"/>
          <p:cNvSpPr/>
          <p:nvPr/>
        </p:nvSpPr>
        <p:spPr>
          <a:xfrm>
            <a:off x="4728798" y="6609950"/>
            <a:ext cx="2654168" cy="248050"/>
          </a:xfrm>
          <a:custGeom>
            <a:avLst/>
            <a:gdLst/>
            <a:ahLst/>
            <a:cxnLst/>
            <a:rect l="l" t="t" r="r" b="b"/>
            <a:pathLst>
              <a:path w="9340850" h="407162">
                <a:moveTo>
                  <a:pt x="0" y="0"/>
                </a:moveTo>
                <a:lnTo>
                  <a:pt x="9340850" y="0"/>
                </a:lnTo>
                <a:lnTo>
                  <a:pt x="9340850" y="407162"/>
                </a:lnTo>
                <a:lnTo>
                  <a:pt x="0" y="407162"/>
                </a:lnTo>
                <a:close/>
              </a:path>
            </a:pathLst>
          </a:custGeom>
          <a:solidFill>
            <a:srgbClr val="92C356"/>
          </a:solidFill>
          <a:ln>
            <a:solidFill>
              <a:srgbClr val="92C356"/>
            </a:solidFill>
          </a:ln>
        </p:spPr>
      </p:sp>
      <p:grpSp>
        <p:nvGrpSpPr>
          <p:cNvPr id="41" name="Group 13"/>
          <p:cNvGrpSpPr/>
          <p:nvPr/>
        </p:nvGrpSpPr>
        <p:grpSpPr>
          <a:xfrm>
            <a:off x="5943149" y="6335593"/>
            <a:ext cx="6247264" cy="527366"/>
            <a:chOff x="0" y="0"/>
            <a:chExt cx="9340800" cy="407200"/>
          </a:xfrm>
        </p:grpSpPr>
        <p:sp>
          <p:nvSpPr>
            <p:cNvPr id="42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08AB96"/>
            </a:solidFill>
            <a:ln>
              <a:solidFill>
                <a:srgbClr val="08AB96"/>
              </a:solidFill>
            </a:ln>
          </p:spPr>
        </p:sp>
      </p:grpSp>
      <p:grpSp>
        <p:nvGrpSpPr>
          <p:cNvPr id="43" name="Group 13"/>
          <p:cNvGrpSpPr/>
          <p:nvPr/>
        </p:nvGrpSpPr>
        <p:grpSpPr>
          <a:xfrm>
            <a:off x="7520012" y="6351044"/>
            <a:ext cx="4670400" cy="246308"/>
            <a:chOff x="0" y="0"/>
            <a:chExt cx="9340800" cy="407200"/>
          </a:xfrm>
        </p:grpSpPr>
        <p:sp>
          <p:nvSpPr>
            <p:cNvPr id="44" name="Freeform 14"/>
            <p:cNvSpPr/>
            <p:nvPr/>
          </p:nvSpPr>
          <p:spPr>
            <a:xfrm>
              <a:off x="0" y="0"/>
              <a:ext cx="9340850" cy="407162"/>
            </a:xfrm>
            <a:custGeom>
              <a:avLst/>
              <a:gdLst/>
              <a:ahLst/>
              <a:cxnLst/>
              <a:rect l="l" t="t" r="r" b="b"/>
              <a:pathLst>
                <a:path w="9340850" h="407162">
                  <a:moveTo>
                    <a:pt x="0" y="0"/>
                  </a:moveTo>
                  <a:lnTo>
                    <a:pt x="9340850" y="0"/>
                  </a:lnTo>
                  <a:lnTo>
                    <a:pt x="9340850" y="407162"/>
                  </a:lnTo>
                  <a:lnTo>
                    <a:pt x="0" y="407162"/>
                  </a:lnTo>
                  <a:close/>
                </a:path>
              </a:pathLst>
            </a:custGeom>
            <a:solidFill>
              <a:srgbClr val="3D924D">
                <a:alpha val="74902"/>
              </a:srgbClr>
            </a:solidFill>
          </p:spPr>
        </p:sp>
      </p:grp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EF434BCD-6AEC-441C-85AE-34DF45099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697" y="75948"/>
            <a:ext cx="1887719" cy="37628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759" y="404664"/>
            <a:ext cx="1139594" cy="1139594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E9611455-17B4-4680-BF22-36F4589C165D}"/>
              </a:ext>
            </a:extLst>
          </p:cNvPr>
          <p:cNvSpPr txBox="1"/>
          <p:nvPr/>
        </p:nvSpPr>
        <p:spPr>
          <a:xfrm>
            <a:off x="11621374" y="6452942"/>
            <a:ext cx="35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b="1" dirty="0">
                <a:solidFill>
                  <a:schemeClr val="bg1"/>
                </a:solidFill>
              </a:rPr>
              <a:t>9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1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</TotalTime>
  <Words>5596</Words>
  <Application>Microsoft Office PowerPoint</Application>
  <PresentationFormat>Произвольный</PresentationFormat>
  <Paragraphs>1104</Paragraphs>
  <Slides>45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4" baseType="lpstr">
      <vt:lpstr>Arial</vt:lpstr>
      <vt:lpstr>Arimo Medium</vt:lpstr>
      <vt:lpstr>Axiforma</vt:lpstr>
      <vt:lpstr>Calibri</vt:lpstr>
      <vt:lpstr>Roboto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Фаррух Истамов</cp:lastModifiedBy>
  <cp:revision>243</cp:revision>
  <cp:lastPrinted>2024-05-01T06:31:41Z</cp:lastPrinted>
  <dcterms:created xsi:type="dcterms:W3CDTF">2022-10-28T14:42:02Z</dcterms:created>
  <dcterms:modified xsi:type="dcterms:W3CDTF">2024-05-02T13:43:30Z</dcterms:modified>
</cp:coreProperties>
</file>