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725" r:id="rId4"/>
    <p:sldId id="274" r:id="rId5"/>
    <p:sldId id="749" r:id="rId6"/>
    <p:sldId id="284" r:id="rId7"/>
    <p:sldId id="288" r:id="rId8"/>
    <p:sldId id="269" r:id="rId9"/>
    <p:sldId id="275" r:id="rId10"/>
    <p:sldId id="760" r:id="rId11"/>
    <p:sldId id="743" r:id="rId12"/>
    <p:sldId id="745" r:id="rId13"/>
    <p:sldId id="754" r:id="rId14"/>
    <p:sldId id="296" r:id="rId15"/>
    <p:sldId id="765" r:id="rId16"/>
    <p:sldId id="748" r:id="rId17"/>
    <p:sldId id="747" r:id="rId18"/>
    <p:sldId id="746" r:id="rId19"/>
    <p:sldId id="297" r:id="rId20"/>
    <p:sldId id="289" r:id="rId21"/>
    <p:sldId id="762" r:id="rId22"/>
    <p:sldId id="755" r:id="rId23"/>
    <p:sldId id="278" r:id="rId24"/>
    <p:sldId id="267" r:id="rId25"/>
    <p:sldId id="268" r:id="rId26"/>
    <p:sldId id="751" r:id="rId27"/>
    <p:sldId id="270" r:id="rId28"/>
    <p:sldId id="271" r:id="rId29"/>
    <p:sldId id="272" r:id="rId30"/>
    <p:sldId id="273" r:id="rId31"/>
    <p:sldId id="281" r:id="rId32"/>
    <p:sldId id="759" r:id="rId33"/>
    <p:sldId id="750" r:id="rId34"/>
    <p:sldId id="286" r:id="rId35"/>
    <p:sldId id="756" r:id="rId36"/>
    <p:sldId id="758" r:id="rId37"/>
    <p:sldId id="752" r:id="rId38"/>
    <p:sldId id="723" r:id="rId39"/>
  </p:sldIdLst>
  <p:sldSz cx="12190413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dil Mirsadikov" initials="MM" lastIdx="1" clrIdx="0">
    <p:extLst>
      <p:ext uri="{19B8F6BF-5375-455C-9EA6-DF929625EA0E}">
        <p15:presenceInfo xmlns:p15="http://schemas.microsoft.com/office/powerpoint/2012/main" userId="S-1-5-21-797776949-2536121866-1407297710-2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FF"/>
    <a:srgbClr val="FFFFFF"/>
    <a:srgbClr val="99FF99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0391" autoAdjust="0"/>
  </p:normalViewPr>
  <p:slideViewPr>
    <p:cSldViewPr>
      <p:cViewPr varScale="1">
        <p:scale>
          <a:sx n="103" d="100"/>
          <a:sy n="103" d="100"/>
        </p:scale>
        <p:origin x="12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EE7B-54D8-44AE-B1C9-29C6C8F1D180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E8417-0E18-4806-B156-2B8909ACB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2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4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5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8" y="274641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6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1639" y="6257484"/>
            <a:ext cx="222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400" b="1" dirty="0">
                <a:solidFill>
                  <a:srgbClr val="92C356"/>
                </a:solidFill>
                <a:latin typeface="Arial" pitchFamily="34" charset="0"/>
                <a:cs typeface="Arial" pitchFamily="34" charset="0"/>
              </a:rPr>
              <a:t>Тошкент 2024</a:t>
            </a:r>
            <a:endParaRPr lang="ru-RU" sz="2400" dirty="0">
              <a:solidFill>
                <a:srgbClr val="92C3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7B871-A407-CE6C-CE70-502E76398BC6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4" y="923903"/>
            <a:ext cx="4040555" cy="805414"/>
          </a:xfrm>
          <a:prstGeom prst="rect">
            <a:avLst/>
          </a:prstGeom>
        </p:spPr>
      </p:pic>
      <p:sp>
        <p:nvSpPr>
          <p:cNvPr id="3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3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3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39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40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41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42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  <a:solidFill>
            <a:srgbClr val="08AB96"/>
          </a:solidFill>
        </p:grpSpPr>
        <p:sp>
          <p:nvSpPr>
            <p:cNvPr id="4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grpFill/>
            <a:ln>
              <a:solidFill>
                <a:srgbClr val="08AB96"/>
              </a:solidFill>
            </a:ln>
          </p:spPr>
        </p:sp>
      </p:grpSp>
      <p:grpSp>
        <p:nvGrpSpPr>
          <p:cNvPr id="44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45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7"/>
          <a:stretch/>
        </p:blipFill>
        <p:spPr>
          <a:xfrm>
            <a:off x="8687494" y="14060"/>
            <a:ext cx="3502919" cy="212355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636779" y="2137612"/>
            <a:ext cx="10859027" cy="1241134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EF55F1-8A36-8E1B-5916-15D19F5EA3AF}"/>
              </a:ext>
            </a:extLst>
          </p:cNvPr>
          <p:cNvSpPr/>
          <p:nvPr/>
        </p:nvSpPr>
        <p:spPr>
          <a:xfrm>
            <a:off x="551639" y="2123552"/>
            <a:ext cx="10783019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z-Cyrl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 СУҒУРТА БОЗОРИ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ҲОЗИРГИ ҲОЛАТИ ВА РИВОЖЛАНИШ ИСТИҚБОЛЛАРИ</a:t>
            </a:r>
          </a:p>
          <a:p>
            <a:pPr algn="ctr"/>
            <a:endParaRPr lang="uz-Cyrl-U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Ўзбекинвест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экспорт-импорт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компанияси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акциадорлик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жамияти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Бош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директори</a:t>
            </a:r>
            <a:endParaRPr lang="ru-RU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Рустам </a:t>
            </a:r>
            <a:r>
              <a:rPr lang="ru-RU" sz="28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Содиқович</a:t>
            </a:r>
            <a:r>
              <a:rPr lang="ru-RU" sz="28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Азимов</a:t>
            </a:r>
          </a:p>
        </p:txBody>
      </p:sp>
    </p:spTree>
    <p:extLst>
      <p:ext uri="{BB962C8B-B14F-4D97-AF65-F5344CB8AC3E}">
        <p14:creationId xmlns:p14="http://schemas.microsoft.com/office/powerpoint/2010/main" val="1984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466363" y="1182702"/>
            <a:ext cx="115080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Трансмиллий молиявий гуруҳларнинг шаклланишига олиб келадиган суғурта, банк ва кредит капиталини бирлаштириш жараёнлари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Bancorp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холдинги (АҚШ)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Hardenburgh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 компаниясини сотиб олди.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Bancorp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активлари 650 млн. АҚШ долл.ни ташкил этади. Франциядаги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Depots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Consignations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компанияси ва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d'Epargne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жамғарма банкининг қўшилиши натижасида 17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евро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 активлари билан учинчи йирик банк холдинг компанияси пайдо бўлди; АҚШдаги энг йирик банк суғурта гуруҳи бўлиб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Citibank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Travels Group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молиявий холдингининг бирлашиши натижасида ташкил этилган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Citibank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бошчилигидаги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Citigroup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Суғурта хизматларининг анъанавий классик шакллари ва турларига бўлган талабнинг ўзгариши ва шу асосда муқобил суғурта ва қайта суғурталашнинг (инклюзив суғурта, микросуғурта,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вужудга келиши, суғурта хизматларини рақамлаштириш; ахборотни қайта ишлаш, назорат ва ҳимоя қилишнинг янги технологияларининг пайдо бўлиши, суғурта маҳсулотларини онлайн сотиш учун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инфратузилмасини яратиш.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uz-Cyrl-U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9EB05-4298-4FF6-8538-9E4C39F8B6A0}"/>
              </a:ext>
            </a:extLst>
          </p:cNvPr>
          <p:cNvSpPr/>
          <p:nvPr/>
        </p:nvSpPr>
        <p:spPr>
          <a:xfrm>
            <a:off x="197137" y="651921"/>
            <a:ext cx="1171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трендлари</a:t>
            </a:r>
            <a:endParaRPr lang="uz-Cyrl-U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4A83C-0DB9-4BA1-9F49-A7E2363278F3}"/>
              </a:ext>
            </a:extLst>
          </p:cNvPr>
          <p:cNvSpPr txBox="1"/>
          <p:nvPr/>
        </p:nvSpPr>
        <p:spPr>
          <a:xfrm>
            <a:off x="11542424" y="645294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D8EA3B-806A-7B80-D6E9-5448609BC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8889"/>
              </p:ext>
            </p:extLst>
          </p:nvPr>
        </p:nvGraphicFramePr>
        <p:xfrm>
          <a:off x="556961" y="1268760"/>
          <a:ext cx="11364588" cy="5093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98">
                  <a:extLst>
                    <a:ext uri="{9D8B030D-6E8A-4147-A177-3AD203B41FA5}">
                      <a16:colId xmlns:a16="http://schemas.microsoft.com/office/drawing/2014/main" val="4178601747"/>
                    </a:ext>
                  </a:extLst>
                </a:gridCol>
                <a:gridCol w="2770270">
                  <a:extLst>
                    <a:ext uri="{9D8B030D-6E8A-4147-A177-3AD203B41FA5}">
                      <a16:colId xmlns:a16="http://schemas.microsoft.com/office/drawing/2014/main" val="4825379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58322874"/>
                    </a:ext>
                  </a:extLst>
                </a:gridCol>
                <a:gridCol w="1589746">
                  <a:extLst>
                    <a:ext uri="{9D8B030D-6E8A-4147-A177-3AD203B41FA5}">
                      <a16:colId xmlns:a16="http://schemas.microsoft.com/office/drawing/2014/main" val="3362095099"/>
                    </a:ext>
                  </a:extLst>
                </a:gridCol>
                <a:gridCol w="1301714">
                  <a:extLst>
                    <a:ext uri="{9D8B030D-6E8A-4147-A177-3AD203B41FA5}">
                      <a16:colId xmlns:a16="http://schemas.microsoft.com/office/drawing/2014/main" val="596413131"/>
                    </a:ext>
                  </a:extLst>
                </a:gridCol>
                <a:gridCol w="1049175">
                  <a:extLst>
                    <a:ext uri="{9D8B030D-6E8A-4147-A177-3AD203B41FA5}">
                      <a16:colId xmlns:a16="http://schemas.microsoft.com/office/drawing/2014/main" val="1711010129"/>
                    </a:ext>
                  </a:extLst>
                </a:gridCol>
                <a:gridCol w="1273998">
                  <a:extLst>
                    <a:ext uri="{9D8B030D-6E8A-4147-A177-3AD203B41FA5}">
                      <a16:colId xmlns:a16="http://schemas.microsoft.com/office/drawing/2014/main" val="3017427859"/>
                    </a:ext>
                  </a:extLst>
                </a:gridCol>
                <a:gridCol w="1397427">
                  <a:extLst>
                    <a:ext uri="{9D8B030D-6E8A-4147-A177-3AD203B41FA5}">
                      <a16:colId xmlns:a16="http://schemas.microsoft.com/office/drawing/2014/main" val="4036115777"/>
                    </a:ext>
                  </a:extLst>
                </a:gridCol>
              </a:tblGrid>
              <a:tr h="7251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Компаниянинг номи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Мамлакат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Соҳа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Сотув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Фойда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</a:t>
                      </a: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лар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Бозор</a:t>
                      </a:r>
                      <a:r>
                        <a:rPr lang="uz-Cyrl-UZ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қиймати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25739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 An Insurance Group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z-Cyrl-UZ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Хитой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Life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732,3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33103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Allianz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Life+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Reinsurance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115,4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926,2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20173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AXA Group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Reinsurance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120,8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965,4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275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MetLife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z-Cyrl-UZ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АҚШ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5,3 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884,2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0865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International Group (AIG)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z-Cyrl-UZ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АҚШ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Life+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Reinsurance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496,9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95182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Munich Re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Reinsurance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3,4 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295,7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3889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Swiss Re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Швейцария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Reinsurance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189,6 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11904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 Group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Life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539,3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20867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Zurich Insurance Group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Швейцария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Reinsurance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364,2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9384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Allstate</a:t>
                      </a:r>
                      <a:endParaRPr lang="ru-RU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z-Cyrl-UZ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АҚШ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2,2 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106,5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13620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China Reinsurance (Group) Corporation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Хитой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Reinsurance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7959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РНПК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z-Cyrl-UZ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Reinsurance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6477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4DB1819-7818-2FDF-8508-38B1BD5F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819" y="908720"/>
            <a:ext cx="2019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Cyrl-UZ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 </a:t>
            </a:r>
            <a:r>
              <a:rPr lang="en-US" alt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E64B8-1228-A65A-F908-67A6E3610DD3}"/>
              </a:ext>
            </a:extLst>
          </p:cNvPr>
          <p:cNvSpPr txBox="1"/>
          <p:nvPr/>
        </p:nvSpPr>
        <p:spPr>
          <a:xfrm>
            <a:off x="2710830" y="476672"/>
            <a:ext cx="779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Дунёнинг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9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77" y="908720"/>
            <a:ext cx="11639850" cy="555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95000"/>
              </a:lnSpc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Инклюзив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юридик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ўз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мулкий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манфаатларини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қилишдан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фойдаланиш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имкониятлари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тўғрисида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хабардорлиги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паст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юридик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айланма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маблағлари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етарли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бўлмаган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ёки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даромадлари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ҳамда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ёки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юридик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айрим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тоифалари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хизматларидан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фойдаланиш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имкониятининг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йўқлиги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шароитида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соҳасини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ривожлантиришни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тутади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58775" algn="just">
              <a:lnSpc>
                <a:spcPct val="95000"/>
              </a:lnSpc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Микросуғурта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одатда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лекин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доим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эмас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таваккалчиликлар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қийматига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мутаносиб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равишдаги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мунтазам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тўловлар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эвазига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алоҳида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ёки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таъминланган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гуруҳларига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молиявий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ҳимояни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таъминлашга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қаратилган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соҳасидаги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микромолиявий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фаолият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тури.</a:t>
            </a:r>
          </a:p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Микросуғурта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мақсадлари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кунига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4 АҚШ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долл.гача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даромад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паст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деб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Микросуғуртанинг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асосий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мақсадли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гуруҳи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анъанавий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тижорий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ижтимоий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асосий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схемаларидан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ташқарида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шунингдек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маълум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сабабларга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кўра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тегишли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маҳсулотларини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олиш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имкониятига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бўлмаган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Микросуғуртани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олувчилар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бўлиб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алоҳида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шахслар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хўжаликлари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ҳатто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бутун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қишлоқ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шаҳар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жамоалари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бўлиши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мумкин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Инклюзив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микросуғурта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қуйидагилар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белгиланади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кам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даромадли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хўжалик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субъектлари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ҳимоясини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тақдим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этиш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максадли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истеъмолчилар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тушунарли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одатда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таваккалчиликлар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жамланмасини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эмас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балки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маълум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бир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муайян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таваккалчиликни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қоплайдиган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маҳсулотларининг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соддалиги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тўловлари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мукофотлари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суммасининг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мақбул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миқдори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андеррайтинг,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полисни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тўловларни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беришнинг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шунингдек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низоларни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ҳал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этиш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усулининг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соддалаштирилганлиги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статистик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маълумотларнинг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етарли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эмаслиги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суғурталовчи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юқори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таваккалчилик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давлат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солиш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даражасининг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пастлиги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D2D88-7DD8-4F4C-81CD-30CB18D2EEAC}"/>
              </a:ext>
            </a:extLst>
          </p:cNvPr>
          <p:cNvSpPr txBox="1"/>
          <p:nvPr/>
        </p:nvSpPr>
        <p:spPr>
          <a:xfrm>
            <a:off x="2839353" y="583307"/>
            <a:ext cx="679980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Суғуртанинг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турлари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6F1615-FBE5-44B1-BE49-84DD230EC1EE}"/>
              </a:ext>
            </a:extLst>
          </p:cNvPr>
          <p:cNvSpPr/>
          <p:nvPr/>
        </p:nvSpPr>
        <p:spPr>
          <a:xfrm>
            <a:off x="4222998" y="836957"/>
            <a:ext cx="7499979" cy="54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35" algn="just">
              <a:lnSpc>
                <a:spcPct val="115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 суғуртасида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Дунёнинг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кўплаб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мамлакатларида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алоҳида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компаниялар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умуман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давлатлар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даражасида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замонавий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ахборот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ривожлантириш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ҳаётнинг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соҳаларига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жорий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этишни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рағбатлантириш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янги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бизнес-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излаш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масофавий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инфратузилмаларни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яратишга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қаратилган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рақамлаштириш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дастурларни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ишлаб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чиқиш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оширишдан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иборат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трансформация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фаол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оширилмоқда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Яқин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келажакда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айнан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замонавий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технологиялардан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фойдаланиш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алоҳида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компанияларнинг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ҳам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рақамлаштириш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инфратузилма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ҳуқуқий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муҳитни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шакллантираётган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давлатларнинг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ҳам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рақобатбардошлигини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белгилаб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беради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Истеъмолчиларнинг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кундалик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ҳаётига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кириб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даражасининг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қурилмалар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сонининг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ортиши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рақамли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тезлашувига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олиб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келмоқда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йил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ҳолатига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кўра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дунё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аҳолисининг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фоизи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- 5,35 миллиард киши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кириш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имконига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эга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 descr="Как InsurTech меняет рынок страхования. Часть вторая">
            <a:extLst>
              <a:ext uri="{FF2B5EF4-FFF2-40B4-BE49-F238E27FC236}">
                <a16:creationId xmlns:a16="http://schemas.microsoft.com/office/drawing/2014/main" id="{E76ADC48-C27A-4083-B4EE-150DFD98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2" y="3636744"/>
            <a:ext cx="3751737" cy="265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C0D55A-98E4-4D39-A023-F7BEC108DD7D}"/>
              </a:ext>
            </a:extLst>
          </p:cNvPr>
          <p:cNvSpPr txBox="1"/>
          <p:nvPr/>
        </p:nvSpPr>
        <p:spPr>
          <a:xfrm>
            <a:off x="3315200" y="514573"/>
            <a:ext cx="679980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Суғуртанинг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турлари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CE10E3B-7720-0E66-3350-2DD60C38A20C}"/>
              </a:ext>
            </a:extLst>
          </p:cNvPr>
          <p:cNvSpPr/>
          <p:nvPr/>
        </p:nvSpPr>
        <p:spPr>
          <a:xfrm>
            <a:off x="431993" y="1088960"/>
            <a:ext cx="3658366" cy="239783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(Insurance Technologies)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ахборот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рақамлаштиришни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суғуртага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жорий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этишдир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550590" y="542768"/>
            <a:ext cx="114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рақамлаштиришни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трендлари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5086" y="908720"/>
            <a:ext cx="6758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2.1.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Сунъий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интеллектдан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фойдаланишни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янада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кенгайтириш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СИ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даъволарини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кўриб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чиқишни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автоматлаштиради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масалан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ҳужжатларни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таҳлил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қилиш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тўловлар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бўйича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қарор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қабул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қилишни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амалга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оширади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Сўровларга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вақтида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жавоб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бериш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хизматлардан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қониқиш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даражасига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таъсир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мижозларнинг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садоқати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уларни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ушлаб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қолишни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оширади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361950" algn="just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Gartner</a:t>
            </a:r>
            <a:r>
              <a:rPr lang="uz-Cyrl-U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консалтинг компаниясининг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сўровномасига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кўра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бизнес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раҳбарларининг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38 </a:t>
            </a:r>
            <a:r>
              <a:rPr lang="ru-RU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фоизи</a:t>
            </a:r>
            <a:r>
              <a:rPr lang="ru-RU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СИга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инвеститсияларининг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асосий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фокуси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фойдаланувчи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тажрибасини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яхшилаш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мижозларни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ушлаб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туриш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деб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ҳисоблашади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траховая компания Lemonade добавила в свой портфель биткои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18952"/>
          <a:stretch/>
        </p:blipFill>
        <p:spPr bwMode="auto">
          <a:xfrm>
            <a:off x="525860" y="1047246"/>
            <a:ext cx="4321668" cy="302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221" y="4283511"/>
            <a:ext cx="116200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Lemonade </a:t>
            </a:r>
            <a:r>
              <a:rPr lang="uz-Cyrl-UZ" sz="15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компанияси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мулоқотлар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сунъий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чат-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ботлари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инсон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нутқини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оғзаки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ёки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ёзма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тарзда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тақлид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қилувчи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қурилмалар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ҳақиқий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одамлар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мулоқот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имконини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берувчи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компьютер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дастури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оширилади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AI Maya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тўғрисида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ўйноқи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тарзда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тўплайдиган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»ни (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фойдаланувчига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маҳсулотдан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фойдаланишни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кўрсатишнинг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оддий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тушунарли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усули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оширадиган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бот.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Шунингдек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шахсийлаштирилган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таклифларни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яратади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тўловларни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оширишга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ёрдам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беради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AI Jim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ҳодисалари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ишлаш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бот. У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ҳодисасини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ижобий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бўлса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тўлов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шуғулланади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Агар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вазифа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ваколатидан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ташқарида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бўлса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бот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тегишли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жамоа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аъзоси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малакаси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жадвалини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ҳисобга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олган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ҳолда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боғлайди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5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00949-F144-38DF-B28D-1202BC064E06}"/>
              </a:ext>
            </a:extLst>
          </p:cNvPr>
          <p:cNvSpPr/>
          <p:nvPr/>
        </p:nvSpPr>
        <p:spPr>
          <a:xfrm>
            <a:off x="619354" y="625555"/>
            <a:ext cx="113405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компанияси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етилган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Бизнеснинг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йўналишлари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ижарачилар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уй-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мулкдорлари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уй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ҳайвонлари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автомашиналар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АҚШнинг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та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штатида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ошириш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литсензияга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шунингдек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Европа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юритиш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имконини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берувчи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умумевропа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литсензиясига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аллақачон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Францияда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юритади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кенгайишда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етмоқда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шикоятларини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ходимларни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қилмайди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аксинча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даъволарни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сунъий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чат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ботлардан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охиридаги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даромади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миллион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долларни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Ходимлар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1258 киши.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crease">
            <a:extLst>
              <a:ext uri="{FF2B5EF4-FFF2-40B4-BE49-F238E27FC236}">
                <a16:creationId xmlns:a16="http://schemas.microsoft.com/office/drawing/2014/main" id="{45A0DA51-BAC8-44FB-B05C-C5121C4F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531932" y="6236918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502310" y="6393926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716661" y="6119569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293524" y="6135020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5376" y="6297896"/>
            <a:ext cx="60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4867" y="838259"/>
            <a:ext cx="70208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Embedded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insurance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ўрнатилган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бевосита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бошқа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компаниялар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томонидан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тақдим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этиладиган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маҳсулотлар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хизматларга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бирлаштиради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хизматларнинг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умумий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тўпламининг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қисмига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айланади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автоматик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равишда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маҳсулот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хизматга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ўрнатилади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жараённи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соддалаштиради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маҳсулотга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ўрнатилганлиги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сабабли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у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ушбу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маҳсулот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хизмат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боғлиқ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муайян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таваккалчиликларга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мослаштирилиши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мумкин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Ўрнатилган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мижозларнинг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содиқлигини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ошириши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мумкин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чунки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уни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сотиб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олиш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осон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қулай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indent="361950" algn="just"/>
            <a:endParaRPr lang="ru-RU" dirty="0">
              <a:solidFill>
                <a:srgbClr val="002060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Фото: 123rf / Legion-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3" y="764704"/>
            <a:ext cx="4778645" cy="30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8042" y="3934971"/>
            <a:ext cx="119112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йилда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BestDoctor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компаниясининг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BestInsure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хизмати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биноларни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қисқа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муддатга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ижарага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берувчилар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вандализмдан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ўрнатилган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хизматини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ишга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туширди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8775" algn="just"/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Uber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Tesla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ҳайдовчилар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йўловчилар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ўрнатилган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суғуртани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таклиф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қилади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(авто каско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бахтсиз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ҳодиса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58775" algn="just"/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Ушбу йўналишда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Ўзбекинвест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компанияси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Murad Buildings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 ҳамкорликда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уйларни ва учинчи шахслар олдидаги жавобгарлик суғурталарини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таклиф қилади.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8775"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Ушбу стратегия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самарали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эканлигини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исботлади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агар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бундай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имконият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мавжуд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бўлса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харидорларнинг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ru-RU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фоизи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онлайн-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сотувда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суғуртани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харид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қилишга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тайёр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549" y="1184993"/>
            <a:ext cx="60928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Usage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based insurance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фойдаланишга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асосланган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маълум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харидорнинг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турмуш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тарзидан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келиб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чиққан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ҳолда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тарифларини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ҳисоблашга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ёндашув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UBI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компанияларига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рискларни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аниқроқ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баҳолаш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мижозларга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эса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қулайроқ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тарифларни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олиш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имконини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беради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Бундан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ташқари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у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компанияларни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хавфсизроқ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масъулиятли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йўл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тутишга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ундайди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эса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охир-оқибат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ҳодисалари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сонини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камайтириши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Бироқ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камчиликлар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ҳам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мавжуд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шахсий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маълумотларни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тўплаш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улардан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фойдаланиш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махфийлик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конфиденциалликни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ҳимоя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қилиш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нуқтаи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назаридан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саволлар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туғдиради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AutoShape 2" descr="What is Usage-Based Insurance (UBI)? | MAPFRE In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What is Usage-Based Insurance (UBI)? | MAPFRE Insur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mapfreinsurance.com/media/What-is-UBI_1680x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9" y="1340768"/>
            <a:ext cx="5269484" cy="2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2058" y="3787591"/>
            <a:ext cx="5242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b="1" dirty="0">
                <a:latin typeface="Arial" pitchFamily="34" charset="0"/>
                <a:cs typeface="Arial" pitchFamily="34" charset="0"/>
              </a:rPr>
              <a:t>Progressive</a:t>
            </a:r>
            <a:r>
              <a:rPr lang="uz-Cyrl-UZ" dirty="0">
                <a:latin typeface="Arial" pitchFamily="34" charset="0"/>
                <a:cs typeface="Arial" pitchFamily="34" charset="0"/>
              </a:rPr>
              <a:t> компанияси тарифларни ҳисоблаш учун машинага ўрнатиладиган ва ҳайдаш тўғрисида маълумотларни тўплайдиган қурилмаларни тақдим этади.</a:t>
            </a:r>
          </a:p>
          <a:p>
            <a:pPr indent="358775" algn="just"/>
            <a:r>
              <a:rPr lang="en-US" b="1" dirty="0">
                <a:latin typeface="Arial" pitchFamily="34" charset="0"/>
                <a:cs typeface="Arial" pitchFamily="34" charset="0"/>
              </a:rPr>
              <a:t>Allstate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компанияси эса ҳайдаш ҳаракатини кузатиш ва тарифларни ҳисоблаш учун мобил иловага асосланган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Drivewise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дастуридан фойдаланади.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1615E-311D-6956-CD6E-C2D4D925B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" y="620688"/>
            <a:ext cx="5449745" cy="3024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E0D04-68EF-5466-3634-06F7ADC1B04E}"/>
              </a:ext>
            </a:extLst>
          </p:cNvPr>
          <p:cNvSpPr txBox="1"/>
          <p:nvPr/>
        </p:nvSpPr>
        <p:spPr>
          <a:xfrm>
            <a:off x="5844434" y="720111"/>
            <a:ext cx="59139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2.4.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хизматларининг</a:t>
            </a:r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маркетплейслари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турли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компанияларнинг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турли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маҳсулотларини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топишингиз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бўлган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онлайн-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платформалардир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ерда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истеъмолчилар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турли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маҳсулотларни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уларнинг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шартлари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нархларини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солиштиришлари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нечта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веб-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сайтларга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ташриф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буюришдан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кўра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қулайроқдир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Аммо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компаниялар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учун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маркетплейслар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янада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кучли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рақобат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муҳитини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яратади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Бундан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ташқари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улар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шахсийлаштиришни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камайтиради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- улар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учун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имкони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борича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универсалроқ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хизматларни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тақдим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этиш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фойдалироқдир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чунки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маркетплейслар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савдодан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фоиз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олади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361950" algn="just"/>
            <a:r>
              <a:rPr lang="uz-Cyrl-UZ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Ўзбекистонда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Sug‘urta</a:t>
            </a: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Bozor</a:t>
            </a: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uz-Cyrl-UZ" sz="2000" dirty="0">
                <a:solidFill>
                  <a:srgbClr val="002060"/>
                </a:solidFill>
                <a:highlight>
                  <a:srgbClr val="FFFFFF"/>
                </a:highlight>
              </a:rPr>
              <a:t>маркетплейс яратилган, унда 10 га яқин суғурта компаниялари мавжуд.</a:t>
            </a:r>
            <a:endParaRPr lang="en-US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A9509B-6F96-45AA-96AC-B020126D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98" y="3738394"/>
            <a:ext cx="5448009" cy="27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3" y="6516052"/>
            <a:ext cx="56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5639207" y="850694"/>
            <a:ext cx="62472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2.5.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Обуна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моделлари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обуна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зарур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вақт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тўланади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узайтирилиши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қилдирувчи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тўловни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ўзи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ўтказиши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ёки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автоматик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ечиб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олишни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ўрнатиши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Обунани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исталган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вақтда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тўхтатиш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Ушбу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моделнинг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афзаллиги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мослашувчанлик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Мижоз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суғуртадан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фақат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унга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керак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бўлганда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фойдаланади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Бундан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ташқари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вақтнинг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ўзида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сумма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тўлашнинг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ҳожати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йўқ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муддатига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қараб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тўловлар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қисмларга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бўлинади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479FB-5206-6277-7236-2DF1D89D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6" y="1268760"/>
            <a:ext cx="4863692" cy="282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67328-8B99-5CF9-7C5D-0FC92AA0CC0E}"/>
              </a:ext>
            </a:extLst>
          </p:cNvPr>
          <p:cNvSpPr txBox="1"/>
          <p:nvPr/>
        </p:nvSpPr>
        <p:spPr>
          <a:xfrm>
            <a:off x="674458" y="4614926"/>
            <a:ext cx="46532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Биринчи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обуна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суғуртаси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Британияда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2018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йилда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пайдо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Aviva</a:t>
            </a:r>
            <a:r>
              <a:rPr lang="uz-Cyrl-UZ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компанияси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автомобилларни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кўчмас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мулкни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бошқа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мол-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мулкни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ойлик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обуна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асосида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қилди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CC47CE-8B9C-4B97-A506-62F0D9A2D0EB}"/>
              </a:ext>
            </a:extLst>
          </p:cNvPr>
          <p:cNvSpPr txBox="1"/>
          <p:nvPr/>
        </p:nvSpPr>
        <p:spPr>
          <a:xfrm>
            <a:off x="5607081" y="4468404"/>
            <a:ext cx="6247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Обуна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моделларига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мисол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Автомобилни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ихтиёрий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полиси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КАСКО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фақат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йилнинг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маълум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мавсумида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ишлайди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Саёҳат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суғуртаси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полиси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“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Travel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фақат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чет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элга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саёҳат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пайтида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ишлайди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5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1054646" y="649532"/>
            <a:ext cx="4536503" cy="402028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647491-3161-9062-921D-33CB1B5376CD}"/>
              </a:ext>
            </a:extLst>
          </p:cNvPr>
          <p:cNvSpPr/>
          <p:nvPr/>
        </p:nvSpPr>
        <p:spPr>
          <a:xfrm>
            <a:off x="754311" y="441628"/>
            <a:ext cx="10895163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90000"/>
              </a:lnSpc>
            </a:pPr>
            <a:endParaRPr lang="ru-RU" b="1" dirty="0">
              <a:solidFill>
                <a:srgbClr val="002060"/>
              </a:solidFill>
              <a:latin typeface="Axiforma" panose="00000500000000000000" pitchFamily="2" charset="-52"/>
              <a:cs typeface="Arial" panose="020B0604020202020204" pitchFamily="34" charset="0"/>
            </a:endParaRPr>
          </a:p>
          <a:p>
            <a:pPr indent="355600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Тавсия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этиладиган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адабиётлар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ru-RU" b="1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8FD0E7F-51F5-48EA-927A-8211EB284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39399"/>
              </p:ext>
            </p:extLst>
          </p:nvPr>
        </p:nvGraphicFramePr>
        <p:xfrm>
          <a:off x="1054951" y="1162562"/>
          <a:ext cx="10703469" cy="511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18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Суғурта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назарияси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амалиёти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Ўқув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қўлланмаси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М. </a:t>
                      </a:r>
                      <a:r>
                        <a:rPr lang="ru-RU" sz="1700" b="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Анкил</a:t>
                      </a:r>
                      <a:r>
                        <a:rPr lang="ru-RU" sz="1700" b="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2003 й. – 704 б.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Азимов Р.С.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Таваккалчиликларни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бошқариш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Ўқув-услубий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қўлланма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–Т.: </a:t>
                      </a:r>
                      <a:r>
                        <a:rPr lang="en-US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Turon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Iqbol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2023 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й.- 656 б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09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Азимов Р.С.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бизнеси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Ўқув-услубий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қўлланма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–Т.: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М.Улугбек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номидаги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ЎМУ, 2022 й. – 244 б.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Азимов.Р.С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Ўзбекистон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Республикасида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суғуртанинг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инновацион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ривожланиши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Назария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Услубиёт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Амалиёт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.-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Turon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Iqbol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2023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й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- 352 </a:t>
                      </a:r>
                      <a:r>
                        <a:rPr lang="uz-Cyrl-UZ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Хамидулин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М.Б.,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Мирсадыков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М.А. Страхование: Учебно-методическое пособие. </a:t>
                      </a:r>
                      <a:b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Т.: Ташкентский филиал РЭУ им. Г.В. Плеханова, 2019 й.-322 б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Страхование: учебное пособие – М. Т.К.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Велби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Проспект </a:t>
                      </a:r>
                      <a:r>
                        <a:rPr lang="ru-RU" sz="1700" b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нашриёти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2006 й. -744 б.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Страхование: </a:t>
                      </a:r>
                      <a:r>
                        <a:rPr lang="ru-RU" sz="170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Дарслик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Т.А. Федорова </a:t>
                      </a:r>
                      <a:r>
                        <a:rPr lang="ru-RU" sz="170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таҳрири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остида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– 2-нашр, </a:t>
                      </a:r>
                      <a:r>
                        <a:rPr lang="ru-RU" sz="170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иерераб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и доп. </a:t>
                      </a:r>
                      <a:b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М.: </a:t>
                      </a:r>
                      <a:r>
                        <a:rPr lang="ru-RU" sz="1700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Экономистъ</a:t>
                      </a:r>
                      <a:r>
                        <a:rPr lang="ru-RU" sz="17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2004 й. - 875 б.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 Страхование: Учебное пособие. – М.: ИНФРА-М, 2006 г. – 312 с. - (Высшее образование).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ISB N5-16-002176-0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z-Cyrl-UZ" sz="17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9. 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Дэвид Бланд. Страхование: Принципы и практика - М.: Финансы и статистика, 1998 й.</a:t>
                      </a:r>
                      <a:endParaRPr lang="ru-RU" sz="17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7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М.А.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Мирсадыков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Д.М.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Абдусатторова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– Основы страхового бизнеса. – Т. ТКS, 2009. 175 б.</a:t>
                      </a:r>
                    </a:p>
                  </a:txBody>
                  <a:tcPr marL="91439" marR="91439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698B10F-1A9A-481A-A35A-46885C0C9FFE}"/>
              </a:ext>
            </a:extLst>
          </p:cNvPr>
          <p:cNvSpPr txBox="1"/>
          <p:nvPr/>
        </p:nvSpPr>
        <p:spPr>
          <a:xfrm>
            <a:off x="11621374" y="645294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8F407-A74C-4135-90BF-820D5959C90E}"/>
              </a:ext>
            </a:extLst>
          </p:cNvPr>
          <p:cNvSpPr txBox="1"/>
          <p:nvPr/>
        </p:nvSpPr>
        <p:spPr>
          <a:xfrm>
            <a:off x="239277" y="970869"/>
            <a:ext cx="1171185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 fontAlgn="base"/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Барча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мамлакатларда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узоқ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йиллик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т</a:t>
            </a:r>
            <a:r>
              <a:rPr lang="uz-Cyrl-UZ" sz="1700" dirty="0">
                <a:solidFill>
                  <a:srgbClr val="002060"/>
                </a:solidFill>
                <a:latin typeface="Roboto" panose="02000000000000000000" pitchFamily="2" charset="0"/>
              </a:rPr>
              <a:t>ренд –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полисларни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сотишнинг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онлайн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режимга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ўтиши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компанияларининг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IT-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инфратузилмасини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яратиш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учун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катта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харажатлари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Аввало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энг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стандартлаштирилган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маҳсулотлар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Интернетга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ўтказилади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автомобиллар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кўчмас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мулкни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қилиш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Бу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соҳада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етакчи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деб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Британияни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аташ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мумкин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бунда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автомобил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полисларининг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50% дан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ортиғи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мулкни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суғурталашнинг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25% га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яқини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жисмоний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шахслар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томонидан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интернет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орқали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сотиб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олинади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Мобил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хизматлар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Африка,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Осиё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Жанубий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Америка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мамлакатларида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энг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тез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ривожланмоқда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бу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ерда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кўплаб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аҳоли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Интернетга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фақат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телефон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орқали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кира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олади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  <a:endParaRPr lang="en-US" sz="1700" b="0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indent="363538" algn="just" fontAlgn="base"/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Бироқ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умуман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олганда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бозорини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рақамлаштириш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жараёни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суст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кечмоқда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Бу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нафақат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қашшоқлик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ривожланаётган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мамлакатларда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Интернетга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киришнинг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чекланганлиги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балки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қонунчилик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чекловлари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масалан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: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Америкадаги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кичик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компанияларининг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IT-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инфратузилмани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таъминлаш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харажатларини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ўз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зиммасига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олишни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истамаслиги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билан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боғлиқ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Бундан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ташқари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полисларни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тўғридан-тўғри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онлайн-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сотиш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брокерларнинг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мавжуд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тармоғига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халақит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бериб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ривожланган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мамлакатлардаги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компаниялари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учун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муаммоларни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келтириб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чиқармоқда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Бундан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ташқари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маданий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муаммо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ҳам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бор: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мураккаб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маҳсулотлар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хусусан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тиббий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суғуртада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кўплаб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харидорлар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учун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масалани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Интернетда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мустақил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ўрганишдан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кўра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брокер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билан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полиснинг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шартлари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хусусиятларини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муҳокама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қилиш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осон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ҳисобланади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Эҳтимол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муаммо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бот-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ёрдамчиларни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жорий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этиш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орқали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ҳал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қилинади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Accenture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сўровномасига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кўра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одамларнинг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71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фоизи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онлайн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суғуртани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танлашда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бот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маслаҳатларидан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фойдаланишга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тайёр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4FF9C-656F-47B3-B531-F8D1EC91C847}"/>
              </a:ext>
            </a:extLst>
          </p:cNvPr>
          <p:cNvSpPr txBox="1"/>
          <p:nvPr/>
        </p:nvSpPr>
        <p:spPr>
          <a:xfrm>
            <a:off x="527342" y="515342"/>
            <a:ext cx="114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рақамлаштиришни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трендлари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5A3A2EE-39B1-5B13-7FE0-F7034750B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9310"/>
              </p:ext>
            </p:extLst>
          </p:nvPr>
        </p:nvGraphicFramePr>
        <p:xfrm>
          <a:off x="766614" y="1158791"/>
          <a:ext cx="11032722" cy="1936054"/>
        </p:xfrm>
        <a:graphic>
          <a:graphicData uri="http://schemas.openxmlformats.org/drawingml/2006/table">
            <a:tbl>
              <a:tblPr/>
              <a:tblGrid>
                <a:gridCol w="3338020">
                  <a:extLst>
                    <a:ext uri="{9D8B030D-6E8A-4147-A177-3AD203B41FA5}">
                      <a16:colId xmlns:a16="http://schemas.microsoft.com/office/drawing/2014/main" val="721775819"/>
                    </a:ext>
                  </a:extLst>
                </a:gridCol>
                <a:gridCol w="302003">
                  <a:extLst>
                    <a:ext uri="{9D8B030D-6E8A-4147-A177-3AD203B41FA5}">
                      <a16:colId xmlns:a16="http://schemas.microsoft.com/office/drawing/2014/main" val="131078250"/>
                    </a:ext>
                  </a:extLst>
                </a:gridCol>
                <a:gridCol w="7392699">
                  <a:extLst>
                    <a:ext uri="{9D8B030D-6E8A-4147-A177-3AD203B41FA5}">
                      <a16:colId xmlns:a16="http://schemas.microsoft.com/office/drawing/2014/main" val="3378103825"/>
                    </a:ext>
                  </a:extLst>
                </a:gridCol>
              </a:tblGrid>
              <a:tr h="1936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uz-Cyrl-UZ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Суғурта агенти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8" marB="45728" anchor="ctr"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B3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" marR="0" lvl="0" indent="26860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ru-RU" sz="1800" kern="1200" dirty="0">
                        <a:solidFill>
                          <a:srgbClr val="003E1C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350" marR="0" lvl="0" indent="26860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ru-RU" sz="1000" kern="1200" dirty="0">
                        <a:solidFill>
                          <a:srgbClr val="003E1C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350" marR="0" lvl="0" indent="26860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Суғурталовчининг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номидан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топшириғига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биноан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суғурта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шартномасининг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тузилиши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ижро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этилишини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ташкил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қилиш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бўйича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фаолият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юритувчи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ёки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жисмоний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шахс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6" marR="91436" marT="45728" marB="45728" horzOverflow="overflow"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9676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F94B5F5-079F-5C14-FF67-5127E0E3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49322"/>
              </p:ext>
            </p:extLst>
          </p:nvPr>
        </p:nvGraphicFramePr>
        <p:xfrm>
          <a:off x="789856" y="3536779"/>
          <a:ext cx="11032722" cy="1066800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59777356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547890015"/>
                    </a:ext>
                  </a:extLst>
                </a:gridCol>
                <a:gridCol w="7432322">
                  <a:extLst>
                    <a:ext uri="{9D8B030D-6E8A-4147-A177-3AD203B41FA5}">
                      <a16:colId xmlns:a16="http://schemas.microsoft.com/office/drawing/2014/main" val="3355515192"/>
                    </a:ext>
                  </a:extLst>
                </a:gridCol>
              </a:tblGrid>
              <a:tr h="9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Суғурта</a:t>
                      </a: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брокери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26860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Суғурта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қилдирувчининг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номидан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топшириғига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биноан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суғурта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шартномаси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тузилиши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ижро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этилишини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ташкил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қилиш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бўйича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фаолиятни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амалга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оширувчи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юридик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9470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6B23F1-6A15-9555-A143-D371F9FA18C1}"/>
              </a:ext>
            </a:extLst>
          </p:cNvPr>
          <p:cNvSpPr txBox="1"/>
          <p:nvPr/>
        </p:nvSpPr>
        <p:spPr>
          <a:xfrm>
            <a:off x="694606" y="4941925"/>
            <a:ext cx="11176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Ушбу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воситачилар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фаолиятидаги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фарқлар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агентининг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суғурталовчи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тўланади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брокерининг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қилдирувчи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тўланади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449E335A-8463-F7E9-062B-84DC1A576665}"/>
              </a:ext>
            </a:extLst>
          </p:cNvPr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8D2BF94D-D74A-7586-C256-25F15D4D2207}"/>
              </a:ext>
            </a:extLst>
          </p:cNvPr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3494A65E-C6AF-87DC-A055-EC2F40B5E269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7943E682-EC38-1B30-C1D5-A713E9F87CDE}"/>
              </a:ext>
            </a:extLst>
          </p:cNvPr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B9AB795-5792-0E2C-444B-CCF790451C15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9774CA-641C-8595-7468-BF8DE111B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FDA35B-0721-2FF4-6D13-51888BE5B48B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  <a:highlight>
                  <a:srgbClr val="FFFF00"/>
                </a:highlight>
              </a:rPr>
              <a:t>6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1E3206F-B45B-C7E1-D59D-203125B1F7D8}"/>
              </a:ext>
            </a:extLst>
          </p:cNvPr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A779C60-22BD-4181-D5BF-C31BFE0AE9E1}"/>
              </a:ext>
            </a:extLst>
          </p:cNvPr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05E759-1558-655E-2820-1703EBFBBDCD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AE3E9A87-2B94-52AC-9AD2-0502DE360D2C}"/>
              </a:ext>
            </a:extLst>
          </p:cNvPr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D11E91B-1A22-B834-9442-3A9CF3850E72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8029116-797E-A4BF-0B7C-670BB6E264DF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491885"/>
            <a:ext cx="6247264" cy="371074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3238" y="1052577"/>
            <a:ext cx="558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Аҳоли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бошига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мукофотлари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Топ-10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мамлакат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(2021 й)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30021-9D37-4043-8057-BC4FA78376E2}"/>
              </a:ext>
            </a:extLst>
          </p:cNvPr>
          <p:cNvSpPr txBox="1"/>
          <p:nvPr/>
        </p:nvSpPr>
        <p:spPr>
          <a:xfrm>
            <a:off x="455301" y="631583"/>
            <a:ext cx="1142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ЖАҲОН СУҒУРТА БОЗОРИ</a:t>
            </a:r>
            <a:endParaRPr lang="uz-Cyrl-U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334FAE-7A8E-5159-F421-B3397886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63574"/>
              </p:ext>
            </p:extLst>
          </p:nvPr>
        </p:nvGraphicFramePr>
        <p:xfrm>
          <a:off x="162448" y="1702244"/>
          <a:ext cx="5826012" cy="460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50">
                  <a:extLst>
                    <a:ext uri="{9D8B030D-6E8A-4147-A177-3AD203B41FA5}">
                      <a16:colId xmlns:a16="http://schemas.microsoft.com/office/drawing/2014/main" val="284080255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836020370"/>
                    </a:ext>
                  </a:extLst>
                </a:gridCol>
                <a:gridCol w="2485542">
                  <a:extLst>
                    <a:ext uri="{9D8B030D-6E8A-4147-A177-3AD203B41FA5}">
                      <a16:colId xmlns:a16="http://schemas.microsoft.com/office/drawing/2014/main" val="3522109511"/>
                    </a:ext>
                  </a:extLst>
                </a:gridCol>
              </a:tblGrid>
              <a:tr h="47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т/р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Мамлакат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мукофотининг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ЯИМдаги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улуши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2806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Тайвань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2374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Кайман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ороллари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5537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Гонконг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67047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Жанубий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-Африка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республикаси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74229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Корея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республикаси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07846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Финляндия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21044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Буюк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Британия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1565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Дания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8704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Нидерландия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5933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Франция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4751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55110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Қозоғистон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63925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Ўзбекистон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3825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4F8714A-6F1C-E6EF-AA58-CF0216040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84180"/>
              </p:ext>
            </p:extLst>
          </p:nvPr>
        </p:nvGraphicFramePr>
        <p:xfrm>
          <a:off x="6350102" y="1698612"/>
          <a:ext cx="5616624" cy="460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84">
                  <a:extLst>
                    <a:ext uri="{9D8B030D-6E8A-4147-A177-3AD203B41FA5}">
                      <a16:colId xmlns:a16="http://schemas.microsoft.com/office/drawing/2014/main" val="284080255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36020370"/>
                    </a:ext>
                  </a:extLst>
                </a:gridCol>
                <a:gridCol w="2919192">
                  <a:extLst>
                    <a:ext uri="{9D8B030D-6E8A-4147-A177-3AD203B41FA5}">
                      <a16:colId xmlns:a16="http://schemas.microsoft.com/office/drawing/2014/main" val="3522109511"/>
                    </a:ext>
                  </a:extLst>
                </a:gridCol>
              </a:tblGrid>
              <a:tr h="5221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т/р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Мамлакат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Аҳоли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жон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бошига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мукофоти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АҚШ долл.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2806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Кайман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ороллари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11875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2374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Гонконг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5537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Чехия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67047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Дания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74229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Люксембург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07846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Тайвань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21044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Сингапур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1565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Финляндия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8704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Ирландия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5933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Нидерландия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4751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6565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Қозоғистон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5019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Ўзбекистон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422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1279" y="1054477"/>
            <a:ext cx="5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мукофотининг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ЯИМдаги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улуши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Топ-10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мамлакат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(2021 й)</a:t>
            </a:r>
          </a:p>
        </p:txBody>
      </p:sp>
    </p:spTree>
    <p:extLst>
      <p:ext uri="{BB962C8B-B14F-4D97-AF65-F5344CB8AC3E}">
        <p14:creationId xmlns:p14="http://schemas.microsoft.com/office/powerpoint/2010/main" val="17976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BCB17-9C93-94B7-6A68-B646481901CB}"/>
              </a:ext>
            </a:extLst>
          </p:cNvPr>
          <p:cNvSpPr txBox="1"/>
          <p:nvPr/>
        </p:nvSpPr>
        <p:spPr>
          <a:xfrm>
            <a:off x="671242" y="590427"/>
            <a:ext cx="1142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ЖАҲОН СУҒУРТА БОЗОРИ</a:t>
            </a:r>
            <a:endParaRPr lang="uz-Cyrl-U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A3B6A0-7826-7502-3E5F-DD660520997F}"/>
              </a:ext>
            </a:extLst>
          </p:cNvPr>
          <p:cNvSpPr/>
          <p:nvPr/>
        </p:nvSpPr>
        <p:spPr>
          <a:xfrm>
            <a:off x="622598" y="1115452"/>
            <a:ext cx="10968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Ҳаёт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суғуртаси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(Life Insurance)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умумий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(Non Life Insurance)</a:t>
            </a:r>
            <a:r>
              <a:rPr lang="uz-Cyrl-UZ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Топ-10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мамлакат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uz-Cyrl-UZ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spc="-7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7F8A113-B152-14CF-2F26-198675E16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04409"/>
              </p:ext>
            </p:extLst>
          </p:nvPr>
        </p:nvGraphicFramePr>
        <p:xfrm>
          <a:off x="1175298" y="1672226"/>
          <a:ext cx="983981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20">
                  <a:extLst>
                    <a:ext uri="{9D8B030D-6E8A-4147-A177-3AD203B41FA5}">
                      <a16:colId xmlns:a16="http://schemas.microsoft.com/office/drawing/2014/main" val="44285877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635199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195209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665006058"/>
                    </a:ext>
                  </a:extLst>
                </a:gridCol>
                <a:gridCol w="2039588">
                  <a:extLst>
                    <a:ext uri="{9D8B030D-6E8A-4147-A177-3AD203B41FA5}">
                      <a16:colId xmlns:a16="http://schemas.microsoft.com/office/drawing/2014/main" val="1185850880"/>
                    </a:ext>
                  </a:extLst>
                </a:gridCol>
              </a:tblGrid>
              <a:tr h="4521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т/р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Мамлакат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мукофоти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Life Insurance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млрд. АҚШ долл.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Суғурта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мукофоти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Non Life Insurance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мл</a:t>
                      </a:r>
                      <a:r>
                        <a:rPr lang="uz-Cyrl-UZ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рд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АҚШ</a:t>
                      </a:r>
                      <a:r>
                        <a:rPr lang="ru-RU" sz="1400" b="1" spc="-7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Жами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млрд. АҚШ долл.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38802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АҚШ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41716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Хитой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40596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Япония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340,18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10480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Буюк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Британия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07668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79519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074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Тайвань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80764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Италия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45463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Канада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25985"/>
                  </a:ext>
                </a:extLst>
              </a:tr>
              <a:tr h="4126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Корея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Республикаси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8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95806" y="6488668"/>
            <a:ext cx="4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631DC-B1E8-3A80-E630-3ED235758017}"/>
              </a:ext>
            </a:extLst>
          </p:cNvPr>
          <p:cNvSpPr txBox="1"/>
          <p:nvPr/>
        </p:nvSpPr>
        <p:spPr>
          <a:xfrm>
            <a:off x="4367014" y="1061845"/>
            <a:ext cx="760740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иштирокчилари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338,1 млрд.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тўпладилар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пасайиш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7,1% ни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Британияда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Пруденциал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 Regulation Authority, PRA)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оширилади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молиявий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сифатида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Лондонда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тўпланган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Лондон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қатор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молиявий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оқимларига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Лондон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обрў-эътибори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мутахассисларининг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муҳим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юқори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даражада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инфратузилмасига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шунингдек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Британиядан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ташқарида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машҳур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"Ллойд"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корпорациясининг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мавжудлигига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асосланади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Дунёдаги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ваколатхоналари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шўъба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корхоналари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Лондонда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жойлашган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брокерларининг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тўпланган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data:image/png;base64,iVBORw0KGgoAAAANSUhEUgAAAQQAAAE4CAMAAACKbn3uAAAACXBIWXMAAAAcAAAAHAAPAbmPAAABJlBMVEWOsOfF28u11b+w07umzrKp0LUZGhyiza+u0bm91Me518KuxbiRs+WClYynxbKKnJSvzrrk8eibs6XY3tGBh4Sdy6yYut3b3N2r0beQtdvp8+yjyr6ZyqiVpp/29fKhyKzc5t+yvLX1+P2Ro5qWyKWcvNjc7OHL49KjvK2zy721vbiav82YwsOnyM6iw9Pd5/jq6+xMUE+/ysL8/fzn5uO+wcWvz8e5tZXS5dg2NzhweHScvafExcTj4NfaaVUnKSrFzt17gYpDREWUwrbV6duJi4udu+vqQzWmlruxiKXJj3WstMGSu8vX6tyRwqC8eo7lSkGo2rW5wc/R2+u74saLuZmsxe5nbGpRUlJZXlzy8eyao9HK2vSUqty2zPDA0/JfY2h/CgrW+C2uAAA7wUlEQVR42u39hXobyw4GACybzWaz2XY4HA6nDadcOPf9n+L+0uzaawd7mibb009fa46T+VcjHkn62ygjSf7GoqJ6fIWQoii+gKfjk/4yaqR+eLyKEg62gwHcM3Wkv4v8HpmW7g4G27WoprsFCtLfRf6cmnbVXVobjKBq/TBBoP5tIEj+vboroZUIBEXVM5NhIulvo0wQu8Hl8xWi4IFcMqmHfX+dYAQKHUV1K74DRdc0LR3uTfyFIPiTp6qq+g6iiqYrrB9SfxsIez6fr1QPhwPYFKomdINbk/4qypR8vmCprnhCPmEhdOg2Lf1VtFcHBC6142sXGIRwUPH5FFX6qyizl6/XNd0DuegLq2EoBp+vE/6rtkOm74KplNDcUAoH7Q6bCD7Fo/9NIJySIFShF1VF0woFABAOuzUi6a+hTEJV3KQLAII7HC2EgyDt7wLBrxEjaG4ljf9qMF7q/IUgSNuqrCh6Gv9VRQmU0ooa7hAIrr9JJvQ87DJ2yEKoRTu+Tkd1+zwaBOXfAkKmv9eaLreUMNtHwYDmY9JgN/8926GXUKZBHljLHSUcD7sZg46uy173XwPCorI8PT+fCgbJTg5FsQ20cJhUheqB1pT+DppQPQBB6figJKMh2gia5nZrehqu5AMg+P2Pf7W/kZT+CEp2fD7V69VkXYdUBBYEgq6rFFLQ7tcOmZxvovHYd/vBWxPSH0A9sWy6/AABgoFWr7sS3ofthIbPN+t9dIGLQOEJHPPq1J/tDEFot9luJHI9YixlfJ1l7+QjXz4BEB77jBNoLzjAwFcLlMhe4J2gJejmnnhC0i81ZKiU5dsrHFx4/+TkBHGC4ny54K8TCDAUlXYoFET2iUMpghfc6Xs4oaEoPenwBii0LLngF0tNdnqS37dI+2RCnjUzOBNO3xGZIESCCyCECtCLqipST4I3VOVuwZgkZZrLZLypaY8vY74k00obUK4TUofW3YjFVLemMKhO3xI9EosuKIYQxxR1ce1UgcI9KnKSP+PLaT4IVYFChtVAQyULY4IkwaISk/ENsZj4wkUn7wk/qwaXHmbFgCuPG9ljggCP6k4QeKeTUhEGNr/GamCSQSAvjL5GRgJrY8PbIXI0L/RYI7r0xcl2lLcBVIRHEZJRy93DCQ1CwWdRjl9ji6AB9xM/oys6XFIPdoJ3Q47JsMEdrSgzabroEAX+vhbSVVjMtB/UvNCPuck7Qbj2S/7FmAmBAklIRNe+MUnZS3wjMxKzSyy1sRHzebAdnIvCHnwmyD/vdk9bq+HvdoETdPBBPs/MkGzckZDNbKQm/akNEwVLAy6amqBjSVVGoeOTN4CCo6VCAzFlCqbI27oaXcO6Ey7LWErxnT9z+4eStCz888L1JhBwiZOTSRME1ddxg406qjC+sGmAgiwEac+ZzLBNPjOMAfzJag0rcOXrrrQQiqqaBii5/u0f+kAgbH/wJ4UpRFrBYgOWFGo4rfnI1tBJIvpmNzYEPJCzDcl55IeGsxwHVpGuOsgUCLoQj7d/6jAFBMwvmFxkFAYY8BciItFRvCrpDkjF2Q1hKrBF5kAUGpoJAm4IBPBAnmBgg1kTHtSdP3j47du3D3TzD5sMQ0ZgFMKeDraLF986uwEQhKWg0/ZYlJxHfVq+DxFVAFGquenKK17iBuaFB/IO327ebk9N3by9zsrKKKkEAiAAdUgexHwis0kgqI70InoDENxaNCr2QFpLWKzwAAhvjZ2pqVXjU3H5rNnc9y43ic5azXJ52VOe/jL95cuX6XK53PwSwS29u7x/hk/eOFA0NrBqxgBXrxZUVZg3HpeLdMRTQLg2AEI2253NFrOzXVC1ON9djxTLC/PF1ML8nFypdCvzxYqcLXdjc/yR7D+S4yhTT/iCAgRfQHCtbBlKj4Mws2J8qs5uGcZMsWgQzYVw87G4YHSLB8ZCMU6vLRSN+PRH42B6l545EAQUagUZBJJnIWtXa9rTQCgYUYCwstKNG5U5YyY7Y1TjB5FVY2HBqGTxGkA4+MggdA3j4MCIR2aM7A/JYZTMJQgDn+ZWVaXWJgDcsA2eAIL/pmusbs1kjU9zxiqYPQUQsMRqahXcARB2cdcFCOtxBgHPDmrAYtdxnOCHVNR8nHKEzRgOcPGmeguDux2oZtfYMmImCNlsdY6v89zKSvSjsb5ufIzPYPWfjQhAqBozW1HjYO4zbYeIszghkwMDuN1BZX+/2dpvyh6I731lEEh4fDsY8SyBwNshemAcEAjG58hnAqFCq5eNjwIEI14BCCsr+MSUw0Dok7voDZ8tV2KQ8F2W8l4Krj0RhJWbqSmAQIIR/LCVKn4y5j4axq5RWWAQ1g1BVWOr3DUOokYh6zgQODzkdof3K3xJZ+h/sbncap7J2rv9/f2WvL+/3MKDO3+WjaVvU2/XWUUW5xZS09XthWpxfT1VSU1XUhF54Yuxu7DQ/WjMLchFSA0ZMF+/dRoISVYErv0uQIgwCLislUolkm1GyhU5UpQrkchspXjnD7PZ7P/27WZZhgl0Fpkue8rF5v4ZfrTchMUkf5mbg+qoVg+MublisViORJo3/+CHHGQsZRpSRhM5pjMCoSxAqH4C+2555gpg8dW5AyOCXVx88IuSpnExC2d01tcRz2B0eKaL1YXt6pdqCuwxPe8JtsMdhxmL/pw8aW15BgFboSlAiNRg12ztzn405KeAYLmPVnzFepyansb1L05/wc38vOwLtttO8x97PuEbgRN0KLt4BNuh3GQQZnZX5AVjJv7RqD0JhInFCQuDjg2P+WmL5ufnPYRBX3IWJX0qa0JdDetKU8iE3fkIgxCPb+0sGCszMzPRJ4Hg53gK+c+iDrgjeCI1hGA+5fM1Gk4LKvl9wrHV1LCmegHCx27FWKl0xXaQV7ZoO1Ti1SeBYKYgEKHVudzHJA8AkBmEmOzJZSTHEfEvbQcXTrmkiRMsEoLRCFVJMO5OH4gXH/4yvykUvJ60MoAAJU/z5U6HQCj7fD3JeSQEOpvHFPZqlskJ7rYr3e56lVSkHMlCRc5GqjE8qew+AMLh9qF/QhkS1XsNpEO6MyuDH2SfE+Mo/kWvmXJ1aXTuy7sur6+vy7Mtinzst5aXl2U3G0tkKJ1FZh4CYSM2UItpN4EwBESnrdGRyx1HBpj3FDr15+ZoKhnOdLjBF26vIZpEEXcKrOUHJrMSmZ29/6uSHEf1dTxe1LmopBdsbMFaouNzoDhADXOCi5hdwCBNf2qByvopX4IgMykM1LlrtuBa6x6zmelwojd5mOz1+sjW6coYgRFyPUdCADuRLn8aMWUX80GQ4kmIJnBkkSNKYJF6XbfF1570vUlLNnj3zVOlvoZj024ZndMJrj2xGVC0qKQH150rMxJ1QfQq6teeXMc4wRwlz0+3BAbOZIJDvjJ9MhN7GW0oELTEiOesMQLIPnCewPv0Yk5GwTM/HSNR2XHoRugs+hFE6Oc02C59gUGUBEKCQXAN+N/FbJDIuxS8qCeeXsyZmcxhO6RmHSsPEUiamGicYivAgaTKfqpWVUJhkogJ3gRDleDKiw3hcfPdT/2WxsRir9dzcBaeDnYoumtvr7+niUotSEVV7H4r6STIlAvKT4PgdMrkOJBKhXmuhCkWQxxWqecTfO1dpnRwDaXjfwyE0zwLbW1oCqFkL0qgyOnhggmFPG5dw5fy0n+GkGoiDNwCBF2A4KvRa2ndtmSXyErn/4OcgFMdBALCaTrXLfMjxSza06jUUM3X905pyZqdC/47IGT6vMNdlBr3eDxuUUXDxJygsw+k5gUIeWEo/MdAaJCo42S77vVSrWZaOA1UZhZiG587ZijuvT0hAyyhaG6JU+k/QH1T6SVYKepcXGeCoNfCZmCBNkd+z379YSbx/Z70HyC/pfrTXJ8I/adbHWMULYokLFJxLCdkfXQXmGrSmabfT5K/0SNeKMEZwuFn4gTF4gONKxfTKGJUyVFyJ1RXYkweuBLSn08c2sp0tFIJdRhh3JU0CwPmjxBvBfcw/5gfwSCv5aQ/njJwgnK5fnBtDeX8wTD6ALjUIQa66g1pYzQKQqL3H9gNfXYIfG2icBhxUI+oKHTrwndQQupDGPwn5EGmngf/6wKEYJgKMsKm7WyKhpoi26syyIdIDAXDq4Hgf74IdTKcr5/nsa5Ku70OBICET7VAoHtPh/opjdSmJPI2dngtEyGpqM+BAp/bDIa1+vv3+XwCy0fjIJX6QqgmBgyCLBMI5nmnIQ6D7fBa6UO/Gn6Os5SZxOLE5J6u5t+/71A6NOhD1yRNHEjR0+mB5VwbKgomXbNryVfLoTaeJyqjK2EVnXJc5+9j84h3BZEbknXXQD+qppKgWLNbM1FIk+lgE42JP1swZnpoh4HaPFVrB1MpGfoRLSHa0JRoldLx0Akn0SUA2gGIpD1pTbiV5GkPMMj/4UfF+7SGfDB4/h7bYT4FgQixsAYKqiJRiJR8hx5YBZwwG93USMQuEVxOqyj4SdoDAKTtzuvnCdQPBQUG7dLamieMDnN6Wi+5yYsUUZWBDamqNk7Ia386CJQGVPVSXVbmy4iBYysE6Qho4n2QT/m5SiVOm6G1lsdj9SFVxpRDwuXEYypPp0w+iLWpYbWcKqdSqfU2J8zDCCysuchMcmvCh9ADUZVDTBAMQkm4bILx9M8VjFxc11tGbh3LJQhSskwQBIOqaRBAJMCXwnFgHErC0WBWl8CM3k27hsG1PzmSwGWWPyKoslDcHUAQ8611CIKgOJpFKBAvlDTSCJoaKjAreNzCmLZthz8aBDqJ8APlaJHl5eY0Tp8st/g0ChVZLnu9YJFl7xmqMfYjZ/syqi/b8j4dWUkwQF59aCj88SD8wyWqWbDDl0hFXq/gNApKcmLZSDY7i5JVlDJXutMLMspyYsUynUiJvEOywY2jX6rrPwPCVMQsvd4tFw26w2kUOpRSnZ8xjBVPlY+koH5xcCIl8g6Z6Lzs0v4znEBViFSEv1WpYd3GbnfViK4b8fKugVLdUGXrf1WsP1ulCnzrREpErnO9DuvGhJAL0p9LAxCqOG4Q2V3BWrOycUAFmlurc1StubJFIKCMl0+khIDFLkBw1a30m2UsSH8u8XaIZBmEbGR3d06AsI5S3c9bKdTtzsx8IhDkJk6kFIyDqjiRsoyF93N5NhVd/w0QZAJhZWs2anycM3bXsR1IAsSpXjkwG/CYIPCJlCqfSIns4/LvSaemxfxfACHybiAY5wHCQDCuTE9DMBoF4o5Wc3AihUBoYRPkT0fyL9KfS2QsRd41K7PZbISPbRpxmVRkhc9z0DGO5WwR2pI+AhWZEkc7IrI2WpVQ/6PjrGQ2K/lW64zPpOyfTYP1y8vefaJlRZdRs+pF2Sp/BLZ1rMmHfJbRktMzGmuGkuw7FYfNi++PfuaU1B1HDBJyZKYQ8ZkeIrzH8/PhIhNKvh5wUa85Mpjd6fptcqKxcLx5cXT5FBBQcgIQSqi+guHYFEk3+Nal+rl9iUg/Bup5Tk64rM2QH83FZZzHDBdHF92Txz+WcaP+sKNjwSWElHl8B5xl3dPRBoxgsX6AboQTnRAWs2tENuw5jxeOjzbfXHx9/HMIGidKtF57ybWudcIla3GqHYTESDxlLC0rOY2+b765PDp+/HNQdeKaW5X4HEh0lQayT1PM+EnAvPr2oJL1Iadaz9+lk4snfIyNHiBR8tlRSJQ85vJcFEeiB7WQ+QI3HhzhALaZ8n+yuQAAMnUXtei3bQitrlkYAARc5/NAYLDiUVmQd3ElH8p7/1wQMogQnnK3WdKTXo9AYlDAjg6Dbne+/j7+vn4n0YEQsUcSfzAn9KHg91SVDyUhrIr2wxRSG1/r6vndGJCgdIkTD/U/eTv0/Zk9j5eDzNj9aEJMUVZmchvdxwi2Ouc/WiZkEr2czGf0OrAHXTKbQ4NqrDxX9dUC92FAZobmUQUK0h9LPc0qQSAQ6jj6VqeIiWkP0Z531QPWbkgM3uA3qcxR6zc8Mgq+lcSfDQIVLoquYlhgHmZDwrQA9vynXMRcM3eDqPg2H9c5aT9JqfHkXh325h8MQo52c16cYYbfBAxsnpMfygM7470Jwh72Rlrmh5pKJ168eq7Hx7gmZUX+g4v44Pec1l1uAQIq9/J1GwgZia/5uSkT+PNJjqfArIS3oPNZINfeac7tUf7sBH2mruqsHuA8lhgHk/YyEq/4fcjChIgeocAvd8p8wijlNbdLdYwDdfyEGMItymheatKOxpsCBM10nvpgdH//PHRuCUZOwfPKE151qEPZZMznHHOc6eJoc/OnfyjDx9jJcSIEULPF+nFPXPev8VpI7IZ+hq+1CLGmbXYENkUO8kNyCh0fXR6d/OTPnGYQVplle9kFDDQq1xJsADdsJ9TXVmu8Vr/EcZOREKvQmrp26qT42teT45/FAPqBy9oJBLcW1oXhYxaffP0u9V1iM1i1ivUxEMiSSDjsZN9PywQ/W0tUpUbVOabxZxNyPdObMi91hvfB6RAFCjc44bzHd0nIw+OL4+8nxz/5ww2uQ9DFQQ8zZLJnu7IZYR2Zw1H9OToNtmffFHuvDIEZPzu+vOwjspq8OHqzdPTTgrFPhVgl9h6tsJF9g/v5ZIuGytHTCSlpvd8nhkiwkSC9KoEBNgUMb5feYfXvZt8sLb05/unvaaAor4T+5G42i13jyRSFbEpXI7Onoc2sJTAmrKacrtet5Dy+PDk6ogcXxxPKO+/S7Lt3uP3wL74pCeWYoBhZIkFl3mPs7WGNicMAbnPDQAwmxc5x2SXmqxACyp2vfH+peN8J2jw6/jdf5V9MDN3D8arECeFWJ7BhVL74SXwe5+RdCQccfkou+Xiy+deTJROCd603m/8KBGo/mrgHAympiuOSKGzkpqwuv2RTDon8K4LwfXOz8+aIA8pJE4KlN5PS93/7fea69u5YkvCeXaQLWS5KmSEGee01j0hjE7x5I6zDi03GwPvzxqKdTvf27smr9nLECrRd8hRnGtGPLu01tcP3k6NNcuW/n0ibm7OMwvGF9JtoWMfMdoFtM+ivqyK/H9P2/3q5edhlmeC94tZtMHSfn3L2fFu/PkIOqO7+enFhaoYrpN02TygTi/1xIj0r5cbPgtpooCFfS0CeQBkcmmLx6ugIO2Ri6fLNjSkwf5X8fWuBp/djMNCQmVeKLB1fHm0eH5pGwlUup7/Rr5iWlo6Pf/nbcWjYaot3msg/CsLEK4GwiejBRcPEAOT1Xpn0DLxAboJ19jej3Q+C9fltXXoVujhaOvk+ae6GK0UgweR788tSIQcQLKHnd7nuw2AgEvJu6VXo5PjdO8/iEANZsUBoHv7qd1NSRhucaMko96AwVJCvBQLi/QOL2RKPQia8+UWR4E+ygzQMK/SU/MO7QUq+2oCSzaOlxTtA2PwV29GfM3OsI+0Acu67QchIrx5aO9n8fhcrBC9+wWQCBjmBg71nauZWjY4gf/L1u4oen9wBwtKvjJhL5nr+U5FxHzEGe6aGGKtZk15/TM/3y6Pu+F74Rf3YkHo99fZ2AIdwspqd6SEQp5MOmH578cb7bmIUA+/S5a+JxZ4lE0bNH7+WtzrwuVSrqNXvgFlFJ5dLh9IHgYGpH5f03q/4UGhAOARhVOYJVkhwAwnRd6/en3DA0KqTyxPpqzLCCJubv+RHZrTcEIR+3y4be7dthcyiAyZcnmx2LjY7dgyuNn/NYM5oI2QTC8ncLQz2JAcMvv0OgwCmgm0zYDv8msHcGwVhqCB6402maDdITsg9fcWK862rd/LAa9Avj35JLNpByNk77Pc6bDrnhw7lHpK2DsnD+q+GftPV0lt4Vc8FwoiG9PupAR9lnWBAZ0COOSX+Hes9OmoNMMi92exFfz4RZyf/EIRhQ4BML6c1JnkgHopSVEedbICp9Pbr0aVrKTlpccLmlb6kT5z8AjMMPIeBguSBJ+okw5NAyZazRh4fX26+lT4sXW5iT9hp6ejy67/9zsxtmcjPPH1rp7iddcTl+3dYyB+6Fwiv6iMovHlz+G+NhaFMEGvtC2dKpVGeYX7d5bRzPhcXFyQCcHM1SurFv9wRdj+aLGLhWKd5CO6EeMd5Azmw/hPYC0tjIGBHYAE/fvz4WWNm0uoolTNFo2ANto71sX3yWkSHGakNyPCVY2KFk3djIFy9OT78Zwr07ad/RcNcqiZQMIUEgUn38CNf3UjEsVbQ1BRPUzw5/s61WtLJre1wdTUxNXW9amz/PAjmjhC6MmmB4KQ9QJMHMZAsGlncvvm2tHksGGNjKdai6bNnZxhCe9bCzfLSRgynnVfBCjTO+AfdfPs2JT5Oo9f+IZ76MXz+Y8hhfSESkiYrMCb9UY/5dWUjQPjYjRq72fkNjJ7dyKaIMTBtrxyRK9Mp3FUqzSI1i/my8XklOjVVvXmLccZT1W1wz/XCdJc/XuWX8M7U9tvpFL3ztpolFtueot/RM+Ui3WfMF8Yw0F4VBYCAAW0rK9UYjrivzM7xCNoDmru4YqwfGEsVY3dOpkPwkaKx+nkmWl2gJiGrmFc1tU2NQfjjNW4YsmC8ndoxFsQ71QK9szMCguTPmJsgNy4Mk69qMHH7i5WtJYxdDXW3PgOEt28ZBKCB9SztGjK6g3QLxkeMohRjWj++nTFSWCp2RzWLdgHZ6sHBFE+xtUCgd4yV7bcmCKFCdM1+7TN9zVl9aAHCTHwV04hFuw+0PhEgnGxhIO0BOiDEMbSYu4OsQyDcGP+jpRZoqUDPyE7RQrPbtim25jvVrZW3ByYIyWi0FrKuvV/0tH6M/ZPJxsvF2Wg70CC2qmj3ARDmlwiE3Rm+qLvGZxOE3XXqnWN8GoAws4OZpARCdoqn2BKP4CXzner2cDskh0pRMjfHg7rhNMc1wS8XaCPBWCkwC4RmQ3JqZWuDQTDeMghLM5jcbHYH2drFtQ1hqde8HbZuBiAYn6c+27YDvQOZULC2g1mfZy08c9p7AAN/b9D1XnopEirSKFSb1O4DQwrj8xUCYUasZ2nW2Jpmwdica9NE7+kFahJCghFzvi0QrCm2Jgj0DhqmTFkgSGZ97y3+zvRz48U5/sXhuVrppejbTbeytFSOYFr/QqU8l5qNbKSgIqHcWNuV52crsTlSkZEztABZn6++Nd5es4q8gSKk8f801vb6+oZ+yFSRN6w8t/k9/iWW/9C324YIM2FnuEb/HDsGLwGCPzf54cPhh29o9jG7voSClPUYmUbrm+sDg+fbzdKbWOyMxvYvv7t6B7tpGZvl7dTAWPomxtr+882kobE0JZ4Ic3zoSfZyllowgy2j9W2EATr0udWXAqExnOr95uio9mbp8mgpiJIUe6YFxY1Lo75UbGnm+qct54Y2JA4vJXsmc9gg8DcmmQ0o5IbWrWjcJ/1+mrS1DH6zVAhobzbjlHAbCRx87aHS3Q5Ca970M36G7GF32hHDYNNgh5jjH7mpBuaj5PPqi5yGW7w92Lz25o4ytUpwxI/yHr/96V9l4wTaDcmRX8oR6J5mthioMwZIygEF6feTzt3lx+i2IZcZcyb/RalCY6RTd66fG/2docLensvsVZrQ8qh39lJ6Nq9Kv5/6fDh7jLy3PnZ5OQrC0k/XNOL4w0PUP81kqMuIRUjTiuzs8xU5s/imm1sbeULxph8H4fvRGAhXV0+OBCQbvR7Saj3tYUqE+mJWFB8dIxiwTykjIz0XcePUKXJ1x0qvrMm+o+S+VaCV9I1hoL95YnKywRNdJm+BgHMOtPThC6G6JroXp8UZIH6MB9JzkWiXuWrMVDkA8sEMp/3456bZlKmzrvmfZtfSsP+pkXCIdLJ54h0DIfiUplNE5tZPjokATJQm9PPcRoApoMhNplbrHUtEEA3FkJ6LGIRrmtx8fU1W3hSH07arU9fdcrY4C0uQGsZRj7hZTDKORAbhkPncWwq9H725I9r4yO+ERZTT07K5xNw4CBj6w4zvsrosFYJiujL+hohqkw7ScxGDAA8X46th+m9tV3c4DJKCA7C1PvdpJsKNZem1mWocbTKtcMjqho6jYFfBJX0cgyv9YaEwKFbDEeH7SAxDgg7QwBN6yGfN2Z7JLrfQ0FcWnCE9FxEIBSPKIEQRGqmaUZOd6xt6zQJhtyJAGIRDVuex+Zeu7qI3lw/pB/9A74bWtPtRICHgEqyvBhSeuI6R6zNF9POdRWtf5gzpuQggrG7NTPGCp6ZWZkwQqoXPMwwMeqriNxufIwxCxRYOCd4NAdVxbT7QgGxoHQbux0CLEQhaQqXJ2BilKmbvDxv9iiif9FwEELaM7QEIn7BSuLgHBWP1Lb22Eo/jbhaBFQZhJj4Mh1xu3gPC4lfUcRzflav2TyZtuuAWCImhRhCd6RSUaXholCqBEFnOcqNfCuUhutHtPisIIiKEq/4WX4+oCYFwYFxfW9vhEzrGygQCwiHlYTjkYvM+VkievAleHW0mj8e1RAPRoIzlG2l3jHoaDkrV0274itR2R4lj7HzFiDdl4gT0uM3urjw/CCs3AoSVLWMrRYwOELbxeGXXBEEM+bcaKQ/CIZNXD1PwVmXfpAKZ6U/fB4Irbc3/MuWGwk5zNBAmENC2VDT6zaLR74GRfU4QRNTj7TUWjMRAdfuaAyGUJLjuVj2kImU00oWKhMpAmmEYDvkaDT4Mwu1j1BNqb5B8DKBh/RilLZnpXuTpL+bgRCUYZ5nQivB2mG0zvz4nCCLqgSBHdWZmisMdnCriMMh+84wMpeIBsgzNCOLKsJuG4ZAxH/oOuuVtLUJ7+t3CDg3cryBVZcIWQEKTgVqZQGCZwIJxGjz5nCBYdDi1ujpmOVsiDLmm8r4MjoiMRIFP7pUJJunjBbhJzI4e2Iele5UDFp4cgpCoe5WoXEYX32W0wRcqci4GA678fCrSokPKKI+CYP2572AyK2mYzu/skZ6Tr7lHGOHWOeqJkSFfoejdGMBcXJwYYJCmFkvtIAJ3Lcw9aIpGv8v4Lz+jsTSgQ9DIC8mxPy6HAd1DRqAyjZ8E4RAJXPJBhPQrBe4BwZqhKgguhF5fo5ZDIy8/r9l8P/VHEBiZhIUitsZjm+HqSh77whtuU42txRjE77cX3cN1uklH6vWaCCi9NAj+RdXmSI/1NELI9TEEYDyPhdn6Z8IBqDSpJbXPwz2raastp/HC/ju68bbYZ21GwPhwDhDGxlCQM1c9RD60+uIg9EfG041mBjNvHmcD7+bYIYi+tg8HgDihiObkzWkI2lnRxDxC3cr51WWM+yCl7JmDHIQsnMvSrI9sy11zvc52QEcXC4LeWL2Mf+kN6tUexqE1MepFYXPtw+KJ7O8XyzTTY706mPMhk2+6wH7rrGmeUV/7wayP7LIS0pRbfPAiMsH05nO3B099xfn5i6OTpTd3+NEWLY1pBgsETcEcgwOe6bFb4cEGeDEAEBbis+WhoW7Eu8JEzc4wCGhg+yognCYWoRDuTJGjwRRk453Wkpfq33EgQnRfGRKiCBYIM8YOJfmxwBhlNbdWIjDYF4rst86x30og0KyPGrDYJRBqNQqruV8ehEfp68Wxv7E4kRyxF8yTQYe3WrJlNLlt7JRLBAIn+a1hJx+NAP4vRI3VCoEg/FbM+ogaB3Ofze2gc9PWvANBOP56fAnh1xjjBTPclrMph14gVNICMjihHIhGqOYl4MGIi1kx5+MzPHQq/ZmdJRBmsrwdeNbH3MqK2A7ucAickHYeCGic8PYyepi8ups2B+XOZCmvBXYKTd4OazHZnOlhzvmIwzUHCDL7rQMQtsoVnvWRpVkfaTVcex2Z8BhRVev9GkK39sPXQRy1WWb3Q2mmutCIRWvOh9yslGMogStXMPxqjv1WT7WLWR9dmvWRFbM+olEngnBycvUQLS19pT4j/kZ/6CIo++x+KIUK/JCzLOnL5XfLrdYyW9Myh/Uprg4TqQmbaX8/QrM+8L9Q0mqBQFhxu50Fwtc7jEZK0iN3j2iKfnVB/ZcaPEt+3Fv0BtbimiZnMedD4x5aLlviV/GOjxDWS4HQTm21UNhRdJGQZFJdugM4wfSf9DdU6B/EufkcjsD4EVrMLcFW5C6NYhWhWi04ktndCQEXnvOh8eHX9NC5zEMPjoEQQuChBG5y1eJtbYgCGr6/UhOJAR37Lb14efRGw3mY3tHRV2q/g958wEcYzGZcuVTwjTtLgZrmwZyPwZTINA0MJiSsVs0DWotHBy5MqRYIhdYGvPCqXack7jNk2oqT1GqGBjtc3M41mCCgg9q4y4gtQsswQfAwIyge/He7qCGdGW7VtVIoQNPX3eRYitdqbe9wR0ivSjgGxBJh6fKh3GvPAiENx3k0mIanJORUjqh6WSbotONVN7WgFC0H63mwgble8Al9xq0h8uwNBB0gGE8uckuXl7nGptWG7B4aZBiw0mgtameGtYCJDhaXHnSn9IgFIxGrR6Ou9/FQyVIHHuaHNCzHtrIWCoR8hVcGAU3YdDobDBk4+fah/LM9KlOKRmndFhABijRTWRiEYotWiAk/ectPxDV3h1fjtXB6mHu1SI9HQ+/R3Dqwpr8qCP7No00up3qstdJYtrm2thaIJyjLVIJgFERTS3iTI4JkMwIAx1poRCOa1NJLyGDCgl4LrYVfdTscP2X0l783nnFf2wnQRB9s+DgMKB6uT6cexerct6JnZGSNGkfIRIgCIvLxVwM7QcnZ5LfkgW6zENa0RIBUYLQGbaHwyGzd2gLuISOo4vr74kOHSXVj/eNVZHpccjL5h9LAUm0mkTdJCrIU93llxW77DKMmJC2JE0yLQKd3bpfR4atf21i6TZMovbMe2zaCOlb3FA0g0g4RGfeJmSXi+qMFpy16JqAxQdBFEGH4DcRb2Em6W3UeCMT/VijStuiRv5+pVNtZDUXNZKywfFSe/zQgneVEMM49vqmCaYQVVF03P+W8+Q4EghmNFFkb8We7b5fFYm2+aJwMIp0m7GM9nsSoGmBJoRUC1tDxIZK6kjYjrjhR/15yGrGNnMtNTDYEBmnr4ukjDhF6t7NJ1A6J5dZHTIG0uSm4WFGLkpmpW9whMBiQpr3fkRxHGfMyq4PrPSLN3KZ0h9nLiwgV2u12ULdnE1TNhgiJkrWdtUFSjr/DBpe2ttqWnEc5c/Fpc7FAIT2sjmZQVH24TGDQDsUDbdu67FeasazHa2ZkUR1LUbrXVoOy5DzqW6sdZVwrm0coeEcN4XQ9EQztWM+0MQMxTeMyMScvQauHpRWyR9jaOz4HDb7xDxITln3ErGC3gcXLabFQ2+tKHqv2wTwWH3YDJ0Tazrw2FDQXUEBPdzdc6nA0ZOKAsELcB0dLcgaRWWRlqKzaPLe1G0xya0Mpb7MG3HqaLOWQL2HKBVVTWsg9IsBOE1XpswxfPF5DaEnI0XA0HgoqtWiwxE+lV6dkbnFCiIGMH90vULug2Uh320AQcz3GiCr2YA2ENNNrwHVXImXDiGHCOM5aNVtpZZmqhTzL8qwsR6iCdb+FMOyCZ/2sJSqdpVcmv91PHneVtBFeMM3gW5SgCVcBn+k+0kxhOYukJE5mUx0Dli2S1etU04BqsTLKdKqxLvLW7WKRClpjEemVKaM9RoPF3oZAp4iiSmm1di1NULAGVJV9FOftrkSyFYMPmM/TEXUM4icSx9Cpci9mGHNReimelV6ZRjjhYRDuwIADzFSDEgi7BAi8YSKzRqBgVIooVSvvGtWPRqFg7FQpEYdE1ccun7vFM2POWIl1HQCCvbPqnZR+CAPV46HzG2qwRh0GrTda2VVDLuNs+gIO6m+tVj/tNiNUryZA6GYLlLDsiurqbsgJINy/H0QI4V4MhNmg8qjAdjtt+U6Qi8uRLe7aMb2ODO3nrdSnXdSwRLKUjcQOqUTEMXRUVxfXnbEdxuq6hqQKw0B9iBGI6CyD0o4mBAgcSo5Ejc/x+EfOVCN1XcOjKFXxChA+zopj6KhzKSKF65Dt0O9l7gACMbAHMRiCkHcrPtRe5IW3hMRchOrIoSU/cf+NlWkq1lmRqW8BtgUfQ58TpSvFlZVUBbUOkjPIf/dJNksguBIcDRgxh4ESFfYixAozuQZ/Iri6GqA8G2pmK5GWHJmFPqxE26n5SAoZaVgNKPMCCJXZ2WY11Y1BO04vxLJ45ABOMOkWDFijOrzqCKIpluNoU5akIMIlrbCDzFot4GPuCMziZHpoTW7tl9dxBG25fdDFrV5/10LiukKVf3I5cra80GxmRYHfqxtLNhrElRVh/9sIc7JJ9xEGqi1CwtIx3Y4H4ml2K9k8DlAyIlCCYxkIiPRECfd5miN6ft7qzMy26rTTojvDr5ccRQ2C4R3Jcq8ywvoYn245BhZOg2c1SsCkKZDMIgHp+sBOVOvUg0FiFJfI27kwTjJcP3+HCy8nyC8LKU4FQUq6lTNIsNVItjkKg1uxY2AJB3pMGan0IG7mQmJOV4LBoOxVwxR1U80fAQY6Rifquk7ZBrcScDAI3kgkMGNsfS6g6oBoWSEnh0rRaftGzlByQsdLxWamQ6fL6/IwCusqlaKrUbcaBgrhsA/2QxSdrGaDmjsY1uo0PjKfF1WVas3BIJxBke0aW7tQY6kuHU4oZsnjgadTznJrLvKGivN4FutSh65KdDYrmxikVa2kBykNHwoAhQDCJ5UO/GUiX5iGDSdcVoSqEHcwCNmoEcgaM1D1ZNCginsuZHbZ6mbjZOmRumfjF52WqBENTlvKguPdsld3kesdPCjEQ4VaDTugVGoHGIQSYUCRaR4RWNqx7wangSBhpTKBUKEGPGjNhfNqgciqsb4+DgI16vpkVFIAgROLulf2eDFaGYfA1LAaakdDQV3HRDQ3kjSkF4CBmBSYQMYiVNiJOhiEKQECGKICTw/F2XOp0S5bJghRNOpa+J9RwGHXCG+G5VTKR8IP2jOMnAwu/lrJRcLhPBCAtqy9Pyd16gqtQnNGo20EIBwMAnpSlY0ZeMApE4RBl634jA2EGRSvLkyv0HYgELyxVCpKu78W8oV98UIBGKxpXsLgPdH5+504gKgHQmRfo54jvrMTdiwI/1BDKe5Kxa25sB1wspi7bFUiXLPLIMD7w35YSBn/S6E7lVIKBjueShy73xdHkrIdUiEE1tbcbp+Jwfv3gfj5+fsQRd5ZLIYCSM8FnQqCHw2ldoyVENRCnHydStXqsmWCQPQJPjJJiI+GBwduUwqpw2B8LVAolQJhNRhaVcOl9+9Rm0cYnJ+vlUrvV0Pvz+uamcQKhcjs8A14QXIa+dGgdaeQxYHmOA6vypFsZHa2XBHdK7tQkaDdT9NdOYtn3QXqypDyKOGOJ4QClrirEOXQrOrDxa8nSsQDQR/PG47DSHCbhlMozbZXMB52KAh0qHCa7EUCAXFhPtfE9bny/hnqc/eb2ZlPVTxo0jPqzdH1yanUenxtrY6aXco6Qjtg+aVEnfigZC40lKBIrADB0o/BeNupIHB7KkXJFmayLW2E3BQ3knG8iewjSsC4WeeHiNprpYS7sMpmo6acvz/HLP3ztcG2VwKiqT2+I1wwrUXVFa5xGZ/kRGIQmqjXlUdBSNOq1eWzJuVVkHVhVyIYYmuoXaLIko+ydS6NJIJmK+JRFhd3CmLosCs6NBHSed1XCNVCkhOJQfCiXnesK4/OrrMVVpB1WrBbibchFoMjIVk1SLPHBzGYCfQm/L66lq/HA+f1aCCNeIyAB91WVEdzAl/scRDQOW+wNNTp6K6SjgYZYATKtY3H4sznPNgkUwgQ1eJx84A5Q0ZRWt2hIPSUu1FwD5ZG58DJWl5bC6uwjEoipKK7b8ckJ83aH3zGVUdN03lt+GUUnU1AXEpOpP7gantHK5XMK6wroi+CrpE0iAcHsWntdtmmleadxI9NUq0nmUsFKo2tFcJczuNQTsiZGXm3uNyDCg1xnakQZZFLNRTyDQIhscM57nYLA2XRakFI7f39kxoXQGJPxKNraO1bC9QKbZ/kRLJA0ER+flDDqFivqhMEBVYc9hXiQx8gfVeE3upWPcEjwJIYsq4FgtFVLoom5ICF5ETKmVfUbOhpr18SbA/G1kn/wUcIFgIPJCcUHu/AZI6FxLyLRCAovi8tvjctOZG0YfbNzMAIo58lOvGG2hDv+ihmZDvEQiJEH8Nk8K1iX9C8i/cBeaQYTHIiDfc/L4vu9YHUozzsYlK8i6gZDOKg2BAoW3bbZYdJY/2LqXmnHogmhseDXM4FYVitJB6oaZM/qGbLAoFeDweCHB+xXVmXLY0rj/U89BNvhXfcVlM6OhkjOZDMRPXtpDxdYTklEwiDgHw4vBO0MOhT3gIRZwTZLGbwbIw3flwECmrB47VASDxjU8pnJCtbr9xBqttFs2ySscELwQKdcNI1V5DGvfn7JSaY0zoxkze2PfbtE7RvopWhIZZ3JAhWVtJ9BwhcoKRMJjcsViBTIRSIYt1mDWBGoKB5BI7e1FjnCpapYQ4rWYXCkgOpfz8nuBNckjmZ9Axfg4Jo7xAGZpvYm5sW7XTkZHT6Dt/C6IbwK0MUVOeCIP4yXbmfGhMjT4PRAPHBsE2s1wsvQnUzCiGfPNrDQzSgEijoLHukl6VM5vExRCQSdPcDEHi8oxggTPKdvnbYJparFZs0UAeRKWTvpkbH5DRbjELYNENelhP6sIJzVvluo3EPHiQS7jAC85B1ikf2tjbksXesIaCDNrHT1G6zm5pDAi/SRL6uu9AdG5MzAZESpCgbnZR70ZMvEyyIXDkmShn3B+12kraWK7nbW4GkIBVoYS7C4vY4BoNBHYM2sfYxOdkitZqgOPXImBw/YhbRmjgt9pLHhPtjbjHf5noo5SVLCOM8T2mvHEdNDGzM4N3YiHl18MDGxraf+nJOUMDMOu42YKhhm9gplGMV5w5CqOXrAoQsB+vHxuSgs71V7y69FKFq866jaIMzPTzwN5HLlVBfgn7LaDdsYwdwgCDbVDXJFAxDqWe1iZ2hMTmYoxNb/YShOlULhPExOQgxmPkX6WUoeV/F5uBwD0+9ZiuuZrXMwFkP6ihJt0AhFmt5Rv2ACWVx0t66yGoTOzPFIDRXVtpI4FF3FQZhfEwO/VWBlwThVo2eO60j3omjWirKjYQuSKMSTXfzab/b3QWVvDYMDdxDVptYEwS0Bs5+pnz2ZwHC+JgcIpGWlV6GbtXuWrw+rgY8sZgHQBQChSCd/10LlNwujiDgMIN3++FfYrWJNUEoigTeJ07qr98xJoeIxYL0QjRavQtBaLpHCKx7xR0/kGnjk/hXCwdoHxINtJFfVXRRyh07fPh3kLGUpTax3B22+OULEnjorBMrQktOpxbK42NymFDU8nKC0T6AQrX8Y5klXqxlCr6Yh+8EPOFg2NduK7422hyQWeP2bjwCAizmZmvSGiT4ITVNFlMk0lwWZzumv42NyTFpJyC9FCWV8Z1gXvdbJI+UbKICawe1Be2SltcfmwpOvtFwIN4hs5f1u3Q44fdYZ/96du9PU3KgBwYYeOdtKx9oQdkTs3lH4bBKBSjtQBxpk0LvkV8B5Gx+cSO1sWH7KoD7clPg7qYk7HQuMB3GSmQbCFAOXpV4I+YttzZiciwWMxkCGEA5uPLn9XB44uHfodBEG3u7vw+CEUReggzPhvSqNKmg/BY5ZfeQE2K2PeCh1gcUCNqYn4+Z6Ig+7OAFOtDmOke06BEduUiJNf/ob7VACFMgUo49omB+M50GauEa4oMeBRe5zXMV5sdA8IIIhHJ5fh4qwmM2oxekUjDlkQs5oSbqYzPgJhTuvaUCyzC+K7ZBgiGZfKV9UYBZEohD7clUZo+ucOvV6SEG82B+r1cuE3PME5UHQURLtMFYyj3ih/dcaXVceC56Y4rXQ8IlTKEq+gXyMBnxwjQpYqEKTxcoz6/CzflCNE03xWIR+izCT+azRaJpTMoj1RYptkxWeHxDZzo2d8okv7xhociNhgBCTJZfaYhqkiMYqgAhC2f301yxuLBenEstEM3NzXfl6tz0Aup1F76UF6pVeWGOji0upL6INUw8YSp07o4BmIcpa0OpLBaY8w6lVyEK7XF7fQaBvH7uKU8jRInm2PmfW7ds3GpqeGyRVrD4tF2cvINbDu1TEU1x/FpjtulPcZsghIw2TRdYQXEmCleLmCsL5784qN4lED4Njy0Cgl9k3+TkEAi2SlMfXgcGKy5Is2e2Zmi6gLFanF8oY8EEQoqcf4BA1bsAAUcajTnz2OLE02V5ozN5z+qSo6yA8MwH6eWpMQRhy4iZIBQR/zHo2OYcO/8A4ePBJwLhE+7mZLvz/6Tf0bnf376FwkZq+8XZoaGIahoaxYTD3NZ2iFIJM0DANGF2/hcwCoOc/+lPJBNwbPEnQOAyn8X7/4ARFGJeOZZ6aRQmzPwyQFgpMwh0XGFmzgRhlZ3/AQhxwR0o5X4qCElfTizx3oX5B5KBUYAv4ZVf2GpatEBAX91sE3M2rGEbdIofKlJeh/OPk/3FFKnIMl6bXkgVR53/R36BoIfMCf8QhVhso+V9NFr1zGQ1f5Kby/ZhGzCIzspsMAEZHkUQKRazVLaLas7pW87/A2Sx+4PLsqdt5BTspkFR00tQcnjYEaGSEWKlBb8JLgPbyLGyQo4T3vgpZvU/BYSGMjxl55c+pEg+vpzlRP6cJprihHyjINAOTbHHMC8y7l6y9MM/zarmfngYuYlB9x3+9sNtbAzppYj4kKIJ8GdGO4l7Y/AZ500qmy8yBj87A/5JIKAPdo7LmjzmNviwkZJeisyZwulYzDqXiQAKtqQ8P0IDEFTlpyW3maB7/MeY/Qai5sOLxRjYdSBG9LYsTvDKw21wGwTFM/63JScaD8uw7dgTQcDWjNku/4vJBBbdGnU6AA13Qoz3gA0EupjgD7SkvlVhIiPm9qCmECfrnxBA95NH/fLOw2C+fThul4pejncodhTKLQ8kg3c07Ug0SXzz4F9ufqn0OE0iVLP40tEl24z/oP18roXFyI6IUVz4Dpf/MLXxsMkAKfPEoJHwIyYy0ktS0rbiaOgREFhPyncs2P+IBGM78GmBs0W0qFA819JL0qR9yYMueLJVczKmIUgwYJv89KZteGMbT5T0qIZJeDdeNvQ8AoJPqEgvxzw9kIK3QCgzOIs//Wsa3qcuq5HW1djzg2AO075jzLo0arHjlDKNI2iJSDugiHla8/O3eeHfJIufLOsOyXPYfnbR+I2Hab+9PWadaLs1tNjbBXISRFiDdj8UwVA9xKwHpDT60u8if1Lx/I7AElVIEM1M/WPlha3Bod+mpr9Q5wvRG6MVa05Pz3O4/UsRKePmly/LTQqyf1nG9W8NUfiNwhtngTy/w0QCCB/BCFQhQRUCKBvavn47Vb3Ga12E1KenKD6Awrq5Ypfmrhcpzi7PLZjz69bxVpbNRdnkivLvVOOLaiL2m0BAqQxNE76mgXVTYm5dVTQA/J9xc0PHvEFift0cV9mNzq8rCpvZK1D4nWHQpOr6PZE1BuEHgbDCc6Uxt+7tqlGookZmiiqFokaU4ulz6/FKDDWnaIv2hUEw59ch4FxcFkoDPiXUhvSc5G8M+So5iaJg+fdEF4cgGB+npnZXqni6bcQFCDfGx48GmuJ1I1meXzdTpXwCgyDm1x0s8Pw6czNAZD5j1OuQRwonSRxO8kM/FPPvcZrGQNgVIGCHAISpqc9bK5+pOUwTzRBXu1h9F1xBIHzaqljz64r7rYGWeE4Xf1topYHlDnwPf5PAsW+H6yhvh2tsBwbhnylU0xZw9RciyC/R/Lrpz8Ysg0Dj/Wh+HbZD9cvQTnhOibA9VM/sZ/5G93EIgiUYaW7dFIPwY+pmyygXGYQuz6+jVhgMwtb8gphfNwrCc1aUfGjJVtFObOP3ZuX5sMEPrp8TKtLY2UZh+Q+UltOk6ZXPNMV6vtlKoW0UtOU6jARSkeuUiYstFJGErk7HWlydcPPhubl12yyDQpG8/DvjCNaY9W//fGAjCSCgXu5QYnPpetd4m6XqFFmJ4hZmAuoQuC7hi3nbhOHkpcDz/C/nxvx3GFmHKSSc2Gx9ycbtP6ZmClPWk2/XMzvT83AYPB5vIbg4QXE1USdg2s9lDxWXeTwexfOLuovyz+m7MrjbnHnDr3nBPOwHbIFv1pN/aEN8+EB/R4qM4STC/eRExjxCH5qnuhiXn/sbM6MDis3R8l76knElmNxmFOSX9J8xbN1vf8L3H8yyAH/KdJ88LeFMk+DmwOujfyKKrgbf6z+lg6ITDbyWaUxOnhZMNSj/kJKe29/0gTJOMecMMqCrYlVkeZkPsDVSj9TRTGL6B0cmUAFOkefG4kh5eHhwfl7eXlTuYiliBvmxstiXoySVb/LircpCmtOfPHwIg7HTX8ri2PNA0PZE3rhbwxyevlalzh2EHIG4jI/F+ZKHk5OwdhfHl3yLRmZXKC+YVvr3hNArWsRMPnZZ/CzUoVU8orSTSrZN08fjGQUhKsLYfHBgI/ZT9Wn/B9GM9d/7qUL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QQAAAE4CAMAAACKbn3uAAAACXBIWXMAAAAcAAAAHAAPAbmPAAABJlBMVEWOsOfF28u11b+w07umzrKp0LUZGhyiza+u0bm91Me518KuxbiRs+WClYynxbKKnJSvzrrk8eibs6XY3tGBh4Sdy6yYut3b3N2r0beQtdvp8+yjyr6ZyqiVpp/29fKhyKzc5t+yvLX1+P2Ro5qWyKWcvNjc7OHL49KjvK2zy721vbiav82YwsOnyM6iw9Pd5/jq6+xMUE+/ysL8/fzn5uO+wcWvz8e5tZXS5dg2NzhweHScvafExcTj4NfaaVUnKSrFzt17gYpDREWUwrbV6duJi4udu+vqQzWmlruxiKXJj3WstMGSu8vX6tyRwqC8eo7lSkGo2rW5wc/R2+u74saLuZmsxe5nbGpRUlJZXlzy8eyao9HK2vSUqty2zPDA0/JfY2h/CgrW+C2uAAA7wUlEQVR42u39hXobyw4GACybzWaz2XY4HA6nDadcOPf9n+L+0uzaawd7mibb009fa46T+VcjHkn62ygjSf7GoqJ6fIWQoii+gKfjk/4yaqR+eLyKEg62gwHcM3Wkv4v8HpmW7g4G27WoprsFCtLfRf6cmnbVXVobjKBq/TBBoP5tIEj+vboroZUIBEXVM5NhIulvo0wQu8Hl8xWi4IFcMqmHfX+dYAQKHUV1K74DRdc0LR3uTfyFIPiTp6qq+g6iiqYrrB9SfxsIez6fr1QPhwPYFKomdINbk/4qypR8vmCprnhCPmEhdOg2Lf1VtFcHBC6142sXGIRwUPH5FFX6qyizl6/XNd0DuegLq2EoBp+vE/6rtkOm74KplNDcUAoH7Q6bCD7Fo/9NIJySIFShF1VF0woFABAOuzUi6a+hTEJV3KQLAII7HC2EgyDt7wLBrxEjaG4ljf9qMF7q/IUgSNuqrCh6Gv9VRQmU0ooa7hAIrr9JJvQ87DJ2yEKoRTu+Tkd1+zwaBOXfAkKmv9eaLreUMNtHwYDmY9JgN/8926GXUKZBHljLHSUcD7sZg46uy173XwPCorI8PT+fCgbJTg5FsQ20cJhUheqB1pT+DppQPQBB6figJKMh2gia5nZrehqu5AMg+P2Pf7W/kZT+CEp2fD7V69VkXYdUBBYEgq6rFFLQ7tcOmZxvovHYd/vBWxPSH0A9sWy6/AABgoFWr7sS3ofthIbPN+t9dIGLQOEJHPPq1J/tDEFot9luJHI9YixlfJ1l7+QjXz4BEB77jBNoLzjAwFcLlMhe4J2gJejmnnhC0i81ZKiU5dsrHFx4/+TkBHGC4ny54K8TCDAUlXYoFET2iUMpghfc6Xs4oaEoPenwBii0LLngF0tNdnqS37dI+2RCnjUzOBNO3xGZIESCCyCECtCLqipST4I3VOVuwZgkZZrLZLypaY8vY74k00obUK4TUofW3YjFVLemMKhO3xI9EosuKIYQxxR1ce1UgcI9KnKSP+PLaT4IVYFChtVAQyULY4IkwaISk/ENsZj4wkUn7wk/qwaXHmbFgCuPG9ljggCP6k4QeKeTUhEGNr/GamCSQSAvjL5GRgJrY8PbIXI0L/RYI7r0xcl2lLcBVIRHEZJRy93DCQ1CwWdRjl9ji6AB9xM/oys6XFIPdoJ3Q47JsMEdrSgzabroEAX+vhbSVVjMtB/UvNCPuck7Qbj2S/7FmAmBAklIRNe+MUnZS3wjMxKzSyy1sRHzebAdnIvCHnwmyD/vdk9bq+HvdoETdPBBPs/MkGzckZDNbKQm/akNEwVLAy6amqBjSVVGoeOTN4CCo6VCAzFlCqbI27oaXcO6Ey7LWErxnT9z+4eStCz888L1JhBwiZOTSRME1ddxg406qjC+sGmAgiwEac+ZzLBNPjOMAfzJag0rcOXrrrQQiqqaBii5/u0f+kAgbH/wJ4UpRFrBYgOWFGo4rfnI1tBJIvpmNzYEPJCzDcl55IeGsxwHVpGuOsgUCLoQj7d/6jAFBMwvmFxkFAYY8BciItFRvCrpDkjF2Q1hKrBF5kAUGpoJAm4IBPBAnmBgg1kTHtSdP3j47du3D3TzD5sMQ0ZgFMKeDraLF986uwEQhKWg0/ZYlJxHfVq+DxFVAFGquenKK17iBuaFB/IO327ebk9N3by9zsrKKKkEAiAAdUgexHwis0kgqI70InoDENxaNCr2QFpLWKzwAAhvjZ2pqVXjU3H5rNnc9y43ic5azXJ52VOe/jL95cuX6XK53PwSwS29u7x/hk/eOFA0NrBqxgBXrxZUVZg3HpeLdMRTQLg2AEI2253NFrOzXVC1ON9djxTLC/PF1ML8nFypdCvzxYqcLXdjc/yR7D+S4yhTT/iCAgRfQHCtbBlKj4Mws2J8qs5uGcZMsWgQzYVw87G4YHSLB8ZCMU6vLRSN+PRH42B6l545EAQUagUZBJJnIWtXa9rTQCgYUYCwstKNG5U5YyY7Y1TjB5FVY2HBqGTxGkA4+MggdA3j4MCIR2aM7A/JYZTMJQgDn+ZWVaXWJgDcsA2eAIL/pmusbs1kjU9zxiqYPQUQsMRqahXcARB2cdcFCOtxBgHPDmrAYtdxnOCHVNR8nHKEzRgOcPGmeguDux2oZtfYMmImCNlsdY6v89zKSvSjsb5ufIzPYPWfjQhAqBozW1HjYO4zbYeIszghkwMDuN1BZX+/2dpvyh6I731lEEh4fDsY8SyBwNshemAcEAjG58hnAqFCq5eNjwIEI14BCCsr+MSUw0Dok7voDZ8tV2KQ8F2W8l4Krj0RhJWbqSmAQIIR/LCVKn4y5j4axq5RWWAQ1g1BVWOr3DUOokYh6zgQODzkdof3K3xJZ+h/sbncap7J2rv9/f2WvL+/3MKDO3+WjaVvU2/XWUUW5xZS09XthWpxfT1VSU1XUhF54Yuxu7DQ/WjMLchFSA0ZMF+/dRoISVYErv0uQIgwCLislUolkm1GyhU5UpQrkchspXjnD7PZ7P/27WZZhgl0Fpkue8rF5v4ZfrTchMUkf5mbg+qoVg+MublisViORJo3/+CHHGQsZRpSRhM5pjMCoSxAqH4C+2555gpg8dW5AyOCXVx88IuSpnExC2d01tcRz2B0eKaL1YXt6pdqCuwxPe8JtsMdhxmL/pw8aW15BgFboSlAiNRg12ztzn405KeAYLmPVnzFepyansb1L05/wc38vOwLtttO8x97PuEbgRN0KLt4BNuh3GQQZnZX5AVjJv7RqD0JhInFCQuDjg2P+WmL5ufnPYRBX3IWJX0qa0JdDetKU8iE3fkIgxCPb+0sGCszMzPRJ4Hg53gK+c+iDrgjeCI1hGA+5fM1Gk4LKvl9wrHV1LCmegHCx27FWKl0xXaQV7ZoO1Ti1SeBYKYgEKHVudzHJA8AkBmEmOzJZSTHEfEvbQcXTrmkiRMsEoLRCFVJMO5OH4gXH/4yvykUvJ60MoAAJU/z5U6HQCj7fD3JeSQEOpvHFPZqlskJ7rYr3e56lVSkHMlCRc5GqjE8qew+AMLh9qF/QhkS1XsNpEO6MyuDH2SfE+Mo/kWvmXJ1aXTuy7sur6+vy7Mtinzst5aXl2U3G0tkKJ1FZh4CYSM2UItpN4EwBESnrdGRyx1HBpj3FDr15+ZoKhnOdLjBF26vIZpEEXcKrOUHJrMSmZ29/6uSHEf1dTxe1LmopBdsbMFaouNzoDhADXOCi5hdwCBNf2qByvopX4IgMykM1LlrtuBa6x6zmelwojd5mOz1+sjW6coYgRFyPUdCADuRLn8aMWUX80GQ4kmIJnBkkSNKYJF6XbfF1570vUlLNnj3zVOlvoZj024ZndMJrj2xGVC0qKQH150rMxJ1QfQq6teeXMc4wRwlz0+3BAbOZIJDvjJ9MhN7GW0oELTEiOesMQLIPnCewPv0Yk5GwTM/HSNR2XHoRugs+hFE6Oc02C59gUGUBEKCQXAN+N/FbJDIuxS8qCeeXsyZmcxhO6RmHSsPEUiamGicYivAgaTKfqpWVUJhkogJ3gRDleDKiw3hcfPdT/2WxsRir9dzcBaeDnYoumtvr7+niUotSEVV7H4r6STIlAvKT4PgdMrkOJBKhXmuhCkWQxxWqecTfO1dpnRwDaXjfwyE0zwLbW1oCqFkL0qgyOnhggmFPG5dw5fy0n+GkGoiDNwCBF2A4KvRa2ndtmSXyErn/4OcgFMdBALCaTrXLfMjxSza06jUUM3X905pyZqdC/47IGT6vMNdlBr3eDxuUUXDxJygsw+k5gUIeWEo/MdAaJCo42S77vVSrWZaOA1UZhZiG587ZijuvT0hAyyhaG6JU+k/QH1T6SVYKepcXGeCoNfCZmCBNkd+z379YSbx/Z70HyC/pfrTXJ8I/adbHWMULYokLFJxLCdkfXQXmGrSmabfT5K/0SNeKMEZwuFn4gTF4gONKxfTKGJUyVFyJ1RXYkweuBLSn08c2sp0tFIJdRhh3JU0CwPmjxBvBfcw/5gfwSCv5aQ/njJwgnK5fnBtDeX8wTD6ALjUIQa66g1pYzQKQqL3H9gNfXYIfG2icBhxUI+oKHTrwndQQupDGPwn5EGmngf/6wKEYJgKMsKm7WyKhpoi26syyIdIDAXDq4Hgf74IdTKcr5/nsa5Ku70OBICET7VAoHtPh/opjdSmJPI2dngtEyGpqM+BAp/bDIa1+vv3+XwCy0fjIJX6QqgmBgyCLBMI5nmnIQ6D7fBa6UO/Gn6Os5SZxOLE5J6u5t+/71A6NOhD1yRNHEjR0+mB5VwbKgomXbNryVfLoTaeJyqjK2EVnXJc5+9j84h3BZEbknXXQD+qppKgWLNbM1FIk+lgE42JP1swZnpoh4HaPFVrB1MpGfoRLSHa0JRoldLx0Akn0SUA2gGIpD1pTbiV5GkPMMj/4UfF+7SGfDB4/h7bYT4FgQixsAYKqiJRiJR8hx5YBZwwG93USMQuEVxOqyj4SdoDAKTtzuvnCdQPBQUG7dLamieMDnN6Wi+5yYsUUZWBDamqNk7Ia386CJQGVPVSXVbmy4iBYysE6Qho4n2QT/m5SiVOm6G1lsdj9SFVxpRDwuXEYypPp0w+iLWpYbWcKqdSqfU2J8zDCCysuchMcmvCh9ADUZVDTBAMQkm4bILx9M8VjFxc11tGbh3LJQhSskwQBIOqaRBAJMCXwnFgHErC0WBWl8CM3k27hsG1PzmSwGWWPyKoslDcHUAQ8611CIKgOJpFKBAvlDTSCJoaKjAreNzCmLZthz8aBDqJ8APlaJHl5eY0Tp8st/g0ChVZLnu9YJFl7xmqMfYjZ/syqi/b8j4dWUkwQF59aCj88SD8wyWqWbDDl0hFXq/gNApKcmLZSDY7i5JVlDJXutMLMspyYsUynUiJvEOywY2jX6rrPwPCVMQsvd4tFw26w2kUOpRSnZ8xjBVPlY+koH5xcCIl8g6Z6Lzs0v4znEBViFSEv1WpYd3GbnfViK4b8fKugVLdUGXrf1WsP1ulCnzrREpErnO9DuvGhJAL0p9LAxCqOG4Q2V3BWrOycUAFmlurc1StubJFIKCMl0+khIDFLkBw1a30m2UsSH8u8XaIZBmEbGR3d06AsI5S3c9bKdTtzsx8IhDkJk6kFIyDqjiRsoyF93N5NhVd/w0QZAJhZWs2anycM3bXsR1IAsSpXjkwG/CYIPCJlCqfSIns4/LvSaemxfxfACHybiAY5wHCQDCuTE9DMBoF4o5Wc3AihUBoYRPkT0fyL9KfS2QsRd41K7PZbISPbRpxmVRkhc9z0DGO5WwR2pI+AhWZEkc7IrI2WpVQ/6PjrGQ2K/lW64zPpOyfTYP1y8vefaJlRZdRs+pF2Sp/BLZ1rMmHfJbRktMzGmuGkuw7FYfNi++PfuaU1B1HDBJyZKYQ8ZkeIrzH8/PhIhNKvh5wUa85Mpjd6fptcqKxcLx5cXT5FBBQcgIQSqi+guHYFEk3+Nal+rl9iUg/Bup5Tk64rM2QH83FZZzHDBdHF92Txz+WcaP+sKNjwSWElHl8B5xl3dPRBoxgsX6AboQTnRAWs2tENuw5jxeOjzbfXHx9/HMIGidKtF57ybWudcIla3GqHYTESDxlLC0rOY2+b765PDp+/HNQdeKaW5X4HEh0lQayT1PM+EnAvPr2oJL1Iadaz9+lk4snfIyNHiBR8tlRSJQ85vJcFEeiB7WQ+QI3HhzhALaZ8n+yuQAAMnUXtei3bQitrlkYAARc5/NAYLDiUVmQd3ElH8p7/1wQMogQnnK3WdKTXo9AYlDAjg6Dbne+/j7+vn4n0YEQsUcSfzAn9KHg91SVDyUhrIr2wxRSG1/r6vndGJCgdIkTD/U/eTv0/Zk9j5eDzNj9aEJMUVZmchvdxwi2Ouc/WiZkEr2czGf0OrAHXTKbQ4NqrDxX9dUC92FAZobmUQUK0h9LPc0qQSAQ6jj6VqeIiWkP0Z531QPWbkgM3uA3qcxR6zc8Mgq+lcSfDQIVLoquYlhgHmZDwrQA9vynXMRcM3eDqPg2H9c5aT9JqfHkXh325h8MQo52c16cYYbfBAxsnpMfygM7470Jwh72Rlrmh5pKJ168eq7Hx7gmZUX+g4v44Pec1l1uAQIq9/J1GwgZia/5uSkT+PNJjqfArIS3oPNZINfeac7tUf7sBH2mruqsHuA8lhgHk/YyEq/4fcjChIgeocAvd8p8wijlNbdLdYwDdfyEGMItymheatKOxpsCBM10nvpgdH//PHRuCUZOwfPKE151qEPZZMznHHOc6eJoc/OnfyjDx9jJcSIEULPF+nFPXPev8VpI7IZ+hq+1CLGmbXYENkUO8kNyCh0fXR6d/OTPnGYQVplle9kFDDQq1xJsADdsJ9TXVmu8Vr/EcZOREKvQmrp26qT42teT45/FAPqBy9oJBLcW1oXhYxaffP0u9V1iM1i1ivUxEMiSSDjsZN9PywQ/W0tUpUbVOabxZxNyPdObMi91hvfB6RAFCjc44bzHd0nIw+OL4+8nxz/5ww2uQ9DFQQ8zZLJnu7IZYR2Zw1H9OToNtmffFHuvDIEZPzu+vOwjspq8OHqzdPTTgrFPhVgl9h6tsJF9g/v5ZIuGytHTCSlpvd8nhkiwkSC9KoEBNgUMb5feYfXvZt8sLb05/unvaaAor4T+5G42i13jyRSFbEpXI7Onoc2sJTAmrKacrtet5Dy+PDk6ogcXxxPKO+/S7Lt3uP3wL74pCeWYoBhZIkFl3mPs7WGNicMAbnPDQAwmxc5x2SXmqxACyp2vfH+peN8J2jw6/jdf5V9MDN3D8arECeFWJ7BhVL74SXwe5+RdCQccfkou+Xiy+deTJROCd603m/8KBGo/mrgHAympiuOSKGzkpqwuv2RTDon8K4LwfXOz8+aIA8pJE4KlN5PS93/7fea69u5YkvCeXaQLWS5KmSEGee01j0hjE7x5I6zDi03GwPvzxqKdTvf27smr9nLECrRd8hRnGtGPLu01tcP3k6NNcuW/n0ibm7OMwvGF9JtoWMfMdoFtM+ivqyK/H9P2/3q5edhlmeC94tZtMHSfn3L2fFu/PkIOqO7+enFhaoYrpN02TygTi/1xIj0r5cbPgtpooCFfS0CeQBkcmmLx6ugIO2Ri6fLNjSkwf5X8fWuBp/djMNCQmVeKLB1fHm0eH5pGwlUup7/Rr5iWlo6Pf/nbcWjYaot3msg/CsLEK4GwiejBRcPEAOT1Xpn0DLxAboJ19jej3Q+C9fltXXoVujhaOvk+ae6GK0UgweR788tSIQcQLKHnd7nuw2AgEvJu6VXo5PjdO8/iEANZsUBoHv7qd1NSRhucaMko96AwVJCvBQLi/QOL2RKPQia8+UWR4E+ygzQMK/SU/MO7QUq+2oCSzaOlxTtA2PwV29GfM3OsI+0Acu67QchIrx5aO9n8fhcrBC9+wWQCBjmBg71nauZWjY4gf/L1u4oen9wBwtKvjJhL5nr+U5FxHzEGe6aGGKtZk15/TM/3y6Pu+F74Rf3YkHo99fZ2AIdwspqd6SEQp5MOmH578cb7bmIUA+/S5a+JxZ4lE0bNH7+WtzrwuVSrqNXvgFlFJ5dLh9IHgYGpH5f03q/4UGhAOARhVOYJVkhwAwnRd6/en3DA0KqTyxPpqzLCCJubv+RHZrTcEIR+3y4be7dthcyiAyZcnmx2LjY7dgyuNn/NYM5oI2QTC8ncLQz2JAcMvv0OgwCmgm0zYDv8msHcGwVhqCB6402maDdITsg9fcWK862rd/LAa9Avj35JLNpByNk77Pc6bDrnhw7lHpK2DsnD+q+GftPV0lt4Vc8FwoiG9PupAR9lnWBAZ0COOSX+Hes9OmoNMMi92exFfz4RZyf/EIRhQ4BML6c1JnkgHopSVEedbICp9Pbr0aVrKTlpccLmlb6kT5z8AjMMPIeBguSBJ+okw5NAyZazRh4fX26+lT4sXW5iT9hp6ejy67/9zsxtmcjPPH1rp7iddcTl+3dYyB+6Fwiv6iMovHlz+G+NhaFMEGvtC2dKpVGeYX7d5bRzPhcXFyQCcHM1SurFv9wRdj+aLGLhWKd5CO6EeMd5Azmw/hPYC0tjIGBHYAE/fvz4WWNm0uoolTNFo2ANto71sX3yWkSHGakNyPCVY2KFk3djIFy9OT78Zwr07ad/RcNcqiZQMIUEgUn38CNf3UjEsVbQ1BRPUzw5/s61WtLJre1wdTUxNXW9amz/PAjmjhC6MmmB4KQ9QJMHMZAsGlncvvm2tHksGGNjKdai6bNnZxhCe9bCzfLSRgynnVfBCjTO+AfdfPs2JT5Oo9f+IZ76MXz+Y8hhfSESkiYrMCb9UY/5dWUjQPjYjRq72fkNjJ7dyKaIMTBtrxyRK9Mp3FUqzSI1i/my8XklOjVVvXmLccZT1W1wz/XCdJc/XuWX8M7U9tvpFL3ztpolFtueot/RM+Ui3WfMF8Yw0F4VBYCAAW0rK9UYjrivzM7xCNoDmru4YqwfGEsVY3dOpkPwkaKx+nkmWl2gJiGrmFc1tU2NQfjjNW4YsmC8ndoxFsQ71QK9szMCguTPmJsgNy4Mk69qMHH7i5WtJYxdDXW3PgOEt28ZBKCB9SztGjK6g3QLxkeMohRjWj++nTFSWCp2RzWLdgHZ6sHBFE+xtUCgd4yV7bcmCKFCdM1+7TN9zVl9aAHCTHwV04hFuw+0PhEgnGxhIO0BOiDEMbSYu4OsQyDcGP+jpRZoqUDPyE7RQrPbtim25jvVrZW3ByYIyWi0FrKuvV/0tH6M/ZPJxsvF2Wg70CC2qmj3ARDmlwiE3Rm+qLvGZxOE3XXqnWN8GoAws4OZpARCdoqn2BKP4CXzner2cDskh0pRMjfHg7rhNMc1wS8XaCPBWCkwC4RmQ3JqZWuDQTDeMghLM5jcbHYH2drFtQ1hqde8HbZuBiAYn6c+27YDvQOZULC2g1mfZy08c9p7AAN/b9D1XnopEirSKFSb1O4DQwrj8xUCYUasZ2nW2Jpmwdica9NE7+kFahJCghFzvi0QrCm2Jgj0DhqmTFkgSGZ97y3+zvRz48U5/sXhuVrppejbTbeytFSOYFr/QqU8l5qNbKSgIqHcWNuV52crsTlSkZEztABZn6++Nd5es4q8gSKk8f801vb6+oZ+yFSRN6w8t/k9/iWW/9C324YIM2FnuEb/HDsGLwGCPzf54cPhh29o9jG7voSClPUYmUbrm+sDg+fbzdKbWOyMxvYvv7t6B7tpGZvl7dTAWPomxtr+882kobE0JZ4Ic3zoSfZyllowgy2j9W2EATr0udWXAqExnOr95uio9mbp8mgpiJIUe6YFxY1Lo75UbGnm+qct54Y2JA4vJXsmc9gg8DcmmQ0o5IbWrWjcJ/1+mrS1DH6zVAhobzbjlHAbCRx87aHS3Q5Ca970M36G7GF32hHDYNNgh5jjH7mpBuaj5PPqi5yGW7w92Lz25o4ytUpwxI/yHr/96V9l4wTaDcmRX8oR6J5mthioMwZIygEF6feTzt3lx+i2IZcZcyb/RalCY6RTd66fG/2docLensvsVZrQ8qh39lJ6Nq9Kv5/6fDh7jLy3PnZ5OQrC0k/XNOL4w0PUP81kqMuIRUjTiuzs8xU5s/imm1sbeULxph8H4fvRGAhXV0+OBCQbvR7Saj3tYUqE+mJWFB8dIxiwTykjIz0XcePUKXJ1x0qvrMm+o+S+VaCV9I1hoL95YnKywRNdJm+BgHMOtPThC6G6JroXp8UZIH6MB9JzkWiXuWrMVDkA8sEMp/3456bZlKmzrvmfZtfSsP+pkXCIdLJ54h0DIfiUplNE5tZPjokATJQm9PPcRoApoMhNplbrHUtEEA3FkJ6LGIRrmtx8fU1W3hSH07arU9fdcrY4C0uQGsZRj7hZTDKORAbhkPncWwq9H725I9r4yO+ERZTT07K5xNw4CBj6w4zvsrosFYJiujL+hohqkw7ScxGDAA8X46th+m9tV3c4DJKCA7C1PvdpJsKNZem1mWocbTKtcMjqho6jYFfBJX0cgyv9YaEwKFbDEeH7SAxDgg7QwBN6yGfN2Z7JLrfQ0FcWnCE9FxEIBSPKIEQRGqmaUZOd6xt6zQJhtyJAGIRDVuex+Zeu7qI3lw/pB/9A74bWtPtRICHgEqyvBhSeuI6R6zNF9POdRWtf5gzpuQggrG7NTPGCp6ZWZkwQqoXPMwwMeqriNxufIwxCxRYOCd4NAdVxbT7QgGxoHQbux0CLEQhaQqXJ2BilKmbvDxv9iiif9FwEELaM7QEIn7BSuLgHBWP1Lb22Eo/jbhaBFQZhJj4Mh1xu3gPC4lfUcRzflav2TyZtuuAWCImhRhCd6RSUaXholCqBEFnOcqNfCuUhutHtPisIIiKEq/4WX4+oCYFwYFxfW9vhEzrGygQCwiHlYTjkYvM+VkievAleHW0mj8e1RAPRoIzlG2l3jHoaDkrV0274itR2R4lj7HzFiDdl4gT0uM3urjw/CCs3AoSVLWMrRYwOELbxeGXXBEEM+bcaKQ/CIZNXD1PwVmXfpAKZ6U/fB4Irbc3/MuWGwk5zNBAmENC2VDT6zaLR74GRfU4QRNTj7TUWjMRAdfuaAyGUJLjuVj2kImU00oWKhMpAmmEYDvkaDT4Mwu1j1BNqb5B8DKBh/RilLZnpXuTpL+bgRCUYZ5nQivB2mG0zvz4nCCLqgSBHdWZmisMdnCriMMh+84wMpeIBsgzNCOLKsJuG4ZAxH/oOuuVtLUJ7+t3CDg3cryBVZcIWQEKTgVqZQGCZwIJxGjz5nCBYdDi1ujpmOVsiDLmm8r4MjoiMRIFP7pUJJunjBbhJzI4e2Iele5UDFp4cgpCoe5WoXEYX32W0wRcqci4GA678fCrSokPKKI+CYP2572AyK2mYzu/skZ6Tr7lHGOHWOeqJkSFfoejdGMBcXJwYYJCmFkvtIAJ3Lcw9aIpGv8v4Lz+jsTSgQ9DIC8mxPy6HAd1DRqAyjZ8E4RAJXPJBhPQrBe4BwZqhKgguhF5fo5ZDIy8/r9l8P/VHEBiZhIUitsZjm+HqSh77whtuU42txRjE77cX3cN1uklH6vWaCCi9NAj+RdXmSI/1NELI9TEEYDyPhdn6Z8IBqDSpJbXPwz2raastp/HC/ju68bbYZ21GwPhwDhDGxlCQM1c9RD60+uIg9EfG041mBjNvHmcD7+bYIYi+tg8HgDihiObkzWkI2lnRxDxC3cr51WWM+yCl7JmDHIQsnMvSrI9sy11zvc52QEcXC4LeWL2Mf+kN6tUexqE1MepFYXPtw+KJ7O8XyzTTY706mPMhk2+6wH7rrGmeUV/7wayP7LIS0pRbfPAiMsH05nO3B099xfn5i6OTpTd3+NEWLY1pBgsETcEcgwOe6bFb4cEGeDEAEBbis+WhoW7Eu8JEzc4wCGhg+yognCYWoRDuTJGjwRRk453Wkpfq33EgQnRfGRKiCBYIM8YOJfmxwBhlNbdWIjDYF4rst86x30og0KyPGrDYJRBqNQqruV8ehEfp68Wxv7E4kRyxF8yTQYe3WrJlNLlt7JRLBAIn+a1hJx+NAP4vRI3VCoEg/FbM+ogaB3Ofze2gc9PWvANBOP56fAnh1xjjBTPclrMph14gVNICMjihHIhGqOYl4MGIi1kx5+MzPHQq/ZmdJRBmsrwdeNbH3MqK2A7ucAickHYeCGic8PYyepi8ups2B+XOZCmvBXYKTd4OazHZnOlhzvmIwzUHCDL7rQMQtsoVnvWRpVkfaTVcex2Z8BhRVev9GkK39sPXQRy1WWb3Q2mmutCIRWvOh9yslGMogStXMPxqjv1WT7WLWR9dmvWRFbM+olEngnBycvUQLS19pT4j/kZ/6CIo++x+KIUK/JCzLOnL5XfLrdYyW9Myh/Uprg4TqQmbaX8/QrM+8L9Q0mqBQFhxu50Fwtc7jEZK0iN3j2iKfnVB/ZcaPEt+3Fv0BtbimiZnMedD4x5aLlviV/GOjxDWS4HQTm21UNhRdJGQZFJdugM4wfSf9DdU6B/EufkcjsD4EVrMLcFW5C6NYhWhWi04ktndCQEXnvOh8eHX9NC5zEMPjoEQQuChBG5y1eJtbYgCGr6/UhOJAR37Lb14efRGw3mY3tHRV2q/g958wEcYzGZcuVTwjTtLgZrmwZyPwZTINA0MJiSsVs0DWotHBy5MqRYIhdYGvPCqXack7jNk2oqT1GqGBjtc3M41mCCgg9q4y4gtQsswQfAwIyge/He7qCGdGW7VtVIoQNPX3eRYitdqbe9wR0ivSjgGxBJh6fKh3GvPAiENx3k0mIanJORUjqh6WSbotONVN7WgFC0H63mwgble8Al9xq0h8uwNBB0gGE8uckuXl7nGptWG7B4aZBiw0mgtameGtYCJDhaXHnSn9IgFIxGrR6Ou9/FQyVIHHuaHNCzHtrIWCoR8hVcGAU3YdDobDBk4+fah/LM9KlOKRmndFhABijRTWRiEYotWiAk/ectPxDV3h1fjtXB6mHu1SI9HQ+/R3Dqwpr8qCP7No00up3qstdJYtrm2thaIJyjLVIJgFERTS3iTI4JkMwIAx1poRCOa1NJLyGDCgl4LrYVfdTscP2X0l783nnFf2wnQRB9s+DgMKB6uT6cexerct6JnZGSNGkfIRIgCIvLxVwM7QcnZ5LfkgW6zENa0RIBUYLQGbaHwyGzd2gLuISOo4vr74kOHSXVj/eNVZHpccjL5h9LAUm0mkTdJCrIU93llxW77DKMmJC2JE0yLQKd3bpfR4atf21i6TZMovbMe2zaCOlb3FA0g0g4RGfeJmSXi+qMFpy16JqAxQdBFEGH4DcRb2Em6W3UeCMT/VijStuiRv5+pVNtZDUXNZKywfFSe/zQgneVEMM49vqmCaYQVVF03P+W8+Q4EghmNFFkb8We7b5fFYm2+aJwMIp0m7GM9nsSoGmBJoRUC1tDxIZK6kjYjrjhR/15yGrGNnMtNTDYEBmnr4ukjDhF6t7NJ1A6J5dZHTIG0uSm4WFGLkpmpW9whMBiQpr3fkRxHGfMyq4PrPSLN3KZ0h9nLiwgV2u12ULdnE1TNhgiJkrWdtUFSjr/DBpe2ttqWnEc5c/Fpc7FAIT2sjmZQVH24TGDQDsUDbdu67FeasazHa2ZkUR1LUbrXVoOy5DzqW6sdZVwrm0coeEcN4XQ9EQztWM+0MQMxTeMyMScvQauHpRWyR9jaOz4HDb7xDxITln3ErGC3gcXLabFQ2+tKHqv2wTwWH3YDJ0Tazrw2FDQXUEBPdzdc6nA0ZOKAsELcB0dLcgaRWWRlqKzaPLe1G0xya0Mpb7MG3HqaLOWQL2HKBVVTWsg9IsBOE1XpswxfPF5DaEnI0XA0HgoqtWiwxE+lV6dkbnFCiIGMH90vULug2Uh320AQcz3GiCr2YA2ENNNrwHVXImXDiGHCOM5aNVtpZZmqhTzL8qwsR6iCdb+FMOyCZ/2sJSqdpVcmv91PHneVtBFeMM3gW5SgCVcBn+k+0kxhOYukJE5mUx0Dli2S1etU04BqsTLKdKqxLvLW7WKRClpjEemVKaM9RoPF3oZAp4iiSmm1di1NULAGVJV9FOftrkSyFYMPmM/TEXUM4icSx9Cpci9mGHNReimelV6ZRjjhYRDuwIADzFSDEgi7BAi8YSKzRqBgVIooVSvvGtWPRqFg7FQpEYdE1ccun7vFM2POWIl1HQCCvbPqnZR+CAPV46HzG2qwRh0GrTda2VVDLuNs+gIO6m+tVj/tNiNUryZA6GYLlLDsiurqbsgJINy/H0QI4V4MhNmg8qjAdjtt+U6Qi8uRLe7aMb2ODO3nrdSnXdSwRLKUjcQOqUTEMXRUVxfXnbEdxuq6hqQKw0B9iBGI6CyD0o4mBAgcSo5Ejc/x+EfOVCN1XcOjKFXxChA+zopj6KhzKSKF65Dt0O9l7gACMbAHMRiCkHcrPtRe5IW3hMRchOrIoSU/cf+NlWkq1lmRqW8BtgUfQ58TpSvFlZVUBbUOkjPIf/dJNksguBIcDRgxh4ESFfYixAozuQZ/Iri6GqA8G2pmK5GWHJmFPqxE26n5SAoZaVgNKPMCCJXZ2WY11Y1BO04vxLJ45ABOMOkWDFijOrzqCKIpluNoU5akIMIlrbCDzFot4GPuCMziZHpoTW7tl9dxBG25fdDFrV5/10LiukKVf3I5cra80GxmRYHfqxtLNhrElRVh/9sIc7JJ9xEGqi1CwtIx3Y4H4ml2K9k8DlAyIlCCYxkIiPRECfd5miN6ft7qzMy26rTTojvDr5ccRQ2C4R3Jcq8ywvoYn245BhZOg2c1SsCkKZDMIgHp+sBOVOvUg0FiFJfI27kwTjJcP3+HCy8nyC8LKU4FQUq6lTNIsNVItjkKg1uxY2AJB3pMGan0IG7mQmJOV4LBoOxVwxR1U80fAQY6Rifquk7ZBrcScDAI3kgkMGNsfS6g6oBoWSEnh0rRaftGzlByQsdLxWamQ6fL6/IwCusqlaKrUbcaBgrhsA/2QxSdrGaDmjsY1uo0PjKfF1WVas3BIJxBke0aW7tQY6kuHU4oZsnjgadTznJrLvKGivN4FutSh65KdDYrmxikVa2kBykNHwoAhQDCJ5UO/GUiX5iGDSdcVoSqEHcwCNmoEcgaM1D1ZNCginsuZHbZ6mbjZOmRumfjF52WqBENTlvKguPdsld3kesdPCjEQ4VaDTugVGoHGIQSYUCRaR4RWNqx7wangSBhpTKBUKEGPGjNhfNqgciqsb4+DgI16vpkVFIAgROLulf2eDFaGYfA1LAaakdDQV3HRDQ3kjSkF4CBmBSYQMYiVNiJOhiEKQECGKICTw/F2XOp0S5bJghRNOpa+J9RwGHXCG+G5VTKR8IP2jOMnAwu/lrJRcLhPBCAtqy9Pyd16gqtQnNGo20EIBwMAnpSlY0ZeMApE4RBl634jA2EGRSvLkyv0HYgELyxVCpKu78W8oV98UIBGKxpXsLgPdH5+504gKgHQmRfo54jvrMTdiwI/1BDKe5Kxa25sB1wspi7bFUiXLPLIMD7w35YSBn/S6E7lVIKBjueShy73xdHkrIdUiEE1tbcbp+Jwfv3gfj5+fsQRd5ZLIYCSM8FnQqCHw2ldoyVENRCnHydStXqsmWCQPQJPjJJiI+GBwduUwqpw2B8LVAolQJhNRhaVcOl9+9Rm0cYnJ+vlUrvV0Pvz+uamcQKhcjs8A14QXIa+dGgdaeQxYHmOA6vypFsZHa2XBHdK7tQkaDdT9NdOYtn3QXqypDyKOGOJ4QClrirEOXQrOrDxa8nSsQDQR/PG47DSHCbhlMozbZXMB52KAh0qHCa7EUCAXFhPtfE9bny/hnqc/eb2ZlPVTxo0jPqzdH1yanUenxtrY6aXco6Qjtg+aVEnfigZC40lKBIrADB0o/BeNupIHB7KkXJFmayLW2E3BQ3knG8iewjSsC4WeeHiNprpYS7sMpmo6acvz/HLP3ztcG2VwKiqT2+I1wwrUXVFa5xGZ/kRGIQmqjXlUdBSNOq1eWzJuVVkHVhVyIYYmuoXaLIko+ydS6NJIJmK+JRFhd3CmLosCs6NBHSed1XCNVCkhOJQfCiXnesK4/OrrMVVpB1WrBbibchFoMjIVk1SLPHBzGYCfQm/L66lq/HA+f1aCCNeIyAB91WVEdzAl/scRDQOW+wNNTp6K6SjgYZYATKtY3H4sznPNgkUwgQ1eJx84A5Q0ZRWt2hIPSUu1FwD5ZG58DJWl5bC6uwjEoipKK7b8ckJ83aH3zGVUdN03lt+GUUnU1AXEpOpP7gantHK5XMK6wroi+CrpE0iAcHsWntdtmmleadxI9NUq0nmUsFKo2tFcJczuNQTsiZGXm3uNyDCg1xnakQZZFLNRTyDQIhscM57nYLA2XRakFI7f39kxoXQGJPxKNraO1bC9QKbZ/kRLJA0ER+flDDqFivqhMEBVYc9hXiQx8gfVeE3upWPcEjwJIYsq4FgtFVLoom5ICF5ETKmVfUbOhpr18SbA/G1kn/wUcIFgIPJCcUHu/AZI6FxLyLRCAovi8tvjctOZG0YfbNzMAIo58lOvGG2hDv+ihmZDvEQiJEH8Nk8K1iX9C8i/cBeaQYTHIiDfc/L4vu9YHUozzsYlK8i6gZDOKg2BAoW3bbZYdJY/2LqXmnHogmhseDXM4FYVitJB6oaZM/qGbLAoFeDweCHB+xXVmXLY0rj/U89BNvhXfcVlM6OhkjOZDMRPXtpDxdYTklEwiDgHw4vBO0MOhT3gIRZwTZLGbwbIw3flwECmrB47VASDxjU8pnJCtbr9xBqttFs2ySscELwQKdcNI1V5DGvfn7JSaY0zoxkze2PfbtE7RvopWhIZZ3JAhWVtJ9BwhcoKRMJjcsViBTIRSIYt1mDWBGoKB5BI7e1FjnCpapYQ4rWYXCkgOpfz8nuBNckjmZ9Axfg4Jo7xAGZpvYm5sW7XTkZHT6Dt/C6IbwK0MUVOeCIP4yXbmfGhMjT4PRAPHBsE2s1wsvQnUzCiGfPNrDQzSgEijoLHukl6VM5vExRCQSdPcDEHi8oxggTPKdvnbYJparFZs0UAeRKWTvpkbH5DRbjELYNENelhP6sIJzVvluo3EPHiQS7jAC85B1ikf2tjbksXesIaCDNrHT1G6zm5pDAi/SRL6uu9AdG5MzAZESpCgbnZR70ZMvEyyIXDkmShn3B+12kraWK7nbW4GkIBVoYS7C4vY4BoNBHYM2sfYxOdkitZqgOPXImBw/YhbRmjgt9pLHhPtjbjHf5noo5SVLCOM8T2mvHEdNDGzM4N3YiHl18MDGxraf+nJOUMDMOu42YKhhm9gplGMV5w5CqOXrAoQsB+vHxuSgs71V7y69FKFq866jaIMzPTzwN5HLlVBfgn7LaDdsYwdwgCDbVDXJFAxDqWe1iZ2hMTmYoxNb/YShOlULhPExOQgxmPkX6WUoeV/F5uBwD0+9ZiuuZrXMwFkP6ihJt0AhFmt5Rv2ACWVx0t66yGoTOzPFIDRXVtpI4FF3FQZhfEwO/VWBlwThVo2eO60j3omjWirKjYQuSKMSTXfzab/b3QWVvDYMDdxDVptYEwS0Bs5+pnz2ZwHC+JgcIpGWlV6GbtXuWrw+rgY8sZgHQBQChSCd/10LlNwujiDgMIN3++FfYrWJNUEoigTeJ07qr98xJoeIxYL0QjRavQtBaLpHCKx7xR0/kGnjk/hXCwdoHxINtJFfVXRRyh07fPh3kLGUpTax3B22+OULEnjorBMrQktOpxbK42NymFDU8nKC0T6AQrX8Y5klXqxlCr6Yh+8EPOFg2NduK7422hyQWeP2bjwCAizmZmvSGiT4ITVNFlMk0lwWZzumv42NyTFpJyC9FCWV8Z1gXvdbJI+UbKICawe1Be2SltcfmwpOvtFwIN4hs5f1u3Q44fdYZ/96du9PU3KgBwYYeOdtKx9oQdkTs3lH4bBKBSjtQBxpk0LvkV8B5Gx+cSO1sWH7KoD7clPg7qYk7HQuMB3GSmQbCFAOXpV4I+YttzZiciwWMxkCGEA5uPLn9XB44uHfodBEG3u7vw+CEUReggzPhvSqNKmg/BY5ZfeQE2K2PeCh1gcUCNqYn4+Z6Ig+7OAFOtDmOke06BEduUiJNf/ob7VACFMgUo49omB+M50GauEa4oMeBRe5zXMV5sdA8IIIhHJ5fh4qwmM2oxekUjDlkQs5oSbqYzPgJhTuvaUCyzC+K7ZBgiGZfKV9UYBZEohD7clUZo+ucOvV6SEG82B+r1cuE3PME5UHQURLtMFYyj3ih/dcaXVceC56Y4rXQ8IlTKEq+gXyMBnxwjQpYqEKTxcoz6/CzflCNE03xWIR+izCT+azRaJpTMoj1RYptkxWeHxDZzo2d8okv7xhociNhgBCTJZfaYhqkiMYqgAhC2f301yxuLBenEstEM3NzXfl6tz0Aup1F76UF6pVeWGOji0upL6INUw8YSp07o4BmIcpa0OpLBaY8w6lVyEK7XF7fQaBvH7uKU8jRInm2PmfW7ds3GpqeGyRVrD4tF2cvINbDu1TEU1x/FpjtulPcZsghIw2TRdYQXEmCleLmCsL5784qN4lED4Njy0Cgl9k3+TkEAi2SlMfXgcGKy5Is2e2Zmi6gLFanF8oY8EEQoqcf4BA1bsAAUcajTnz2OLE02V5ozN5z+qSo6yA8MwH6eWpMQRhy4iZIBQR/zHo2OYcO/8A4ePBJwLhE+7mZLvz/6Tf0bnf376FwkZq+8XZoaGIahoaxYTD3NZ2iFIJM0DANGF2/hcwCoOc/+lPJBNwbPEnQOAyn8X7/4ARFGJeOZZ6aRQmzPwyQFgpMwh0XGFmzgRhlZ3/AQhxwR0o5X4qCElfTizx3oX5B5KBUYAv4ZVf2GpatEBAX91sE3M2rGEbdIofKlJeh/OPk/3FFKnIMl6bXkgVR53/R36BoIfMCf8QhVhso+V9NFr1zGQ1f5Kby/ZhGzCIzspsMAEZHkUQKRazVLaLas7pW87/A2Sx+4PLsqdt5BTspkFR00tQcnjYEaGSEWKlBb8JLgPbyLGyQo4T3vgpZvU/BYSGMjxl55c+pEg+vpzlRP6cJprihHyjINAOTbHHMC8y7l6y9MM/zarmfngYuYlB9x3+9sNtbAzppYj4kKIJ8GdGO4l7Y/AZ500qmy8yBj87A/5JIKAPdo7LmjzmNviwkZJeisyZwulYzDqXiQAKtqQ8P0IDEFTlpyW3maB7/MeY/Qai5sOLxRjYdSBG9LYsTvDKw21wGwTFM/63JScaD8uw7dgTQcDWjNku/4vJBBbdGnU6AA13Qoz3gA0EupjgD7SkvlVhIiPm9qCmECfrnxBA95NH/fLOw2C+fThul4pejncodhTKLQ8kg3c07Ug0SXzz4F9ufqn0OE0iVLP40tEl24z/oP18roXFyI6IUVz4Dpf/MLXxsMkAKfPEoJHwIyYy0ktS0rbiaOgREFhPyncs2P+IBGM78GmBs0W0qFA819JL0qR9yYMueLJVczKmIUgwYJv89KZteGMbT5T0qIZJeDdeNvQ8AoJPqEgvxzw9kIK3QCgzOIs//Wsa3qcuq5HW1djzg2AO075jzLo0arHjlDKNI2iJSDugiHla8/O3eeHfJIufLOsOyXPYfnbR+I2Hab+9PWadaLs1tNjbBXISRFiDdj8UwVA9xKwHpDT60u8if1Lx/I7AElVIEM1M/WPlha3Bod+mpr9Q5wvRG6MVa05Pz3O4/UsRKePmly/LTQqyf1nG9W8NUfiNwhtngTy/w0QCCB/BCFQhQRUCKBvavn47Vb3Ga12E1KenKD6Awrq5Ypfmrhcpzi7PLZjz69bxVpbNRdnkivLvVOOLaiL2m0BAqQxNE76mgXVTYm5dVTQA/J9xc0PHvEFift0cV9mNzq8rCpvZK1D4nWHQpOr6PZE1BuEHgbDCc6Uxt+7tqlGookZmiiqFokaU4ulz6/FKDDWnaIv2hUEw59ch4FxcFkoDPiXUhvSc5G8M+So5iaJg+fdEF4cgGB+npnZXqni6bcQFCDfGx48GmuJ1I1meXzdTpXwCgyDm1x0s8Pw6czNAZD5j1OuQRwonSRxO8kM/FPPvcZrGQNgVIGCHAISpqc9bK5+pOUwTzRBXu1h9F1xBIHzaqljz64r7rYGWeE4Xf1topYHlDnwPf5PAsW+H6yhvh2tsBwbhnylU0xZw9RciyC/R/Lrpz8Ysg0Dj/Wh+HbZD9cvQTnhOibA9VM/sZ/5G93EIgiUYaW7dFIPwY+pmyygXGYQuz6+jVhgMwtb8gphfNwrCc1aUfGjJVtFObOP3ZuX5sMEPrp8TKtLY2UZh+Q+UltOk6ZXPNMV6vtlKoW0UtOU6jARSkeuUiYstFJGErk7HWlydcPPhubl12yyDQpG8/DvjCNaY9W//fGAjCSCgXu5QYnPpetd4m6XqFFmJ4hZmAuoQuC7hi3nbhOHkpcDz/C/nxvx3GFmHKSSc2Gx9ycbtP6ZmClPWk2/XMzvT83AYPB5vIbg4QXE1USdg2s9lDxWXeTwexfOLuovyz+m7MrjbnHnDr3nBPOwHbIFv1pN/aEN8+EB/R4qM4STC/eRExjxCH5qnuhiXn/sbM6MDis3R8l76knElmNxmFOSX9J8xbN1vf8L3H8yyAH/KdJ88LeFMk+DmwOujfyKKrgbf6z+lg6ITDbyWaUxOnhZMNSj/kJKe29/0gTJOMecMMqCrYlVkeZkPsDVSj9TRTGL6B0cmUAFOkefG4kh5eHhwfl7eXlTuYiliBvmxstiXoySVb/LircpCmtOfPHwIg7HTX8ri2PNA0PZE3rhbwxyevlalzh2EHIG4jI/F+ZKHk5OwdhfHl3yLRmZXKC+YVvr3hNArWsRMPnZZ/CzUoVU8orSTSrZN08fjGQUhKsLYfHBgI/ZT9Wn/B9GM9d/7qUL0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Англия, Британия, Великобритания — это одно и то же? Или разное? Показываем  на карте - Skyeng Magaz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0BF447-A4BF-4808-9B6D-B2A77B5BCD79}"/>
              </a:ext>
            </a:extLst>
          </p:cNvPr>
          <p:cNvSpPr txBox="1"/>
          <p:nvPr/>
        </p:nvSpPr>
        <p:spPr>
          <a:xfrm>
            <a:off x="4230753" y="599641"/>
            <a:ext cx="6799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лаг Великобритании купить - заказать, купить в Минске в интернет-магазине,  цена, доставка по РБ">
            <a:extLst>
              <a:ext uri="{FF2B5EF4-FFF2-40B4-BE49-F238E27FC236}">
                <a16:creationId xmlns:a16="http://schemas.microsoft.com/office/drawing/2014/main" id="{DEA8DFC0-4734-4501-9788-9867548D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9" y="535253"/>
            <a:ext cx="4252837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362C1-CE32-0C69-2A84-3F0E94540062}"/>
              </a:ext>
            </a:extLst>
          </p:cNvPr>
          <p:cNvSpPr txBox="1"/>
          <p:nvPr/>
        </p:nvSpPr>
        <p:spPr>
          <a:xfrm>
            <a:off x="3070870" y="502746"/>
            <a:ext cx="9001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Буюк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Британия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анъанавий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равишда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иккита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мустақил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қисмга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бўлинади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Лондон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қолганлари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Лондон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асосан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хорижий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мижозларни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денгиз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кемалари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трансмиллий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қилади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indent="360000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Лондон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йирик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вакили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"Ллойд" (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London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Корпорация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бевосита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шуғулланмайди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бугунги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барча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тахминан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260 брокер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андеррайтерларининг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350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синдикати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оширилади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улар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фақат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брокерлар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орқали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таклифларни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оладилар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андеррайтерлари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аъзо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бўлишдан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олдин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миқдорда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Буюк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Британия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фуқаролари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фунт стерлинг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135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ҳисса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қўшишлари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керак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Андеррайтерлар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синдикат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раҳбари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бошқариладиган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синдикатларга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бирлаштирилган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бироқ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синдикат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аъзоларининг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аксарияти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мустақил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равишда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таваккалчиликларни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қабул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андеррайтинг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операцияларини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оширадиган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аъзолар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ёки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мустақил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исмлар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 ("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names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")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Ллойд"нинг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фақат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аъзолар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аъзоларнинг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операцияларини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оширишни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таъминлаш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актларига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мувофиқ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солишдан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иборат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корпорацияси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синдикатлари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Савдо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саноат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қилинмайди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корпорацияси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тўғрисидаги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1982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йилги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Қонунга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мувофиқ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1982)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синдикатларни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шунингдек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уларни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лицензиялаш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функциялари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Кенгаши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Council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)га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ўтказилди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Натижада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фуқаролик-ҳуқуқий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декретда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"Ллойд"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корпорацияси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ўзини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солувчи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тузилмаси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сифатида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қаралади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унинг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аниқ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" name="Picture 10" descr="Карта Великобритании. Где находится Великобритания на карте мира? |  Путешествия по Миру | Дзен">
            <a:extLst>
              <a:ext uri="{FF2B5EF4-FFF2-40B4-BE49-F238E27FC236}">
                <a16:creationId xmlns:a16="http://schemas.microsoft.com/office/drawing/2014/main" id="{A337C5D1-4EDF-4108-85DE-14383CB1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3320810"/>
            <a:ext cx="2828924" cy="32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hink-UK-Flag-517498268-3D_generator-copy.jpg">
            <a:extLst>
              <a:ext uri="{FF2B5EF4-FFF2-40B4-BE49-F238E27FC236}">
                <a16:creationId xmlns:a16="http://schemas.microsoft.com/office/drawing/2014/main" id="{6A8CEC25-64A7-4AEE-81F2-00E0131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" y="732774"/>
            <a:ext cx="2828925" cy="24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907E3-C4A5-D242-547C-A041628287D5}"/>
              </a:ext>
            </a:extLst>
          </p:cNvPr>
          <p:cNvSpPr txBox="1"/>
          <p:nvPr/>
        </p:nvSpPr>
        <p:spPr>
          <a:xfrm>
            <a:off x="2854846" y="527466"/>
            <a:ext cx="9289032" cy="611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қаҳвахонаси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эгаси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Эдвард Ллойд (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Lloyd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)дан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ақлли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ташаббускор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ташриф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буюрувчилар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кўпайтириш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ноанъанавий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"маркетинг"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ҳаракатини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ўйлаб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Тижорат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денгиз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қанчалик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муҳимлигини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ҳолда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деворларидан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Лондондан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кемаларнинг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жўнаб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нобуд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тўғрисидаги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маҳсулотларнинг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нархлари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фрахт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миқдори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кўрсатилган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эълонларни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жойлаштиришни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бошлади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эълонларни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ўқишни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истаганлардан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ундирди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Эълонлардан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ташқари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ўзининг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қаҳвахонасига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янгилик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киритди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ходимларидан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ҳақидаги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муҳим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қизиқарли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савдо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денгизда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ҳақидаги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сўнгги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янгиликларни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чиқариб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ўқийдиган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платформа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ўрнатди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Сукунатга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чақириш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кумуш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қўнғироқни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Эдвард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айланади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анча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эканлигини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полисларини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имзолашни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бошлайди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битимларини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тузишда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бироқ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ноанъанавий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ҳаракатларни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ўйлаб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топади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дюйм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газета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Якуний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нарх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учинчи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зарбаси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аниқланадиган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«Голландия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аукциони»дан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фарқли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ўлароқ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қаҳвахонасидаги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аукцион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ичига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тепасидан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дюйм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узоқликда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тиқилган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Савдо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савдогарлар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ўртасида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кетгунча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сотилаётган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нарса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шамдонга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тушгунига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айтилган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нархга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сотиб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олинган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Бундай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аукцион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қизиқиш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уйғотган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Ллойднинг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мижозлари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сони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Иккинчи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топилма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1696-йилда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ҳафтасига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марта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чиқадиган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Ллойдз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газетасининг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нашридир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1720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Лондон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шаҳридаги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юзта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хусусий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«Ллойд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уйи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номланган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синдикатга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бирлашдилар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Ллойднинг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1713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вафот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аммо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меросхўрлари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улар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бўлсалар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қаҳвахона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номини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ўзгаришсиз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қолдирдилар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4" descr="Ллойдс оф Лондон возвращается к истокам | Calm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Ллойдс оф Лондон возвращается к истока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Lloyd's of London запустила программу криптострахования - Hash Telegra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Ллойдс оф Лондон возвращается к истокам | Calmi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10" descr="Карта Великобритании. Где находится Великобритания на карте мира? |  Путешествия по Миру | Дзен">
            <a:extLst>
              <a:ext uri="{FF2B5EF4-FFF2-40B4-BE49-F238E27FC236}">
                <a16:creationId xmlns:a16="http://schemas.microsoft.com/office/drawing/2014/main" id="{53202D5B-3160-4D75-B988-37A3EEF9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3320810"/>
            <a:ext cx="2646893" cy="32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Think-UK-Flag-517498268-3D_generator-copy.jpg">
            <a:extLst>
              <a:ext uri="{FF2B5EF4-FFF2-40B4-BE49-F238E27FC236}">
                <a16:creationId xmlns:a16="http://schemas.microsoft.com/office/drawing/2014/main" id="{A805357A-B15E-42CB-97A4-AF9CA6E6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732774"/>
            <a:ext cx="2646894" cy="24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95978-442A-2C92-FEB0-986B3AE1FAD8}"/>
              </a:ext>
            </a:extLst>
          </p:cNvPr>
          <p:cNvSpPr txBox="1"/>
          <p:nvPr/>
        </p:nvSpPr>
        <p:spPr>
          <a:xfrm>
            <a:off x="3963452" y="1100459"/>
            <a:ext cx="8012266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258,6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миллиард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долларлик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тўпланди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фоизни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Германия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қатъий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назорати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остида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характерли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хусусияти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бизнесининг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саноат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капитали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чамбарчас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боғлиқлигидир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ривожланган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сабаби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Биринчи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урушидан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кейин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тўғридан-тўғри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юритувчи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чет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юритиши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тақиқланган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Ушбу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тақиқ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суғурталовчиларга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таъсир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қилмади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эса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йиллар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давомида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натижаларини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келтирди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Германия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динамик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ривожланиши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ажралиб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олинган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тўловлари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ҳажмининг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йиллик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ўсиши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10% ни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таркибида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шахсий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улуши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қарийб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37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фоизни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Ғарбий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вропа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мамлакатларига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қараганда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оммабоп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бўлмаган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тиббий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жами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мукофотлари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тушумларининг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тахминан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12% ни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мулкни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51% ни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4BA07-1E1C-45F7-B576-FA527A4F85CA}"/>
              </a:ext>
            </a:extLst>
          </p:cNvPr>
          <p:cNvSpPr txBox="1"/>
          <p:nvPr/>
        </p:nvSpPr>
        <p:spPr>
          <a:xfrm>
            <a:off x="3862958" y="648062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Германия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Флаг Герман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28FC2679-0D5A-4217-AD46-E4CFAE74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2" y="527317"/>
            <a:ext cx="3970192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31943" y="875197"/>
            <a:ext cx="804247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2020-йилда Франция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иштирокчилари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231,3 миллиард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долларлик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йиғишди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пасайиш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11,2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Франция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қаратилган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1983-84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йилларда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«Ариан»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ракетасидан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фойдаланган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ҳолда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сунъий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сунъий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йўлдошларнинг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мунтазам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равишда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тижорат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учирилиши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оширилиши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муносабати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саноати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космик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хавфни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яратилди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сиғимини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1983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космик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рискларни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ҳовузи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pool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Франция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5-ўринни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эгаллайди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 эл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</a:t>
            </a:r>
            <a:r>
              <a:rPr lang="uz-Cyrl-U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нисбатан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соҳасидир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кўрсаткич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Франция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Швейтсариядан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кейин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3-ўринни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эгаллайди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Франциядаги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дан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460 дан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филиал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офисларга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Яқин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муваффақиятли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юритмоқда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349C9-0C8E-40C2-BF06-FEDCDA4E263E}"/>
              </a:ext>
            </a:extLst>
          </p:cNvPr>
          <p:cNvSpPr txBox="1"/>
          <p:nvPr/>
        </p:nvSpPr>
        <p:spPr>
          <a:xfrm>
            <a:off x="3931942" y="580093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Франция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2" name="Picture 2" descr="Флаг Франц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A8D33E8B-3944-4A3F-B911-6DD9E917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" y="529345"/>
            <a:ext cx="3933849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7938F-2770-A973-F2CD-F7A1BB5F31DA}"/>
              </a:ext>
            </a:extLst>
          </p:cNvPr>
          <p:cNvSpPr txBox="1"/>
          <p:nvPr/>
        </p:nvSpPr>
        <p:spPr>
          <a:xfrm>
            <a:off x="4222998" y="1164268"/>
            <a:ext cx="7810821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2020-йилда Япония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иштирокчилари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 триллион доллар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йиғишди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пасайиш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3,0% ни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соҳасида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устундир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Хорижий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биргаликда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та)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уларнинг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сони 23 та. Улар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кўрсаткичлар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олдинда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Улар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миқдори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миқдоридан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баравар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кўпроқ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хусусий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шунингдек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облигацияларининг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Улар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кредитлаш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масалаларида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ўйнайди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Сўнгги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йилларда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улар АҚШ, Канада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кириб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бормоқда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ташкилотлари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қатъий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солади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вазирлигининг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розилигисиз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ставкаларини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ўзгартириш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эмас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йўқлиги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сабабли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ўртасидаги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рақобат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чекланган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тизими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кўплаб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агентлардан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иборат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компаниялардаги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агентлари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сони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мингга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этади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F8E3E-383B-4D61-8660-6AD60318EB10}"/>
              </a:ext>
            </a:extLst>
          </p:cNvPr>
          <p:cNvSpPr txBox="1"/>
          <p:nvPr/>
        </p:nvSpPr>
        <p:spPr>
          <a:xfrm>
            <a:off x="4154116" y="531062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Япония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Флаг Япон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2BC46CE5-58A5-47F8-BCE2-D4072F8B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" y="529059"/>
            <a:ext cx="4162192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1054647" y="649532"/>
            <a:ext cx="3384376" cy="402028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647491-3161-9062-921D-33CB1B5376CD}"/>
              </a:ext>
            </a:extLst>
          </p:cNvPr>
          <p:cNvSpPr/>
          <p:nvPr/>
        </p:nvSpPr>
        <p:spPr>
          <a:xfrm>
            <a:off x="730517" y="407186"/>
            <a:ext cx="11027903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90000"/>
              </a:lnSpc>
            </a:pPr>
            <a:endParaRPr lang="ru-RU" b="1" dirty="0">
              <a:solidFill>
                <a:srgbClr val="002060"/>
              </a:solidFill>
              <a:latin typeface="Axiforma" panose="00000500000000000000" pitchFamily="2" charset="-52"/>
              <a:cs typeface="Arial" panose="020B0604020202020204" pitchFamily="34" charset="0"/>
            </a:endParaRPr>
          </a:p>
          <a:p>
            <a:pPr indent="355600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Ўрганиладиган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uz-Cyrl-U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АСОСИЙ ТУШУНЧАЛАР ВА ТАЪРИФЛАР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тушунчалар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таърифлар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тартибга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солиниши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1.3.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қоидалар</a:t>
            </a:r>
            <a:endParaRPr lang="ru-RU" b="1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ЖАҲОН СУҒУРТА БОЗОРИНИНГ РИВОЖЛАНИШ БОСҚИЧЛАРИ ВА ИСТИҚБОЛЛАРИ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истиқболлари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Жаҳоннинг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истиқболлари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ЖАҲОН СУҒУРТА БОЗОРИ 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Германия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Франция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.4. Япония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 АҚШ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Хитой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Ҳиндистон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ЖАҲОН ҚАЙТА СУҒУРТА</a:t>
            </a:r>
            <a:r>
              <a:rPr lang="uz-Cyrl-UZ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СИНИНГ ЎРНИ ВА АҲАМИЯТИ</a:t>
            </a:r>
            <a:endParaRPr lang="ru-RU" b="1" dirty="0">
              <a:solidFill>
                <a:srgbClr val="08A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ТОП 10 та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суғурталовчилар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гуруҳлари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2022й. 4.2. Глобал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мукофотларининг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тақсимланиши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B62C84-3348-4025-81D8-E3CEDEC9F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51" y="613111"/>
            <a:ext cx="716609" cy="7166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4A83C-0DB9-4BA1-9F49-A7E2363278F3}"/>
              </a:ext>
            </a:extLst>
          </p:cNvPr>
          <p:cNvSpPr txBox="1"/>
          <p:nvPr/>
        </p:nvSpPr>
        <p:spPr>
          <a:xfrm>
            <a:off x="11621374" y="645294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B935C-D1F4-6857-A360-F850AC439DF9}"/>
              </a:ext>
            </a:extLst>
          </p:cNvPr>
          <p:cNvSpPr txBox="1"/>
          <p:nvPr/>
        </p:nvSpPr>
        <p:spPr>
          <a:xfrm>
            <a:off x="3908952" y="811344"/>
            <a:ext cx="82349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Ҳозирги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дунёдаги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АҚШ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аъзолари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триллион доллар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йиғишди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1,8% ни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йўқ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Америка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дунёнинг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саноати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мамлакатларидаги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қарийб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Қўшма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Штатларда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мулкни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яқин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мавжуд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штат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қонунчилигига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солувчи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тўғрисида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қонун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 орган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мавжуд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эмас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штат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даражасига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таклиф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қилинадиган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турларига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талабларини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қўяди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назоратидаги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орқали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солишни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5CEB2-2F11-49C8-8630-67AE63F296DD}"/>
              </a:ext>
            </a:extLst>
          </p:cNvPr>
          <p:cNvSpPr txBox="1"/>
          <p:nvPr/>
        </p:nvSpPr>
        <p:spPr>
          <a:xfrm>
            <a:off x="3910676" y="485926"/>
            <a:ext cx="610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АҚШ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Флаг США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1A128214-B6D1-4A1A-ABA6-C8EDA291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317"/>
            <a:ext cx="3910676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99107" y="652511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0510C-8DBC-4154-8BA0-09D850FA8517}"/>
              </a:ext>
            </a:extLst>
          </p:cNvPr>
          <p:cNvSpPr txBox="1"/>
          <p:nvPr/>
        </p:nvSpPr>
        <p:spPr>
          <a:xfrm>
            <a:off x="4142543" y="1567521"/>
            <a:ext cx="783187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41338" algn="just" fontAlgn="base"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Ривожланаётган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орасида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Хитой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материк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етакчиси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аъзолари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655,9 млрд. доллар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йиғишди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6,2% ни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навбатда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соғлиқ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ҳисобига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таъминланди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давомида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9,6% га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41338" algn="just" fontAlgn="base"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Ривожланаётган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орасида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Ҳиндистон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иккинчи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истиқболли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108,0 млрд. доллар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йиғилди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0,1% ни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Ҳиндистон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Бош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ислоҳотлари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туфайли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кейинги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суръати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секинлашади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бироқ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ислоҳотлар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муддатда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бозорига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ижобий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таъсир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кўрсатади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A2F51-88BF-4138-A526-B83DB4D013A1}"/>
              </a:ext>
            </a:extLst>
          </p:cNvPr>
          <p:cNvSpPr txBox="1"/>
          <p:nvPr/>
        </p:nvSpPr>
        <p:spPr>
          <a:xfrm>
            <a:off x="4350532" y="794433"/>
            <a:ext cx="6929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3.6.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Хитой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Ҳиндистон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Китай и Индия сблизились, но не подружились">
            <a:extLst>
              <a:ext uri="{FF2B5EF4-FFF2-40B4-BE49-F238E27FC236}">
                <a16:creationId xmlns:a16="http://schemas.microsoft.com/office/drawing/2014/main" id="{AC4E5F37-AF22-4B11-93C6-AB5D3DA7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98091" y="1625408"/>
            <a:ext cx="6330683" cy="4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193361-E0DC-4995-962F-11BC452A41C0}"/>
              </a:ext>
            </a:extLst>
          </p:cNvPr>
          <p:cNvSpPr/>
          <p:nvPr/>
        </p:nvSpPr>
        <p:spPr>
          <a:xfrm>
            <a:off x="2754938" y="592411"/>
            <a:ext cx="696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ЖАҲОН ҚАЙТА СУҒУРТАСИНИНГ ЎРНИ ВА АҲАМИЯТИ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CB2018-87F4-4857-81DB-BA3CCDAA3E08}"/>
              </a:ext>
            </a:extLst>
          </p:cNvPr>
          <p:cNvSpPr/>
          <p:nvPr/>
        </p:nvSpPr>
        <p:spPr>
          <a:xfrm>
            <a:off x="523975" y="989790"/>
            <a:ext cx="11063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B050"/>
                </a:solidFill>
              </a:rPr>
              <a:t>Жаҳон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қайта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суғуртаси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бу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иқтисодий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муносабатлар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тизими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бўлиб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унга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кўра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бир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мамлакатнинг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суғурталовчиси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қайта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суғурталовчиси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қилиш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учун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рискларни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ўз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зиммасига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олган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ҳолда</a:t>
            </a:r>
            <a:r>
              <a:rPr lang="ru-RU" dirty="0">
                <a:solidFill>
                  <a:srgbClr val="002060"/>
                </a:solidFill>
              </a:rPr>
              <a:t>, улар </a:t>
            </a:r>
            <a:r>
              <a:rPr lang="ru-RU" dirty="0" err="1">
                <a:solidFill>
                  <a:srgbClr val="002060"/>
                </a:solidFill>
              </a:rPr>
              <a:t>бўйича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жавобгарликнинг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бир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қисмини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ўзининг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молиявий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имкониятларини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ҳисобга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олган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ҳолда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келишилган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шартларда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операцияларининг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молиявий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барқарорлиги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рентабеллигини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таъминлаш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мувозанатли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портфелини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яратиш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имкониятларини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яратиш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мақсадида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бошқа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давлат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қайта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суғурталовчиларига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суғурталовчиларга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ўтказади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Шундай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қилиб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глобал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миқёсда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операцияларида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мувозанатга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эришилади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3D26E14-7FF8-4CEA-B1C0-D54BD6034D8C}"/>
              </a:ext>
            </a:extLst>
          </p:cNvPr>
          <p:cNvSpPr/>
          <p:nvPr/>
        </p:nvSpPr>
        <p:spPr>
          <a:xfrm>
            <a:off x="3795806" y="3254876"/>
            <a:ext cx="7950435" cy="1818403"/>
          </a:xfrm>
          <a:prstGeom prst="roundRect">
            <a:avLst>
              <a:gd name="adj" fmla="val 926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564" algn="just"/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суғурталовчини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суғурталовчини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агар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ҳимояланмаган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бўлса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ичидаги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шартномалари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кўриши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молиявий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зарарлардан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ҳимоя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қилишдан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иборат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FB6837D-3088-4A32-B3D4-AF68E18F7733}"/>
              </a:ext>
            </a:extLst>
          </p:cNvPr>
          <p:cNvSpPr/>
          <p:nvPr/>
        </p:nvSpPr>
        <p:spPr>
          <a:xfrm>
            <a:off x="737410" y="3270114"/>
            <a:ext cx="2912366" cy="1803800"/>
          </a:xfrm>
          <a:prstGeom prst="roundRect">
            <a:avLst>
              <a:gd name="adj" fmla="val 926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22" algn="ctr">
              <a:lnSpc>
                <a:spcPct val="80000"/>
              </a:lnSpc>
            </a:pP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мақсади</a:t>
            </a:r>
            <a:endParaRPr lang="ru-RU" sz="1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722E9D-F8BB-4678-BA33-5D02D3BFF0E0}"/>
              </a:ext>
            </a:extLst>
          </p:cNvPr>
          <p:cNvSpPr/>
          <p:nvPr/>
        </p:nvSpPr>
        <p:spPr>
          <a:xfrm>
            <a:off x="749589" y="5409280"/>
            <a:ext cx="1100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2022-йил </a:t>
            </a:r>
            <a:r>
              <a:rPr lang="ru-RU" dirty="0" err="1">
                <a:solidFill>
                  <a:srgbClr val="002060"/>
                </a:solidFill>
              </a:rPr>
              <a:t>охирида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6,7 ​​трлн. АҚШ </a:t>
            </a:r>
            <a:r>
              <a:rPr lang="ru-RU" b="1" dirty="0" err="1">
                <a:solidFill>
                  <a:srgbClr val="FF0000"/>
                </a:solidFill>
              </a:rPr>
              <a:t>долларидан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ортиқ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миқдорда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мукофоти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йиғилди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шундан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1,14 трлн АҚШ </a:t>
            </a:r>
            <a:r>
              <a:rPr lang="ru-RU" b="1" dirty="0" err="1">
                <a:solidFill>
                  <a:srgbClr val="FF0000"/>
                </a:solidFill>
              </a:rPr>
              <a:t>доллари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миқдорида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мукофоти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қайта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суғурта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қилинди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(17%).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C62A6-C58A-4052-BED4-A2C66DD30C44}"/>
              </a:ext>
            </a:extLst>
          </p:cNvPr>
          <p:cNvSpPr txBox="1"/>
          <p:nvPr/>
        </p:nvSpPr>
        <p:spPr>
          <a:xfrm>
            <a:off x="11699107" y="652511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711885" y="652511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89F7A4-BA89-0512-3E10-8CAE4EDADE84}"/>
              </a:ext>
            </a:extLst>
          </p:cNvPr>
          <p:cNvSpPr/>
          <p:nvPr/>
        </p:nvSpPr>
        <p:spPr>
          <a:xfrm>
            <a:off x="10319481" y="2315009"/>
            <a:ext cx="576064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53D4C-C219-D36A-A919-77BEBF156EF9}"/>
              </a:ext>
            </a:extLst>
          </p:cNvPr>
          <p:cNvSpPr/>
          <p:nvPr/>
        </p:nvSpPr>
        <p:spPr>
          <a:xfrm>
            <a:off x="8740254" y="5260678"/>
            <a:ext cx="1237187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BAB101-CCF4-A8E4-DE84-CC9B1ED155AC}"/>
              </a:ext>
            </a:extLst>
          </p:cNvPr>
          <p:cNvSpPr/>
          <p:nvPr/>
        </p:nvSpPr>
        <p:spPr>
          <a:xfrm>
            <a:off x="5545861" y="1834160"/>
            <a:ext cx="512097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33D73A-C511-A5C6-3A4E-2B78652A24C7}"/>
              </a:ext>
            </a:extLst>
          </p:cNvPr>
          <p:cNvSpPr/>
          <p:nvPr/>
        </p:nvSpPr>
        <p:spPr>
          <a:xfrm>
            <a:off x="4063373" y="5407587"/>
            <a:ext cx="576064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E8332-9EF4-4A9B-9242-405FEB0B453C}"/>
              </a:ext>
            </a:extLst>
          </p:cNvPr>
          <p:cNvSpPr txBox="1"/>
          <p:nvPr/>
        </p:nvSpPr>
        <p:spPr>
          <a:xfrm>
            <a:off x="580372" y="863300"/>
            <a:ext cx="11056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ТОП 10 та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суғурталовчилар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гуруҳлари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72193453-E55B-4F01-A5FD-10BD2B315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40771"/>
              </p:ext>
            </p:extLst>
          </p:nvPr>
        </p:nvGraphicFramePr>
        <p:xfrm>
          <a:off x="689934" y="1278861"/>
          <a:ext cx="10946686" cy="444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19">
                  <a:extLst>
                    <a:ext uri="{9D8B030D-6E8A-4147-A177-3AD203B41FA5}">
                      <a16:colId xmlns:a16="http://schemas.microsoft.com/office/drawing/2014/main" val="1344934811"/>
                    </a:ext>
                  </a:extLst>
                </a:gridCol>
                <a:gridCol w="3709929">
                  <a:extLst>
                    <a:ext uri="{9D8B030D-6E8A-4147-A177-3AD203B41FA5}">
                      <a16:colId xmlns:a16="http://schemas.microsoft.com/office/drawing/2014/main" val="3215883421"/>
                    </a:ext>
                  </a:extLst>
                </a:gridCol>
                <a:gridCol w="3208253">
                  <a:extLst>
                    <a:ext uri="{9D8B030D-6E8A-4147-A177-3AD203B41FA5}">
                      <a16:colId xmlns:a16="http://schemas.microsoft.com/office/drawing/2014/main" val="3216512844"/>
                    </a:ext>
                  </a:extLst>
                </a:gridCol>
                <a:gridCol w="3445185">
                  <a:extLst>
                    <a:ext uri="{9D8B030D-6E8A-4147-A177-3AD203B41FA5}">
                      <a16:colId xmlns:a16="http://schemas.microsoft.com/office/drawing/2014/main" val="2383376096"/>
                    </a:ext>
                  </a:extLst>
                </a:gridCol>
              </a:tblGrid>
              <a:tr h="642933">
                <a:tc>
                  <a:txBody>
                    <a:bodyPr/>
                    <a:lstStyle/>
                    <a:p>
                      <a:pPr algn="ctr"/>
                      <a:r>
                        <a:rPr lang="uz-Cyrl-UZ" sz="2000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uz-Cyrl-UZ" sz="2000" dirty="0">
                          <a:solidFill>
                            <a:srgbClr val="002060"/>
                          </a:solidFill>
                        </a:rPr>
                        <a:t>п/п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суғурталовчи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Мамлакатлар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Йиллик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суғурталаш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мукофоти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ҳажми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­, млрд. $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74553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Munich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Герма­ния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56195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Swiss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Швейца­рия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5732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Hannover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Rueck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Герма­ния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99782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Life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2792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Франци­я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19631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Berkshire Hathaway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АҚШ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00784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Lloyd’s of London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Буюк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Бри­тани­я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67056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Хитой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79572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Reinsurance Group of America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2298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Everest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Бермуд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ороллари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49189"/>
                  </a:ext>
                </a:extLst>
              </a:tr>
              <a:tr h="340102">
                <a:tc gridSpan="3">
                  <a:txBody>
                    <a:bodyPr/>
                    <a:lstStyle/>
                    <a:p>
                      <a:pPr algn="ctr"/>
                      <a:r>
                        <a:rPr lang="uz-Cyrl-UZ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Жами: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240.3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9750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2F22001-596F-4E42-94C3-607BE382B71B}"/>
              </a:ext>
            </a:extLst>
          </p:cNvPr>
          <p:cNvSpPr txBox="1"/>
          <p:nvPr/>
        </p:nvSpPr>
        <p:spPr>
          <a:xfrm>
            <a:off x="3750566" y="561232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ЖАҲОН ҚАЙТА СУҒУРТА БОЗОРИ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57450D-9C40-473F-B96E-B0AD28882B08}"/>
              </a:ext>
            </a:extLst>
          </p:cNvPr>
          <p:cNvSpPr txBox="1"/>
          <p:nvPr/>
        </p:nvSpPr>
        <p:spPr>
          <a:xfrm>
            <a:off x="597520" y="5705143"/>
            <a:ext cx="1113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таликдаги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суғурталовчилар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гуруҳларига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тўғри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33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6FBC75-6162-4ACF-9EFE-BF7B0CDF8409}"/>
              </a:ext>
            </a:extLst>
          </p:cNvPr>
          <p:cNvGrpSpPr>
            <a:grpSpLocks/>
          </p:cNvGrpSpPr>
          <p:nvPr/>
        </p:nvGrpSpPr>
        <p:grpSpPr bwMode="auto">
          <a:xfrm>
            <a:off x="1803597" y="1910072"/>
            <a:ext cx="8738658" cy="3787205"/>
            <a:chOff x="2300289" y="1838325"/>
            <a:chExt cx="5735282" cy="2325688"/>
          </a:xfrm>
        </p:grpSpPr>
        <p:pic>
          <p:nvPicPr>
            <p:cNvPr id="22" name="Picture 109" descr="BlankMap-World">
              <a:extLst>
                <a:ext uri="{FF2B5EF4-FFF2-40B4-BE49-F238E27FC236}">
                  <a16:creationId xmlns:a16="http://schemas.microsoft.com/office/drawing/2014/main" id="{84DF2927-B8EA-42BD-AA76-1E57BF15F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963" y="1838325"/>
              <a:ext cx="5194300" cy="232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15">
              <a:extLst>
                <a:ext uri="{FF2B5EF4-FFF2-40B4-BE49-F238E27FC236}">
                  <a16:creationId xmlns:a16="http://schemas.microsoft.com/office/drawing/2014/main" id="{3B2DEBE9-0217-4E83-AC22-2DB206590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289" y="2208710"/>
              <a:ext cx="209232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/>
                <a:t>                       </a:t>
              </a:r>
              <a:r>
                <a:rPr lang="ru-RU" altLang="en-US" b="1" dirty="0">
                  <a:solidFill>
                    <a:srgbClr val="FF0000"/>
                  </a:solidFill>
                </a:rPr>
                <a:t>56%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АҚШ (50,4) + Канада (5,6) </a:t>
              </a:r>
            </a:p>
          </p:txBody>
        </p:sp>
        <p:sp>
          <p:nvSpPr>
            <p:cNvPr id="24" name="Text Box 116">
              <a:extLst>
                <a:ext uri="{FF2B5EF4-FFF2-40B4-BE49-F238E27FC236}">
                  <a16:creationId xmlns:a16="http://schemas.microsoft.com/office/drawing/2014/main" id="{59C7CF36-E54A-4C9F-82F9-B2EADFDB2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872" y="3073289"/>
              <a:ext cx="143394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4%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Офшор </a:t>
              </a:r>
              <a:r>
                <a:rPr lang="ru-RU" altLang="en-US" dirty="0" err="1"/>
                <a:t>ҳудудлар</a:t>
              </a:r>
              <a:endParaRPr lang="ru-RU" altLang="en-US" dirty="0"/>
            </a:p>
          </p:txBody>
        </p:sp>
        <p:sp>
          <p:nvSpPr>
            <p:cNvPr id="25" name="Text Box 117">
              <a:extLst>
                <a:ext uri="{FF2B5EF4-FFF2-40B4-BE49-F238E27FC236}">
                  <a16:creationId xmlns:a16="http://schemas.microsoft.com/office/drawing/2014/main" id="{48C830DA-0AE8-420B-B0B2-3AD3C2D8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507" y="2130425"/>
              <a:ext cx="143394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           </a:t>
              </a:r>
              <a:r>
                <a:rPr lang="ru-RU" altLang="en-US" b="1" dirty="0">
                  <a:solidFill>
                    <a:srgbClr val="FF0000"/>
                  </a:solidFill>
                </a:rPr>
                <a:t>26%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 err="1"/>
                <a:t>Ғарбий</a:t>
              </a:r>
              <a:r>
                <a:rPr lang="ru-RU" altLang="en-US" dirty="0"/>
                <a:t> Европа</a:t>
              </a:r>
            </a:p>
          </p:txBody>
        </p:sp>
        <p:sp>
          <p:nvSpPr>
            <p:cNvPr id="26" name="Text Box 118">
              <a:extLst>
                <a:ext uri="{FF2B5EF4-FFF2-40B4-BE49-F238E27FC236}">
                  <a16:creationId xmlns:a16="http://schemas.microsoft.com/office/drawing/2014/main" id="{0780E59E-2911-4991-A383-FD5B64B5E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037" y="2473364"/>
              <a:ext cx="235153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8%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 err="1"/>
                <a:t>Япония+Хитой+Жанубий</a:t>
              </a:r>
              <a:r>
                <a:rPr lang="ru-RU" altLang="en-US" dirty="0"/>
                <a:t> Корея</a:t>
              </a:r>
            </a:p>
          </p:txBody>
        </p:sp>
        <p:sp>
          <p:nvSpPr>
            <p:cNvPr id="27" name="Text Box 119">
              <a:extLst>
                <a:ext uri="{FF2B5EF4-FFF2-40B4-BE49-F238E27FC236}">
                  <a16:creationId xmlns:a16="http://schemas.microsoft.com/office/drawing/2014/main" id="{F897CE2C-65D6-4F4C-A441-576D2AD4C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124" y="3175941"/>
              <a:ext cx="60642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  2% </a:t>
              </a:r>
              <a:r>
                <a:rPr lang="ru-RU" altLang="en-US" dirty="0"/>
                <a:t>ЖАР</a:t>
              </a:r>
            </a:p>
          </p:txBody>
        </p:sp>
        <p:sp>
          <p:nvSpPr>
            <p:cNvPr id="28" name="Text Box 117">
              <a:extLst>
                <a:ext uri="{FF2B5EF4-FFF2-40B4-BE49-F238E27FC236}">
                  <a16:creationId xmlns:a16="http://schemas.microsoft.com/office/drawing/2014/main" id="{1961C13C-4AEE-484D-8DD4-9A2D479A0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1" y="1949103"/>
              <a:ext cx="184696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/>
                <a:t>               </a:t>
              </a:r>
              <a:r>
                <a:rPr lang="en-US" altLang="en-US" b="1" dirty="0">
                  <a:solidFill>
                    <a:srgbClr val="FF0000"/>
                  </a:solidFill>
                </a:rPr>
                <a:t>2</a:t>
              </a:r>
              <a:r>
                <a:rPr lang="ru-RU" altLang="en-US" b="1" dirty="0">
                  <a:solidFill>
                    <a:srgbClr val="FF0000"/>
                  </a:solidFill>
                </a:rPr>
                <a:t>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Россия </a:t>
              </a:r>
              <a:r>
                <a:rPr lang="ru-RU" altLang="en-US" dirty="0" err="1"/>
                <a:t>Федерацияси</a:t>
              </a:r>
              <a:endParaRPr lang="ru-RU" alt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A891B2-D934-4BE5-8C26-8EFE7B58917F}"/>
              </a:ext>
            </a:extLst>
          </p:cNvPr>
          <p:cNvSpPr txBox="1"/>
          <p:nvPr/>
        </p:nvSpPr>
        <p:spPr>
          <a:xfrm>
            <a:off x="846908" y="817638"/>
            <a:ext cx="1023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Глобал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мукофотларининг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тақсимланиши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2022й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18">
            <a:extLst>
              <a:ext uri="{FF2B5EF4-FFF2-40B4-BE49-F238E27FC236}">
                <a16:creationId xmlns:a16="http://schemas.microsoft.com/office/drawing/2014/main" id="{7A039499-0608-DEC6-8818-A834A437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301" y="3942940"/>
            <a:ext cx="3348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en-US" b="1" dirty="0">
                <a:solidFill>
                  <a:srgbClr val="FF0000"/>
                </a:solidFill>
              </a:rPr>
              <a:t>2%</a:t>
            </a:r>
          </a:p>
          <a:p>
            <a:pPr algn="ctr">
              <a:spcBef>
                <a:spcPts val="0"/>
              </a:spcBef>
            </a:pPr>
            <a:r>
              <a:rPr lang="ru-RU" altLang="en-US" dirty="0"/>
              <a:t> </a:t>
            </a:r>
            <a:r>
              <a:rPr lang="ru-RU" altLang="en-US" dirty="0" err="1"/>
              <a:t>Жануби-Шарқий</a:t>
            </a:r>
            <a:r>
              <a:rPr lang="ru-RU" altLang="en-US" dirty="0"/>
              <a:t> </a:t>
            </a:r>
            <a:r>
              <a:rPr lang="ru-RU" altLang="en-US" dirty="0" err="1"/>
              <a:t>Осиё</a:t>
            </a:r>
            <a:r>
              <a:rPr lang="ru-RU" altLang="en-US" dirty="0"/>
              <a:t> + 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38448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BCF54-70E2-B747-D836-EFD911C72156}"/>
              </a:ext>
            </a:extLst>
          </p:cNvPr>
          <p:cNvSpPr txBox="1"/>
          <p:nvPr/>
        </p:nvSpPr>
        <p:spPr>
          <a:xfrm>
            <a:off x="1486726" y="587369"/>
            <a:ext cx="9505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Ўзбекинвест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ЭИСК АЖ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кўрсаткичлари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FE744C-F6D2-7DD2-28D5-8891B6451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98127"/>
              </p:ext>
            </p:extLst>
          </p:nvPr>
        </p:nvGraphicFramePr>
        <p:xfrm>
          <a:off x="550590" y="1052736"/>
          <a:ext cx="11207832" cy="247220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49675">
                  <a:extLst>
                    <a:ext uri="{9D8B030D-6E8A-4147-A177-3AD203B41FA5}">
                      <a16:colId xmlns:a16="http://schemas.microsoft.com/office/drawing/2014/main" val="2357228899"/>
                    </a:ext>
                  </a:extLst>
                </a:gridCol>
                <a:gridCol w="1438957">
                  <a:extLst>
                    <a:ext uri="{9D8B030D-6E8A-4147-A177-3AD203B41FA5}">
                      <a16:colId xmlns:a16="http://schemas.microsoft.com/office/drawing/2014/main" val="1064995985"/>
                    </a:ext>
                  </a:extLst>
                </a:gridCol>
                <a:gridCol w="1374400">
                  <a:extLst>
                    <a:ext uri="{9D8B030D-6E8A-4147-A177-3AD203B41FA5}">
                      <a16:colId xmlns:a16="http://schemas.microsoft.com/office/drawing/2014/main" val="1872135537"/>
                    </a:ext>
                  </a:extLst>
                </a:gridCol>
                <a:gridCol w="1408958">
                  <a:extLst>
                    <a:ext uri="{9D8B030D-6E8A-4147-A177-3AD203B41FA5}">
                      <a16:colId xmlns:a16="http://schemas.microsoft.com/office/drawing/2014/main" val="1003785088"/>
                    </a:ext>
                  </a:extLst>
                </a:gridCol>
                <a:gridCol w="1367921">
                  <a:extLst>
                    <a:ext uri="{9D8B030D-6E8A-4147-A177-3AD203B41FA5}">
                      <a16:colId xmlns:a16="http://schemas.microsoft.com/office/drawing/2014/main" val="2277045853"/>
                    </a:ext>
                  </a:extLst>
                </a:gridCol>
                <a:gridCol w="1367921">
                  <a:extLst>
                    <a:ext uri="{9D8B030D-6E8A-4147-A177-3AD203B41FA5}">
                      <a16:colId xmlns:a16="http://schemas.microsoft.com/office/drawing/2014/main" val="12265229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Кўрсаткич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Ўлчов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бирлиги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01.01.2017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01.01.2024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Ўсиш</a:t>
                      </a:r>
                      <a:r>
                        <a:rPr lang="ru-RU" sz="1800" b="1" u="none" strike="noStrike" dirty="0">
                          <a:effectLst/>
                        </a:rPr>
                        <a:t> (марта)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Ўсиш</a:t>
                      </a:r>
                      <a:r>
                        <a:rPr lang="ru-RU" sz="1800" b="1" u="none" strike="noStrike" dirty="0">
                          <a:effectLst/>
                        </a:rPr>
                        <a:t> (%да)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29454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уғурта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мукофоти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млн. АҚШ долл.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3810594151"/>
                  </a:ext>
                </a:extLst>
              </a:tr>
              <a:tr h="582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Қайта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суғурта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мукофотлари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млн. АҚШ долл.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52, 8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6600000%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1859863521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</a:rPr>
                        <a:t>Қайта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суғурта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мукофотларининг</a:t>
                      </a:r>
                      <a:r>
                        <a:rPr lang="ru-RU" sz="1800" b="1" u="none" strike="noStrike" dirty="0">
                          <a:effectLst/>
                        </a:rPr>
                        <a:t> Компания </a:t>
                      </a:r>
                      <a:r>
                        <a:rPr lang="ru-RU" sz="1800" b="1" u="none" strike="noStrike" dirty="0" err="1">
                          <a:effectLst/>
                        </a:rPr>
                        <a:t>портфелидаги</a:t>
                      </a:r>
                      <a:r>
                        <a:rPr lang="ru-RU" sz="1800" b="1" u="none" strike="noStrike" dirty="0"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</a:rPr>
                        <a:t>улуши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0,002%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2650000%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4262627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7E098-EC18-725C-9788-966058671CCC}"/>
              </a:ext>
            </a:extLst>
          </p:cNvPr>
          <p:cNvSpPr txBox="1"/>
          <p:nvPr/>
        </p:nvSpPr>
        <p:spPr>
          <a:xfrm>
            <a:off x="431992" y="3501008"/>
            <a:ext cx="114238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B050"/>
                </a:solidFill>
              </a:rPr>
              <a:t>Компания </a:t>
            </a:r>
            <a:r>
              <a:rPr lang="ru-RU" sz="2000" b="1" dirty="0" err="1">
                <a:solidFill>
                  <a:srgbClr val="00B050"/>
                </a:solidFill>
              </a:rPr>
              <a:t>эътироф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этилган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трансмиллий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ва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глобал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қайта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компаниялари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ва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брокерлари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билан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ишлайди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масалан</a:t>
            </a:r>
            <a:r>
              <a:rPr lang="ru-RU" sz="2000" b="1" dirty="0">
                <a:solidFill>
                  <a:srgbClr val="00B050"/>
                </a:solidFill>
              </a:rPr>
              <a:t>: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Allianz SE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Zurich Insurance Group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Швейцария;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Marine &amp; Nichido Fire Insurance Co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AXA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Insurance Company of China 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 Reinsurance Company 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Жанубий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Корея;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AON, UIB,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Brokers Ltd. — 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Британия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8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C61F0-D932-C7F5-24DB-956FDCD95CA0}"/>
              </a:ext>
            </a:extLst>
          </p:cNvPr>
          <p:cNvSpPr txBox="1"/>
          <p:nvPr/>
        </p:nvSpPr>
        <p:spPr>
          <a:xfrm>
            <a:off x="568608" y="1076963"/>
            <a:ext cx="11341293" cy="47089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Шундай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қилиб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тенденциялари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асрнинг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инқироз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таҳдидларига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муваффақиятли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қарши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маҳаллий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халқаролаштириш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рискларни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диверсификация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зарурлигини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кўрсатмоқда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Юқоридагиларни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умумлаштириб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замонавий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тенденцияларини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ажратиб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кўрсатишимиз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61950" algn="just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суғуртаси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аниқлаш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соҳасида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Ғарбий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ҳаётдан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ташқари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соҳасида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Шимолий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Америка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ўринларини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сақлаб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Хитой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Ҳиндистон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ўсиб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бораётган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барқарорлиги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омили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сифатида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кучайтириш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ички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рақамлаштиришни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жадаллаштириш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зарурати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63103" y="6517057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00949-F144-38DF-B28D-1202BC064E06}"/>
              </a:ext>
            </a:extLst>
          </p:cNvPr>
          <p:cNvSpPr/>
          <p:nvPr/>
        </p:nvSpPr>
        <p:spPr>
          <a:xfrm>
            <a:off x="504134" y="1514704"/>
            <a:ext cx="109926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тушунчалари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таърифларини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тушунтириб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Хорижий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тавсифлаб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тенденцияларини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рақамлаштиришнинг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тенденцияларини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суғурталаш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ҳудудларни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тавсифлаб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чегараланиши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мумкинми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тартибга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солиш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зарурми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етакчиси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ким?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мукофотларининг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ЯИМдаги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улуши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етакчиси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ким?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Глобаллашув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бозорига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таъсир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қиладими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849F21-BFEE-4D99-9068-296F60F52555}"/>
              </a:ext>
            </a:extLst>
          </p:cNvPr>
          <p:cNvSpPr/>
          <p:nvPr/>
        </p:nvSpPr>
        <p:spPr>
          <a:xfrm>
            <a:off x="504134" y="991484"/>
            <a:ext cx="3662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Назорат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саволлари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A8D529-0A93-41C7-8112-9014B190D2CE}"/>
              </a:ext>
            </a:extLst>
          </p:cNvPr>
          <p:cNvSpPr/>
          <p:nvPr/>
        </p:nvSpPr>
        <p:spPr>
          <a:xfrm>
            <a:off x="1152623" y="5749065"/>
            <a:ext cx="609521" cy="108943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99C2AD-E856-4284-BE2D-F257D61E547A}"/>
              </a:ext>
            </a:extLst>
          </p:cNvPr>
          <p:cNvSpPr/>
          <p:nvPr/>
        </p:nvSpPr>
        <p:spPr>
          <a:xfrm>
            <a:off x="2819281" y="4451130"/>
            <a:ext cx="609521" cy="23969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85014C-1AAD-4DA4-89CD-6D4840F9DA0B}"/>
              </a:ext>
            </a:extLst>
          </p:cNvPr>
          <p:cNvSpPr/>
          <p:nvPr/>
        </p:nvSpPr>
        <p:spPr>
          <a:xfrm>
            <a:off x="4485939" y="3391075"/>
            <a:ext cx="609521" cy="346647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BE591C-AD5A-4305-825B-73482BD30D58}"/>
              </a:ext>
            </a:extLst>
          </p:cNvPr>
          <p:cNvSpPr/>
          <p:nvPr/>
        </p:nvSpPr>
        <p:spPr>
          <a:xfrm>
            <a:off x="6152514" y="2472162"/>
            <a:ext cx="609521" cy="4375867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F99C1C-4FEF-49E8-9011-527FC93DF5F7}"/>
              </a:ext>
            </a:extLst>
          </p:cNvPr>
          <p:cNvSpPr/>
          <p:nvPr/>
        </p:nvSpPr>
        <p:spPr>
          <a:xfrm>
            <a:off x="7819089" y="1495676"/>
            <a:ext cx="609521" cy="534282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139C06-0F2F-4AFC-A564-313E2151C9BC}"/>
              </a:ext>
            </a:extLst>
          </p:cNvPr>
          <p:cNvSpPr/>
          <p:nvPr/>
        </p:nvSpPr>
        <p:spPr>
          <a:xfrm>
            <a:off x="9485664" y="571627"/>
            <a:ext cx="609521" cy="6266878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B76190-2463-4CE0-8628-207BDBC2DFD5}"/>
              </a:ext>
            </a:extLst>
          </p:cNvPr>
          <p:cNvSpPr/>
          <p:nvPr/>
        </p:nvSpPr>
        <p:spPr>
          <a:xfrm>
            <a:off x="11126396" y="446"/>
            <a:ext cx="609521" cy="6838058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F174D3-13AB-4208-BF4F-AD4931267B2A}"/>
              </a:ext>
            </a:extLst>
          </p:cNvPr>
          <p:cNvCxnSpPr>
            <a:cxnSpLocks/>
          </p:cNvCxnSpPr>
          <p:nvPr/>
        </p:nvCxnSpPr>
        <p:spPr>
          <a:xfrm flipV="1">
            <a:off x="1471464" y="1804834"/>
            <a:ext cx="9672885" cy="4457582"/>
          </a:xfrm>
          <a:prstGeom prst="line">
            <a:avLst/>
          </a:prstGeom>
          <a:ln w="38100">
            <a:solidFill>
              <a:srgbClr val="00206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2350791" y="4069466"/>
            <a:ext cx="8184038" cy="1817210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37CC07-E487-4580-9AC3-5BA06DDEB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7" y="4197718"/>
            <a:ext cx="6697438" cy="133501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1977" y="1377875"/>
            <a:ext cx="11711858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Эътиборингиз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рахмат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defRPr/>
            </a:pPr>
            <a:endParaRPr lang="ru-RU" sz="1600" b="1" dirty="0">
              <a:solidFill>
                <a:srgbClr val="318B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Мархамат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саволлар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6000" b="1" dirty="0">
                <a:solidFill>
                  <a:srgbClr val="318B3E"/>
                </a:solidFill>
                <a:latin typeface="Arimo Medium"/>
              </a:rPr>
              <a:t> </a:t>
            </a:r>
          </a:p>
        </p:txBody>
      </p:sp>
      <p:sp>
        <p:nvSpPr>
          <p:cNvPr id="31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32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3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34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35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36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37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3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39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40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28114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1328A-92CF-CB09-EB4D-C56FFF17C756}"/>
              </a:ext>
            </a:extLst>
          </p:cNvPr>
          <p:cNvSpPr txBox="1"/>
          <p:nvPr/>
        </p:nvSpPr>
        <p:spPr>
          <a:xfrm>
            <a:off x="491338" y="1254866"/>
            <a:ext cx="114958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минтақавий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жамланмасидир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операцияларининг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юқори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улуши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тавсифланадиган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бозорларини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ифодалайди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(Нью-Йорк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31%), Лондон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19%), Цюрих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17%), Европа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Иттифоқи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(10,3%),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Шарқий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Европа +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Осиё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(8,7%)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Лотин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Америкаси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Кариб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ҳудуди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(8,3%)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Масалан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Лондон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ҳаётни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қилишга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оид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бўлмаган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ташқи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таваккалчиликларининг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савдоси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бўйича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йирик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ноёб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концентрациясини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ифодалайди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Бозорни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«Ллойд»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инглиз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суғурталовчилар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корпорацияси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этади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Минтақавий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алоҳида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ҳудудларнинг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бозорларидаги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ўзаро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яқин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интеграция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алоқалари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боғланган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ташкилотлари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жамланмасидир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Масалан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Европа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ёки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Евроосиё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иқтисодий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иттифоқи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Жанубий-шарқий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Осиё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давлатлари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ассоциацияси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ASEAN</a:t>
            </a:r>
            <a:r>
              <a:rPr lang="uz-Cyrl-U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давлатлари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томондан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фаолиятининг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профессионал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иштирокчилари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иккинчи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томондан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хизматларидан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фойдланувчи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истеъмолчилар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юридик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шахслар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ўртасидаги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мамлакат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доирасидаги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қонунчилик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солинадиган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молиявий-иқтисодий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муносабатлар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жамланмасидир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0F460-96A2-4FDA-BBFD-B785BF3C8478}"/>
              </a:ext>
            </a:extLst>
          </p:cNvPr>
          <p:cNvSpPr txBox="1"/>
          <p:nvPr/>
        </p:nvSpPr>
        <p:spPr>
          <a:xfrm>
            <a:off x="3430943" y="660259"/>
            <a:ext cx="56166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тушунча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таърифлар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CD6E6-932A-51B6-FA23-0C38802A4465}"/>
              </a:ext>
            </a:extLst>
          </p:cNvPr>
          <p:cNvSpPr txBox="1"/>
          <p:nvPr/>
        </p:nvSpPr>
        <p:spPr>
          <a:xfrm>
            <a:off x="563313" y="1700556"/>
            <a:ext cx="110637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/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глобаллашуви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иқтисодиётидаги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ўзгаришлар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таъсирида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юзага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келадиган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миллий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хўжаликлари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ўртасидаги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қонунчилик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иқтисодий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тўсиқларни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унификация,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яъни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умумлаштириш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жараёни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бўлиб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унинг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якуний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мақсади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маконини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шакллантиришдир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endParaRPr lang="ru-RU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бозори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трансчегаравий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савдо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суғурталовчи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қилдирувчи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чегаранинг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ҳар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хил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томонида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жойлашган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фаолияти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экспорт-импорт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операцияларини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суғурталашда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муҳим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аҳамиятга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эга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E8AD-1179-48FB-8BD2-FDF486E3D8FB}"/>
              </a:ext>
            </a:extLst>
          </p:cNvPr>
          <p:cNvSpPr txBox="1"/>
          <p:nvPr/>
        </p:nvSpPr>
        <p:spPr>
          <a:xfrm>
            <a:off x="3134837" y="1019414"/>
            <a:ext cx="5616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тушунча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таърифлар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997" y="839378"/>
            <a:ext cx="112497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бозорини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солиш</a:t>
            </a:r>
            <a:r>
              <a:rPr lang="ru-RU" dirty="0">
                <a:latin typeface="Arial" pitchFamily="34" charset="0"/>
                <a:cs typeface="Arial" pitchFamily="34" charset="0"/>
              </a:rPr>
              <a:t> 1994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йилда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шериклик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ўзаро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ҳамкорлик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асосида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тузилган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назорати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стандартларини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белгилаш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уларни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бутун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дунёда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жорий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учун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мўлжалланган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назоратчиларининг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халқаро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ассоциацияси</a:t>
            </a:r>
            <a:r>
              <a:rPr lang="ru-RU" dirty="0">
                <a:latin typeface="Arial" pitchFamily="34" charset="0"/>
                <a:cs typeface="Arial" pitchFamily="34" charset="0"/>
              </a:rPr>
              <a:t> (СНХА)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амалга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оширилади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Ҳозирги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вақтда</a:t>
            </a:r>
            <a:r>
              <a:rPr lang="ru-RU" dirty="0">
                <a:latin typeface="Arial" pitchFamily="34" charset="0"/>
                <a:cs typeface="Arial" pitchFamily="34" charset="0"/>
              </a:rPr>
              <a:t> СНХА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таркибига</a:t>
            </a:r>
            <a:r>
              <a:rPr lang="ru-RU" dirty="0">
                <a:latin typeface="Arial" pitchFamily="34" charset="0"/>
                <a:cs typeface="Arial" pitchFamily="34" charset="0"/>
              </a:rPr>
              <a:t> 140 дан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ортиқ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мамлакатдан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200 дан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ортиқ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солувчи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назорат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қилувчи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органлар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киради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уларнинг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бозорлари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жаҳон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мукофотлари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ҳажмининг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97 %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қилади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Ҳар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бир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давлатда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хизматлари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бозорини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солишнинг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ўзига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тизими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шаклланмоқда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Масалан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Республикасида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фаолиятини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солиш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назорат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қилиш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бўйича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махсус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ваколатли</a:t>
            </a:r>
            <a:r>
              <a:rPr lang="ru-RU" dirty="0">
                <a:latin typeface="Arial" pitchFamily="34" charset="0"/>
                <a:cs typeface="Arial" pitchFamily="34" charset="0"/>
              </a:rPr>
              <a:t> орган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бўлиб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СНХАнинг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тўлиқ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аъзоси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Истиқболли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лойиҳалар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агентлиги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ҳисобланади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, Россия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Федерациясида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эса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функцияларни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СНХАнинг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тўлиқ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аъзоси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бўлган</a:t>
            </a:r>
            <a:r>
              <a:rPr lang="ru-RU" dirty="0">
                <a:latin typeface="Arial" pitchFamily="34" charset="0"/>
                <a:cs typeface="Arial" pitchFamily="34" charset="0"/>
              </a:rPr>
              <a:t> Россия Банки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амалга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оширади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;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dirty="0">
                <a:latin typeface="Arial" pitchFamily="34" charset="0"/>
                <a:cs typeface="Arial" pitchFamily="34" charset="0"/>
              </a:rPr>
              <a:t> - 2008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йилдан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Россия - 2002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йилдан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АҚШнинг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ўзига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хусусияти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шундаки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мамлакатда</a:t>
            </a:r>
            <a:r>
              <a:rPr lang="ru-RU" dirty="0">
                <a:latin typeface="Arial" pitchFamily="34" charset="0"/>
                <a:cs typeface="Arial" pitchFamily="34" charset="0"/>
              </a:rPr>
              <a:t> федерал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даражада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фаолиятини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солувчи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ягона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давлат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мавжуд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эмас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лекин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ҳар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бир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алоҳида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штатда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мустақил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солиш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тизимлари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шаклланган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Масалан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Канадада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суғурта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фаолиятини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назорат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қилиш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молия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институтларининг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миллий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ташкилоти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OSFI)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томонидан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амалга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оширилади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z-Cyrl-UZ" dirty="0">
                <a:latin typeface="Arial" pitchFamily="34" charset="0"/>
                <a:cs typeface="Arial" pitchFamily="34" charset="0"/>
              </a:rPr>
              <a:t>Х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алқаро</a:t>
            </a:r>
            <a:r>
              <a:rPr lang="ru-RU" dirty="0">
                <a:latin typeface="Arial" pitchFamily="34" charset="0"/>
                <a:cs typeface="Arial" pitchFamily="34" charset="0"/>
              </a:rPr>
              <a:t> аудит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ташкилоти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халқаро бухгалтерия хисоби стандартлари ва аудит стандартларига мувофиқ аудиторлик ва консалтинг фаолиятини амалга ошириш хуқуқига эга юридик шахс.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AM Best.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B989B-0600-4537-903C-F63ED2663242}"/>
              </a:ext>
            </a:extLst>
          </p:cNvPr>
          <p:cNvSpPr txBox="1"/>
          <p:nvPr/>
        </p:nvSpPr>
        <p:spPr>
          <a:xfrm>
            <a:off x="2814821" y="527317"/>
            <a:ext cx="65607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бозорини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тартибга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солиш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3E249-DDB9-4F40-877F-B112416218CA}"/>
              </a:ext>
            </a:extLst>
          </p:cNvPr>
          <p:cNvSpPr txBox="1"/>
          <p:nvPr/>
        </p:nvSpPr>
        <p:spPr>
          <a:xfrm>
            <a:off x="418892" y="1066769"/>
            <a:ext cx="112739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Замонавий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шароитда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иқтисодиётининг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чамбарчас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боғлиқдир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Улар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ушбу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иштирокчи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рақобатбардошлигини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омиллари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иқтисодиётнинг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тармоқларини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жумладан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соҳасини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қамраб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қисми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муносабатлари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тизимининг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муҳим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қисмларидандир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Интеграция,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либераллашув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глобаллашув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муносабатларнинг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шаклланиши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юритиши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боғлиқ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жараёнлардир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таркибий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қисмларидан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ҳозирги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эркинлаштириш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либераллашув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глобаллашув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таъсирида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жиддий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ўзгаришларни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кечирмоқда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қисми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бошқа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боғланган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қисмини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ифодалайди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навбатида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жамланмасидир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иқтисодиёт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даражасини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юксалтиришнинг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муҳим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омилларидан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биридир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глобаллашув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жараёнларининг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кучайиши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тизимлари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барқарорлигини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алоҳида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мамлакатларнинг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ҳамкорлигини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тақозо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этади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66F7B-ABFF-4210-AAD5-C7D5B4F31E96}"/>
              </a:ext>
            </a:extLst>
          </p:cNvPr>
          <p:cNvSpPr txBox="1"/>
          <p:nvPr/>
        </p:nvSpPr>
        <p:spPr>
          <a:xfrm>
            <a:off x="4271439" y="713584"/>
            <a:ext cx="4200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қоидалар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1227" y="6451780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1605" y="6608788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35956" y="6334431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12819" y="6349882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14181" y="6514890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2AF462-9084-251F-45E9-85EC4F1820EA}"/>
              </a:ext>
            </a:extLst>
          </p:cNvPr>
          <p:cNvSpPr/>
          <p:nvPr/>
        </p:nvSpPr>
        <p:spPr>
          <a:xfrm>
            <a:off x="190556" y="2967753"/>
            <a:ext cx="2662412" cy="10548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босқичлари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29E8DE-2140-4212-AF0A-684289C886F2}"/>
              </a:ext>
            </a:extLst>
          </p:cNvPr>
          <p:cNvSpPr/>
          <p:nvPr/>
        </p:nvSpPr>
        <p:spPr>
          <a:xfrm>
            <a:off x="3505650" y="1128143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ривожланишининг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асрдан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- 1914 й.)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CD3788-6EC8-F590-1010-9D8E4ED08BBE}"/>
              </a:ext>
            </a:extLst>
          </p:cNvPr>
          <p:cNvSpPr/>
          <p:nvPr/>
        </p:nvSpPr>
        <p:spPr>
          <a:xfrm>
            <a:off x="6514609" y="1166391"/>
            <a:ext cx="5400600" cy="52731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келиб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AF0782-1298-C32B-5A68-09F5F2CBD271}"/>
              </a:ext>
            </a:extLst>
          </p:cNvPr>
          <p:cNvSpPr/>
          <p:nvPr/>
        </p:nvSpPr>
        <p:spPr>
          <a:xfrm>
            <a:off x="6537007" y="1858716"/>
            <a:ext cx="5400600" cy="67728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кенгайишининг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тўлқини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4CF5BA-7C4A-59D5-3A77-BFC7659D3611}"/>
              </a:ext>
            </a:extLst>
          </p:cNvPr>
          <p:cNvSpPr/>
          <p:nvPr/>
        </p:nvSpPr>
        <p:spPr>
          <a:xfrm>
            <a:off x="3505651" y="2810358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иккинчи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(1914-1973й.)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B0CB56-7681-57A1-1318-49F377BC13D0}"/>
              </a:ext>
            </a:extLst>
          </p:cNvPr>
          <p:cNvSpPr/>
          <p:nvPr/>
        </p:nvSpPr>
        <p:spPr>
          <a:xfrm>
            <a:off x="6537007" y="2810359"/>
            <a:ext cx="5400600" cy="5957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урушлари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инқирозлар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натижасида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бозорларнинг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изоляцияси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CF314B-7BE8-2F1D-11EE-08357D44724F}"/>
              </a:ext>
            </a:extLst>
          </p:cNvPr>
          <p:cNvSpPr/>
          <p:nvPr/>
        </p:nvSpPr>
        <p:spPr>
          <a:xfrm>
            <a:off x="6559405" y="3571117"/>
            <a:ext cx="5400600" cy="6088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кенгайиши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тарқалишининг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иккинчи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тўлқини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7B33118-8C8F-CDB3-FB29-FAA36F771D1C}"/>
              </a:ext>
            </a:extLst>
          </p:cNvPr>
          <p:cNvSpPr/>
          <p:nvPr/>
        </p:nvSpPr>
        <p:spPr>
          <a:xfrm>
            <a:off x="3476678" y="4492573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учинчи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(1973й.дан)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82C5B9B-878E-A90E-8B04-121484300DA5}"/>
              </a:ext>
            </a:extLst>
          </p:cNvPr>
          <p:cNvSpPr/>
          <p:nvPr/>
        </p:nvSpPr>
        <p:spPr>
          <a:xfrm>
            <a:off x="6514609" y="4501251"/>
            <a:ext cx="5400600" cy="5957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бизнесининг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трансмиллийлашуви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минтақавийлашуви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32DED81-65C8-4722-9DB9-6EC17C045AE6}"/>
              </a:ext>
            </a:extLst>
          </p:cNvPr>
          <p:cNvSpPr/>
          <p:nvPr/>
        </p:nvSpPr>
        <p:spPr>
          <a:xfrm>
            <a:off x="6533851" y="5278794"/>
            <a:ext cx="5400600" cy="6088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суғуртанинг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глобаллашуви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рақамлаштирилиши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8D5F820-E9FD-C055-52F8-ECEA35DCD522}"/>
              </a:ext>
            </a:extLst>
          </p:cNvPr>
          <p:cNvCxnSpPr>
            <a:cxnSpLocks/>
          </p:cNvCxnSpPr>
          <p:nvPr/>
        </p:nvCxnSpPr>
        <p:spPr>
          <a:xfrm>
            <a:off x="3130233" y="1812948"/>
            <a:ext cx="0" cy="34253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6E25DAB-7C1C-7E04-B78A-CA427347046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130233" y="1812948"/>
            <a:ext cx="3754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8115CAF-581B-2CBA-F36A-E3CB925C4427}"/>
              </a:ext>
            </a:extLst>
          </p:cNvPr>
          <p:cNvCxnSpPr>
            <a:cxnSpLocks/>
            <a:stCxn id="9" idx="1"/>
            <a:endCxn id="2" idx="3"/>
          </p:cNvCxnSpPr>
          <p:nvPr/>
        </p:nvCxnSpPr>
        <p:spPr>
          <a:xfrm flipH="1">
            <a:off x="2852968" y="3495163"/>
            <a:ext cx="65268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3B5E0C0-458D-417C-28FE-98D50A82C88C}"/>
              </a:ext>
            </a:extLst>
          </p:cNvPr>
          <p:cNvCxnSpPr>
            <a:cxnSpLocks/>
          </p:cNvCxnSpPr>
          <p:nvPr/>
        </p:nvCxnSpPr>
        <p:spPr>
          <a:xfrm>
            <a:off x="3130233" y="5241009"/>
            <a:ext cx="3754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DB6B54E-214C-9770-28FB-C45B120937D1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4729786" y="2497753"/>
            <a:ext cx="1" cy="3126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3E81B68-6ABE-ECBD-6CBC-7118302F22A8}"/>
              </a:ext>
            </a:extLst>
          </p:cNvPr>
          <p:cNvCxnSpPr/>
          <p:nvPr/>
        </p:nvCxnSpPr>
        <p:spPr>
          <a:xfrm>
            <a:off x="4729784" y="4179968"/>
            <a:ext cx="1" cy="3126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FA00F00-C800-B031-3F09-981F0E9DBF17}"/>
              </a:ext>
            </a:extLst>
          </p:cNvPr>
          <p:cNvCxnSpPr/>
          <p:nvPr/>
        </p:nvCxnSpPr>
        <p:spPr>
          <a:xfrm>
            <a:off x="6226577" y="1430049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6E3940F-8CED-BBD9-3689-7EE86DF91EF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953921" y="1812948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2BF436C-283C-3D4B-B0FC-58EFF3F61110}"/>
              </a:ext>
            </a:extLst>
          </p:cNvPr>
          <p:cNvCxnSpPr>
            <a:endCxn id="4" idx="1"/>
          </p:cNvCxnSpPr>
          <p:nvPr/>
        </p:nvCxnSpPr>
        <p:spPr>
          <a:xfrm>
            <a:off x="6226577" y="1430049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2E36C40-F578-4FB7-2145-99CEB9FEDDE2}"/>
              </a:ext>
            </a:extLst>
          </p:cNvPr>
          <p:cNvCxnSpPr>
            <a:endCxn id="5" idx="1"/>
          </p:cNvCxnSpPr>
          <p:nvPr/>
        </p:nvCxnSpPr>
        <p:spPr>
          <a:xfrm flipV="1">
            <a:off x="6226577" y="2197359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DCF212A-E9AA-12AA-09CB-96A5CB31AC91}"/>
              </a:ext>
            </a:extLst>
          </p:cNvPr>
          <p:cNvCxnSpPr/>
          <p:nvPr/>
        </p:nvCxnSpPr>
        <p:spPr>
          <a:xfrm>
            <a:off x="6232257" y="3153138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51CC380-C7E0-DF9D-8F6C-B8316D7C3C5F}"/>
              </a:ext>
            </a:extLst>
          </p:cNvPr>
          <p:cNvCxnSpPr/>
          <p:nvPr/>
        </p:nvCxnSpPr>
        <p:spPr>
          <a:xfrm>
            <a:off x="5959601" y="3536037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79B82BB-35A9-C27A-08EC-609F24DEC440}"/>
              </a:ext>
            </a:extLst>
          </p:cNvPr>
          <p:cNvCxnSpPr/>
          <p:nvPr/>
        </p:nvCxnSpPr>
        <p:spPr>
          <a:xfrm>
            <a:off x="6232257" y="3153138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FFF7BD5-721E-ECD2-0ADE-C43AC2AD3346}"/>
              </a:ext>
            </a:extLst>
          </p:cNvPr>
          <p:cNvCxnSpPr/>
          <p:nvPr/>
        </p:nvCxnSpPr>
        <p:spPr>
          <a:xfrm flipV="1">
            <a:off x="6232257" y="3920448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A8CECBC-68E4-3178-FA78-D81F2D002531}"/>
              </a:ext>
            </a:extLst>
          </p:cNvPr>
          <p:cNvCxnSpPr/>
          <p:nvPr/>
        </p:nvCxnSpPr>
        <p:spPr>
          <a:xfrm>
            <a:off x="6197178" y="4799126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CC29C1A-40B2-882B-98BB-C1153804C7C6}"/>
              </a:ext>
            </a:extLst>
          </p:cNvPr>
          <p:cNvCxnSpPr/>
          <p:nvPr/>
        </p:nvCxnSpPr>
        <p:spPr>
          <a:xfrm>
            <a:off x="5924522" y="5182025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E5D42D1-B603-3EE3-810F-92BB1D84645E}"/>
              </a:ext>
            </a:extLst>
          </p:cNvPr>
          <p:cNvCxnSpPr/>
          <p:nvPr/>
        </p:nvCxnSpPr>
        <p:spPr>
          <a:xfrm>
            <a:off x="6197178" y="4799126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DB665C7-E039-0297-33F0-21D62B0046C8}"/>
              </a:ext>
            </a:extLst>
          </p:cNvPr>
          <p:cNvCxnSpPr/>
          <p:nvPr/>
        </p:nvCxnSpPr>
        <p:spPr>
          <a:xfrm flipV="1">
            <a:off x="6197178" y="5566436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25E39F-2C98-4200-9983-57F161EFBD86}"/>
              </a:ext>
            </a:extLst>
          </p:cNvPr>
          <p:cNvSpPr txBox="1"/>
          <p:nvPr/>
        </p:nvSpPr>
        <p:spPr>
          <a:xfrm>
            <a:off x="2266137" y="601619"/>
            <a:ext cx="7641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2.1.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Жаҳон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суғурта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бозорининг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ривожланиш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босқичлари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631855" y="1408753"/>
            <a:ext cx="112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z-Cyrl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 қатор мамлакатлар молия бозорларида қонунчиликни либераллаштириш, давлат томонидан тартибга солишнинг технологик самарадорлигини ошириш, жаҳон бозорига чиқиш учун соддалаштирилган шарт-шароитларни жорий этиш.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z-Cyrl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 хизматларини кўрсатувчи молиявий компанияларни йириклаштириш; трансмиллий суғурта компаниялари сонининг ўсиши ва дунёнинг етакчи мамлакатлари бозорларида уларнинг мавқеини мустаҳкамлатириш (жадвал).</a:t>
            </a:r>
          </a:p>
          <a:p>
            <a:pPr indent="361950" algn="just"/>
            <a:endParaRPr lang="uz-Cyrl-U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Бизнесга тўлиқ молиявий хизматлар, жумладан суғурта хизматларини тақдим этувчи глобал молиявий конгломератларни шакллантириш (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(АҚШ) инвестиция банки бошқа икки инвестор билан биргаликда Италиянинг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Fondiaria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суғурта компанияси ацияларининг 22 %лик улушини 700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долл.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сотиб олди,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McLennan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 брокери АҚШнинг йирик брокери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Higgins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йириклик бўйича иккинчи француз суғурта брокери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CECAR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сотиб олади. Кейин компания дунёдаги иккинчи йирик инглиз брокери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Sedgwick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Brockman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сотиб олади, шунингдек, Дания, Швеция ва Финляндиядаги етакчи суғурта брокерларини қўшиб олиш натижасида скандинавия мамлакатлари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бозорида етакчи ўринни эгаллайди.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9EB05-4298-4FF6-8538-9E4C39F8B6A0}"/>
              </a:ext>
            </a:extLst>
          </p:cNvPr>
          <p:cNvSpPr/>
          <p:nvPr/>
        </p:nvSpPr>
        <p:spPr>
          <a:xfrm>
            <a:off x="197137" y="651921"/>
            <a:ext cx="1171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суғурта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бозорининг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трендлари</a:t>
            </a:r>
            <a:endParaRPr lang="uz-Cyrl-U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5304</Words>
  <Application>Microsoft Office PowerPoint</Application>
  <PresentationFormat>Произвольный</PresentationFormat>
  <Paragraphs>653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Arimo Medium</vt:lpstr>
      <vt:lpstr>Axiforma</vt:lpstr>
      <vt:lpstr>Calibri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Фаррух Истамов</cp:lastModifiedBy>
  <cp:revision>228</cp:revision>
  <cp:lastPrinted>2024-05-07T16:26:20Z</cp:lastPrinted>
  <dcterms:created xsi:type="dcterms:W3CDTF">2022-10-28T14:42:02Z</dcterms:created>
  <dcterms:modified xsi:type="dcterms:W3CDTF">2024-05-10T08:03:49Z</dcterms:modified>
</cp:coreProperties>
</file>