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57" r:id="rId3"/>
    <p:sldId id="725" r:id="rId4"/>
    <p:sldId id="274" r:id="rId5"/>
    <p:sldId id="749" r:id="rId6"/>
    <p:sldId id="284" r:id="rId7"/>
    <p:sldId id="288" r:id="rId8"/>
    <p:sldId id="269" r:id="rId9"/>
    <p:sldId id="275" r:id="rId10"/>
    <p:sldId id="760" r:id="rId11"/>
    <p:sldId id="743" r:id="rId12"/>
    <p:sldId id="745" r:id="rId13"/>
    <p:sldId id="754" r:id="rId14"/>
    <p:sldId id="296" r:id="rId15"/>
    <p:sldId id="765" r:id="rId16"/>
    <p:sldId id="748" r:id="rId17"/>
    <p:sldId id="747" r:id="rId18"/>
    <p:sldId id="746" r:id="rId19"/>
    <p:sldId id="297" r:id="rId20"/>
    <p:sldId id="289" r:id="rId21"/>
    <p:sldId id="762" r:id="rId22"/>
    <p:sldId id="755" r:id="rId23"/>
    <p:sldId id="278" r:id="rId24"/>
    <p:sldId id="267" r:id="rId25"/>
    <p:sldId id="268" r:id="rId26"/>
    <p:sldId id="751" r:id="rId27"/>
    <p:sldId id="270" r:id="rId28"/>
    <p:sldId id="271" r:id="rId29"/>
    <p:sldId id="272" r:id="rId30"/>
    <p:sldId id="273" r:id="rId31"/>
    <p:sldId id="281" r:id="rId32"/>
    <p:sldId id="759" r:id="rId33"/>
    <p:sldId id="750" r:id="rId34"/>
    <p:sldId id="286" r:id="rId35"/>
    <p:sldId id="756" r:id="rId36"/>
    <p:sldId id="758" r:id="rId37"/>
    <p:sldId id="752" r:id="rId38"/>
    <p:sldId id="723" r:id="rId39"/>
  </p:sldIdLst>
  <p:sldSz cx="12190413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dil Mirsadikov" initials="MM" lastIdx="1" clrIdx="0">
    <p:extLst>
      <p:ext uri="{19B8F6BF-5375-455C-9EA6-DF929625EA0E}">
        <p15:presenceInfo xmlns:p15="http://schemas.microsoft.com/office/powerpoint/2012/main" userId="S-1-5-21-797776949-2536121866-1407297710-2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FF"/>
    <a:srgbClr val="FFFFFF"/>
    <a:srgbClr val="99FF99"/>
    <a:srgbClr val="F8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0391" autoAdjust="0"/>
  </p:normalViewPr>
  <p:slideViewPr>
    <p:cSldViewPr>
      <p:cViewPr varScale="1">
        <p:scale>
          <a:sx n="103" d="100"/>
          <a:sy n="103" d="100"/>
        </p:scale>
        <p:origin x="12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FEE7B-54D8-44AE-B1C9-29C6C8F1D180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E8417-0E18-4806-B156-2B8909ACB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2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8417-0E18-4806-B156-2B8909ACBC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4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8417-0E18-4806-B156-2B8909ACBC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4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E8417-0E18-4806-B156-2B8909ACBC8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5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8" y="274641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5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6" y="1600203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3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0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1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6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1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C70C-5693-4E95-9FEC-7CB256FD585D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37CA-A322-449B-AF3E-C12D2B0B7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1639" y="6257484"/>
            <a:ext cx="2229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400" b="1" dirty="0">
                <a:solidFill>
                  <a:srgbClr val="92C356"/>
                </a:solidFill>
                <a:latin typeface="Arial" pitchFamily="34" charset="0"/>
                <a:cs typeface="Arial" pitchFamily="34" charset="0"/>
              </a:rPr>
              <a:t>Toshkent 2024</a:t>
            </a:r>
            <a:endParaRPr lang="ru-RU" sz="2400" dirty="0">
              <a:solidFill>
                <a:srgbClr val="92C3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7B871-A407-CE6C-CE70-502E76398BC6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4" y="923903"/>
            <a:ext cx="4040555" cy="805414"/>
          </a:xfrm>
          <a:prstGeom prst="rect">
            <a:avLst/>
          </a:prstGeom>
        </p:spPr>
      </p:pic>
      <p:sp>
        <p:nvSpPr>
          <p:cNvPr id="3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3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3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9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40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41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42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  <a:solidFill>
            <a:srgbClr val="08AB96"/>
          </a:solidFill>
        </p:grpSpPr>
        <p:sp>
          <p:nvSpPr>
            <p:cNvPr id="4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grpFill/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44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45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7"/>
          <a:stretch/>
        </p:blipFill>
        <p:spPr>
          <a:xfrm>
            <a:off x="8687494" y="14060"/>
            <a:ext cx="3502919" cy="212355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82F93DC-A994-4D3F-9074-FA6AA7857BCC}"/>
              </a:ext>
            </a:extLst>
          </p:cNvPr>
          <p:cNvSpPr/>
          <p:nvPr/>
        </p:nvSpPr>
        <p:spPr>
          <a:xfrm>
            <a:off x="636779" y="2137612"/>
            <a:ext cx="10859027" cy="1241134"/>
          </a:xfrm>
          <a:prstGeom prst="rect">
            <a:avLst/>
          </a:prstGeom>
          <a:solidFill>
            <a:srgbClr val="3E924E"/>
          </a:solidFill>
          <a:ln>
            <a:solidFill>
              <a:srgbClr val="3E9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EF55F1-8A36-8E1B-5916-15D19F5EA3AF}"/>
              </a:ext>
            </a:extLst>
          </p:cNvPr>
          <p:cNvSpPr/>
          <p:nvPr/>
        </p:nvSpPr>
        <p:spPr>
          <a:xfrm>
            <a:off x="551639" y="2123552"/>
            <a:ext cx="10783019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z-Cyrl-U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SUGʻURTA BOZORI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 HOLATI VA RIVOJLANIS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ISTIQBOLLARI</a:t>
            </a:r>
          </a:p>
          <a:p>
            <a:pPr algn="ctr"/>
            <a:endParaRPr lang="uz-Cyrl-U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Oʻzbekinvest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eksport-import 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kompaniyasi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adorlik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</a:t>
            </a:r>
            <a:r>
              <a:rPr lang="ru-RU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ru-RU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direktori</a:t>
            </a:r>
            <a:endParaRPr lang="ru-RU" dirty="0">
              <a:solidFill>
                <a:srgbClr val="318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Rustam </a:t>
            </a:r>
            <a:r>
              <a:rPr lang="ru-RU" sz="28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Sodiqovich</a:t>
            </a:r>
            <a:r>
              <a:rPr lang="ru-RU" sz="28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Azimov</a:t>
            </a:r>
          </a:p>
        </p:txBody>
      </p:sp>
    </p:spTree>
    <p:extLst>
      <p:ext uri="{BB962C8B-B14F-4D97-AF65-F5344CB8AC3E}">
        <p14:creationId xmlns:p14="http://schemas.microsoft.com/office/powerpoint/2010/main" val="1984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7003-44EE-9098-B125-942CCDEC5EB4}"/>
              </a:ext>
            </a:extLst>
          </p:cNvPr>
          <p:cNvSpPr txBox="1"/>
          <p:nvPr/>
        </p:nvSpPr>
        <p:spPr>
          <a:xfrm>
            <a:off x="466363" y="1182702"/>
            <a:ext cx="115080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Transmilliy moliyaviy guruhlarning shakllanishiga olib keladigan sugʻurta, bank va kredit kapitalini birlashtirish jarayonlari 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Warwick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Bancorp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xoldingi (AQSh)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Hardenburgh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 kompaniyasini sotib oldi.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Warwick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Bancorp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aktivlari 650 mln. AQSh doll.ni tashkil etadi. Fransiyadagi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Caisse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Depots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Consignations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kompaniyasi va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Caisses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d'Epargne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jamgʻarma bankining qoʻshilishi natijasida 17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 aktivlari bilan uchinchi yirik bank xolding kompaniyasi paydo boʻldi; AQShdagi eng yirik bank sugʻurta guruhi boʻlib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Citibank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Travels Group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moliyaviy xoldingining birlashishi natijasida tashkil etilgan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Citibank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boshchiligidagi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Citigroup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hisoblanadi.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Sugʻurta xizmatlarining an'anaviy klassik shakllari va turlariga boʻlgan talabning oʻzgarishi va shu asosda muqobil sugʻurta va qayta sugʻurtalashning (inklyuziv sugʻurta, mikrosugʻurta,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InsurTech</a:t>
            </a:r>
            <a:r>
              <a:rPr lang="uz-Cyrl-U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vujudga kelishi, sugʻurta xizmatlarini raqamlashtirish; axborotni qayta ishlash, nazorat va himoya qilishning yangi texnologiyalarining paydo boʻlishi, sugʻurta mahsulotlarini onlayn sotish uchun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infratuzilmasini yaratish.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uz-Cyrl-U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79EB05-4298-4FF6-8538-9E4C39F8B6A0}"/>
              </a:ext>
            </a:extLst>
          </p:cNvPr>
          <p:cNvSpPr/>
          <p:nvPr/>
        </p:nvSpPr>
        <p:spPr>
          <a:xfrm>
            <a:off x="197137" y="651921"/>
            <a:ext cx="11717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z-Cyrl-U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trendlari</a:t>
            </a:r>
            <a:endParaRPr lang="uz-Cyrl-U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39990A-6388-49D4-7752-8CD3B7397602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8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9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2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D4A83C-0DB9-4BA1-9F49-A7E2363278F3}"/>
              </a:ext>
            </a:extLst>
          </p:cNvPr>
          <p:cNvSpPr txBox="1"/>
          <p:nvPr/>
        </p:nvSpPr>
        <p:spPr>
          <a:xfrm>
            <a:off x="11542424" y="645294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D8EA3B-806A-7B80-D6E9-5448609BC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18307"/>
              </p:ext>
            </p:extLst>
          </p:nvPr>
        </p:nvGraphicFramePr>
        <p:xfrm>
          <a:off x="556961" y="1268760"/>
          <a:ext cx="11364588" cy="5093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098">
                  <a:extLst>
                    <a:ext uri="{9D8B030D-6E8A-4147-A177-3AD203B41FA5}">
                      <a16:colId xmlns:a16="http://schemas.microsoft.com/office/drawing/2014/main" val="4178601747"/>
                    </a:ext>
                  </a:extLst>
                </a:gridCol>
                <a:gridCol w="2770270">
                  <a:extLst>
                    <a:ext uri="{9D8B030D-6E8A-4147-A177-3AD203B41FA5}">
                      <a16:colId xmlns:a16="http://schemas.microsoft.com/office/drawing/2014/main" val="48253799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58322874"/>
                    </a:ext>
                  </a:extLst>
                </a:gridCol>
                <a:gridCol w="1589746">
                  <a:extLst>
                    <a:ext uri="{9D8B030D-6E8A-4147-A177-3AD203B41FA5}">
                      <a16:colId xmlns:a16="http://schemas.microsoft.com/office/drawing/2014/main" val="3362095099"/>
                    </a:ext>
                  </a:extLst>
                </a:gridCol>
                <a:gridCol w="1301714">
                  <a:extLst>
                    <a:ext uri="{9D8B030D-6E8A-4147-A177-3AD203B41FA5}">
                      <a16:colId xmlns:a16="http://schemas.microsoft.com/office/drawing/2014/main" val="596413131"/>
                    </a:ext>
                  </a:extLst>
                </a:gridCol>
                <a:gridCol w="1049175">
                  <a:extLst>
                    <a:ext uri="{9D8B030D-6E8A-4147-A177-3AD203B41FA5}">
                      <a16:colId xmlns:a16="http://schemas.microsoft.com/office/drawing/2014/main" val="1711010129"/>
                    </a:ext>
                  </a:extLst>
                </a:gridCol>
                <a:gridCol w="1273998">
                  <a:extLst>
                    <a:ext uri="{9D8B030D-6E8A-4147-A177-3AD203B41FA5}">
                      <a16:colId xmlns:a16="http://schemas.microsoft.com/office/drawing/2014/main" val="3017427859"/>
                    </a:ext>
                  </a:extLst>
                </a:gridCol>
                <a:gridCol w="1397427">
                  <a:extLst>
                    <a:ext uri="{9D8B030D-6E8A-4147-A177-3AD203B41FA5}">
                      <a16:colId xmlns:a16="http://schemas.microsoft.com/office/drawing/2014/main" val="4036115777"/>
                    </a:ext>
                  </a:extLst>
                </a:gridCol>
              </a:tblGrid>
              <a:tr h="725129">
                <a:tc>
                  <a:txBody>
                    <a:bodyPr/>
                    <a:lstStyle/>
                    <a:p>
                      <a:r>
                        <a:rPr dirty="0">
                          <a:solidFill>
                            <a:schemeClr val="tx1"/>
                          </a:solidFill>
                        </a:rPr>
                        <a:t> №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Kompaniyaning nomi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Mamlakat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Soha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Sotuv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Foyda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Aktivlar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Bozor qiymati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25739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1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Ping An Insurance Group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Xitoy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Non Life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98,7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8,7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732,3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33103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2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Allianz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Germaniya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Non Life+</a:t>
                      </a:r>
                    </a:p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Reinsurance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115,4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7,3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926,2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79,7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20173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3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AXA Group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Fransiya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Reinsurance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120,8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5,9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965,4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61,9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82755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4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MetLife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AQSh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Life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5,3 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884,2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51,4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08655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5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American International Group (AIG)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AQSh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Non Life+</a:t>
                      </a:r>
                    </a:p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Reinsurance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58,3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2,2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496,9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63,7 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95182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6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Munich Re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Germaniya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Reinsurance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63,5 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3,4 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295,7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34,1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38895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7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Swiss Re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err="1">
                          <a:solidFill>
                            <a:schemeClr val="tx1"/>
                          </a:solidFill>
                        </a:rPr>
                        <a:t>Shvey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sariya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Reinsurance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35,7 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189,6 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35,4 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11904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8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Generali Group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Italiya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Non Life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97,1 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2,3 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539,3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24,1 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20867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9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Zurich Insurance Group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Shveysariya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Reinsurance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60,8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1,8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364,2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33,1 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19384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 10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Allstate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AQSh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Life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35,6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2,2 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106,5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24,7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13620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China Reinsurance (Group) Corporation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Xitoy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Reinsurance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9,3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25,06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87959"/>
                  </a:ext>
                </a:extLst>
              </a:tr>
              <a:tr h="30251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>
                          <a:solidFill>
                            <a:schemeClr val="tx1"/>
                          </a:solidFill>
                        </a:rPr>
                        <a:t>RNPK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Rossiya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Reinsurance</a:t>
                      </a:r>
                    </a:p>
                  </a:txBody>
                  <a:tcPr marL="51932" marR="51932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1,0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chemeClr val="tx1"/>
                          </a:solidFill>
                        </a:rPr>
                        <a:t>3,96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932" marR="51932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6477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4DB1819-7818-2FDF-8508-38B1BD5FB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819" y="908720"/>
            <a:ext cx="20193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en-US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Cyrl-UZ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 </a:t>
            </a:r>
            <a:r>
              <a:rPr lang="en-US" alt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</a:t>
            </a:r>
            <a:r>
              <a:rPr lang="en-US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E64B8-1228-A65A-F908-67A6E3610DD3}"/>
              </a:ext>
            </a:extLst>
          </p:cNvPr>
          <p:cNvSpPr txBox="1"/>
          <p:nvPr/>
        </p:nvSpPr>
        <p:spPr>
          <a:xfrm>
            <a:off x="2710830" y="476672"/>
            <a:ext cx="779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9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777" y="908720"/>
            <a:ext cx="1163985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95000"/>
              </a:lnSpc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Inklyuziv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yuridik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jismoniy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shaxslarning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oʻz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mulkiy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manfaatlarini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qilishdan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foydalanish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imkoniyatlari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toʻgʻrisida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xabardorligi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past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yuridik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shaxslarning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aylanma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mablagʻlari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y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etarli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boʻlmagan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jismoniy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shaxslarning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daromadlari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kam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hamda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jismoniy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yuridik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shaxslarning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ayrim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toifalari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xizmatlaridan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foydalanish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imkoniyatining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yoʻqligi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sharoitida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sohasini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rivojlantirishni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nazarda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tutadi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358775" algn="just">
              <a:lnSpc>
                <a:spcPct val="95000"/>
              </a:lnSpc>
            </a:pPr>
            <a:r>
              <a:rPr lang="ru-RU" sz="1700" b="1" dirty="0" err="1">
                <a:latin typeface="Arial" pitchFamily="34" charset="0"/>
                <a:cs typeface="Arial" pitchFamily="34" charset="0"/>
              </a:rPr>
              <a:t>Mikrosugʻurta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odatda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lekin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doim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ham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emas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tavakkalchiliklar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qiymatiga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mutanosib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ravishdagi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muntazam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toʻlovlar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evaziga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alohida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shaxslar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kam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ta'minlangan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shaxslar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guruhlariga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moliyaviy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himoyani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ta'minlashga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qaratilgan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sohasidagi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mikromoliyaviy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faoliyat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turi.</a:t>
            </a:r>
          </a:p>
          <a:p>
            <a:pPr marL="285750" indent="-285750" algn="just"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Mikrosugʻurta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maqsadlari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kuniga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4 AQSh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doll.gacha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daromad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past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deb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hisoblanadi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Mikrosugʻurtaning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asosiy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maqsadli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guruhi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an'anaviy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tijoriy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ijtimoiy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asosiy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sxemalaridan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tashqarida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shuningdek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ma'lum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sabablarga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koʻra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tegishli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mahsulotlarini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olish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imkoniyatiga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boʻlmagan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shaxslar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hisoblanadi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Mikrosugʻurtani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oluvchilar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boʻlib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alohida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jismoniy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shaxslar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uy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xoʻjaliklari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hatto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butun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qishloq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shahar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jamoalari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boʻlishi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Inklyuziv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mikrosugʻurta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quyidagilar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belgilanadi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kam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daromadli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xoʻjalik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sub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y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ektlari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himoyasini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taqdim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etish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maksadli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iste'molchilar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tushunarli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boʻlgan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odatda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tavakkalchiliklar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jamlanmasini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emas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balki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ma'lum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muayyan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tavakkalchilikni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qoplaydigan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mahsulotlarining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soddaligi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toʻlovlari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mukofotlari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summasining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maqbul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miqdori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anderrayting,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polisni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toʻlovlarni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berishning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shuningdek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nizolarni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etish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usulining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soddalashtirilganligi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statistik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ma'lumotlarning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y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etarli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emasligi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sugʻurtalovchi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yuqori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tavakkalchilik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davlat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tartibga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solish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darajasining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pastligi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3D2D88-7DD8-4F4C-81CD-30CB18D2EEAC}"/>
              </a:ext>
            </a:extLst>
          </p:cNvPr>
          <p:cNvSpPr txBox="1"/>
          <p:nvPr/>
        </p:nvSpPr>
        <p:spPr>
          <a:xfrm>
            <a:off x="2839353" y="583307"/>
            <a:ext cx="679980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Sugʻurtaning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muqobil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46F1615-FBE5-44B1-BE49-84DD230EC1EE}"/>
              </a:ext>
            </a:extLst>
          </p:cNvPr>
          <p:cNvSpPr/>
          <p:nvPr/>
        </p:nvSpPr>
        <p:spPr>
          <a:xfrm>
            <a:off x="4222998" y="836957"/>
            <a:ext cx="7499979" cy="4923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35" algn="just">
              <a:lnSpc>
                <a:spcPct val="115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InsurTech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sugʻurtasida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Dunyoning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koʻplab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mamlakatlarida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alohida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kompaniyalar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umuman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davlatlar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darajasida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zamonaviy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axborot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rivojlantirish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hayotning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sohalariga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joriy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etishni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ragʻbatlantirish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biznes-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modellarni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izlash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xizmatlarni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masofaviy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koʻrsatish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raqamli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infratuzilmalarni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yaratishga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qaratilgan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raqamlashtirish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boʻyicha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dasturlarni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chiqish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oshirishdan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boʻlgan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raqamli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transformasiya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faol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oshirilmoqda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35" algn="just">
              <a:lnSpc>
                <a:spcPct val="115000"/>
              </a:lnSpc>
            </a:pP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Yaqin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kelajakda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aynan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zamonaviy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raqamli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texnologiyalardan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samarali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alohida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kompaniyalarning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raqamlashtirish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infratuzilma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huquqiy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muhitni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shakllantirayotgan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davlatlarning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xalqaro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raqobatbardoshligini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belgilab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35" algn="just">
              <a:lnSpc>
                <a:spcPct val="115000"/>
              </a:lnSpc>
            </a:pP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Iste'molchilarning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kundalik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hayotiga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kirib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darajasining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qurilmalar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sonining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ortishi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raqamli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siyaning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tezlashuviga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olib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kelmoqda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35" algn="just">
              <a:lnSpc>
                <a:spcPct val="115000"/>
              </a:lnSpc>
            </a:pP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yil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yanvar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holatiga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koʻra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dunyo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aholisining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foizi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- 5,35 milliard kishi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kirish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imkoniga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" descr="Как InsurTech меняет рынок страхования. Часть вторая">
            <a:extLst>
              <a:ext uri="{FF2B5EF4-FFF2-40B4-BE49-F238E27FC236}">
                <a16:creationId xmlns:a16="http://schemas.microsoft.com/office/drawing/2014/main" id="{E76ADC48-C27A-4083-B4EE-150DFD98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2" y="3636744"/>
            <a:ext cx="3751737" cy="265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C0D55A-98E4-4D39-A023-F7BEC108DD7D}"/>
              </a:ext>
            </a:extLst>
          </p:cNvPr>
          <p:cNvSpPr txBox="1"/>
          <p:nvPr/>
        </p:nvSpPr>
        <p:spPr>
          <a:xfrm>
            <a:off x="3315200" y="514573"/>
            <a:ext cx="679980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Sugʻurtaning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muqobil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CE10E3B-7720-0E66-3350-2DD60C38A20C}"/>
              </a:ext>
            </a:extLst>
          </p:cNvPr>
          <p:cNvSpPr/>
          <p:nvPr/>
        </p:nvSpPr>
        <p:spPr>
          <a:xfrm>
            <a:off x="431993" y="1088960"/>
            <a:ext cx="3658366" cy="239783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InsurTech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(Insurance Technologies)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raqamlashtirishni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sugʻurtaga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etishdir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7003-44EE-9098-B125-942CCDEC5EB4}"/>
              </a:ext>
            </a:extLst>
          </p:cNvPr>
          <p:cNvSpPr txBox="1"/>
          <p:nvPr/>
        </p:nvSpPr>
        <p:spPr>
          <a:xfrm>
            <a:off x="550590" y="542768"/>
            <a:ext cx="1142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raqamlashtirishni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trendlari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5086" y="908720"/>
            <a:ext cx="6758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2.1.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Sun'iy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intellektdan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foydalanishni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yanada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kengaytirish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SI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da'volarini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koʻrib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chiqishni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avtomatlashtiradi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masalan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hujjatlarni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tahlil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qilish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toʻlovlar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boʻyicha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qaror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qabul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qilishni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amalga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oshiradi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Soʻrovlarga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oʻz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vaqtida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javob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berish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xizmatlardan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qoniqish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darajasiga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ta'sir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qiladi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mijozlarning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sadoqati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ularni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ushlab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qolishni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oshiradi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indent="361950" algn="just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Gartner</a:t>
            </a:r>
            <a:r>
              <a:rPr lang="uz-Cyrl-U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konsalting kompaniyasining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soʻrovnomasiga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koʻra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biznes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rahbarlarining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38 </a:t>
            </a:r>
            <a:r>
              <a:rPr lang="ru-RU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foizi</a:t>
            </a:r>
            <a:r>
              <a:rPr lang="ru-RU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SIga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boʻlgan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oʻz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investitsiyalarining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asosiy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fokusi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foydalanuvchi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tajribasini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yaxshilash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mijozlarni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ushlab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turish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deb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hisoblashadi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Страховая компания Lemonade добавила в свой портфель биткои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r="18952"/>
          <a:stretch/>
        </p:blipFill>
        <p:spPr bwMode="auto">
          <a:xfrm>
            <a:off x="525860" y="1047246"/>
            <a:ext cx="4321668" cy="302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221" y="4283511"/>
            <a:ext cx="116200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Lemonade </a:t>
            </a:r>
            <a:r>
              <a:rPr lang="uz-Cyrl-UZ" sz="15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kompaniyasi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mijozlar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muloqotlar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sun'iy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intellekt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chat-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botlari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ogʻzaki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interaktiv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qurilmalar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kompyuter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358775" algn="just"/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AI Maya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mijozlar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toʻgʻrisida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ma'lumotlarni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oʻynoqi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toʻplaydigan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»ni (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foydalanuvchiga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mahsulotdan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foydalanishni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koʻrsatishning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tushunarli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oshiradigan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shaxsiylashtirilgan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takliflarni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yaratadi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toʻlovlarni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oshirishga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58775" algn="just"/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AI Jim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hodisalari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bot. U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koʻrib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boʻlsa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toʻlov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shugʻullanadi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vakolatidan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boʻlsa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bot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mijozni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a'zosi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malakasi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bogʻlaydi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5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F00949-F144-38DF-B28D-1202BC064E06}"/>
              </a:ext>
            </a:extLst>
          </p:cNvPr>
          <p:cNvSpPr/>
          <p:nvPr/>
        </p:nvSpPr>
        <p:spPr>
          <a:xfrm>
            <a:off x="619354" y="625555"/>
            <a:ext cx="1134052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kompaniyasi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kompaniyasi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Biznesning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yoʻnalishlari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ijarachilar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uy-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mulkdorlari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uy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avtomashinalar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oylik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stavka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AQShning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ta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shtatida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litsenziyaga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vropa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biznes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litsenziyasiga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allaqachon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Niderlandiya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Fransiyada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kengayishda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etmoqda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mijozlar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shikoyatlarini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koʻrib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xodimlarni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qilmaydi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da'volarni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koʻrib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sun'iy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intellekt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botlardan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million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dollarni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Xodimlar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soni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1258 kishi.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crease">
            <a:extLst>
              <a:ext uri="{FF2B5EF4-FFF2-40B4-BE49-F238E27FC236}">
                <a16:creationId xmlns:a16="http://schemas.microsoft.com/office/drawing/2014/main" id="{45A0DA51-BAC8-44FB-B05C-C5121C4F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531932" y="6236918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502310" y="6393926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716661" y="6119569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293524" y="6135020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5376" y="6297896"/>
            <a:ext cx="60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4867" y="838259"/>
            <a:ext cx="70208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Embedded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en-US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insurance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oʻrnatilgan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sugʻurtani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bevosita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boshqa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kompaniyalar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tomonidan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taqdim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etiladigan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mahsulotlar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yoki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xizmatlarga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birlashtiradi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xizmatlarning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umumiy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toʻplamining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qismiga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aylanadi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avtomatik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ravishda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mahsulot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yoki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xizmatga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oʻrnatiladi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bu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jarayonni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soddalashtiradi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mahsulotga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oʻrnatilganligi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sababli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u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ushbu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mahsulot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yoki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xizmat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bogʻliq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boʻlgan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muayyan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tavakkalchiliklarga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moslashtirilishi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mumkin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Oʻrnatilgan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mijozlarning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sodiqligini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oshirishi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mumkin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chunki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uni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sotib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olish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oson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qulay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indent="361950" algn="just"/>
            <a:endParaRPr lang="ru-RU" dirty="0">
              <a:solidFill>
                <a:srgbClr val="002060"/>
              </a:solidFill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Фото: 123rf / Legion-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3" y="764704"/>
            <a:ext cx="4778645" cy="30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8042" y="3934971"/>
            <a:ext cx="119112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BestDoctor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kompaniyasining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BestInsure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binolarni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qisqa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muddatga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ijaraga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beruvchilar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vandalizmdan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oʻrnatilgan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xizmatini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ishga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tushirdi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8775" algn="just"/>
            <a:r>
              <a:rPr lang="en-US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Uber</a:t>
            </a: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Tesla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haydovchilar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yoʻlovchilar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oʻrnatilgan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sugʻurtani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taklif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(avto kasko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baxtsiz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indent="358775" algn="just"/>
            <a:r>
              <a:rPr lang="uz-Cyrl-UZ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 yoʻnalishda </a:t>
            </a:r>
            <a:r>
              <a:rPr lang="uz-Cyrl-UZ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Oʻzbekinvest</a:t>
            </a:r>
            <a:r>
              <a:rPr lang="uz-Cyrl-UZ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kompaniyasi </a:t>
            </a:r>
            <a:r>
              <a:rPr lang="uz-Cyrl-UZ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Murad Buildings</a:t>
            </a:r>
            <a:r>
              <a:rPr lang="uz-Cyrl-UZ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uz-Cyrl-UZ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 hamkorlikda </a:t>
            </a:r>
            <a:r>
              <a:rPr lang="uz-Cyrl-UZ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uylarni va uchinchi shaxslar oldidagi javobgarlik sugʻurtalarini</a:t>
            </a:r>
            <a:r>
              <a:rPr lang="uz-Cyrl-UZ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taklif qiladi.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8775" algn="just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 strategiya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samarali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ekanligini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isbotladi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agar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imkoniyat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mavjud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boʻlsa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xaridorlarning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ru-RU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foizi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onlayn-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sotuvda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sugʻurtani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xarid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qilishga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tayyor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549" y="1184993"/>
            <a:ext cx="609282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/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2.3.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Usage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based insurance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foydalanishga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asoslangan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ma'lum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bir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xaridorning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turmush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tarzidan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kelib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chiqqan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holda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tariflarini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hisoblashga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yondashuv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UBI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kompaniyalariga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risklarni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aniqroq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baholash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mijozlarga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esa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qulayroq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tariflarni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olish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imkonini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beradi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Bundan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tashqari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u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kompaniyalarni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xavfsizroq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mas'uliyatli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yoʻl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tutishga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undaydi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esa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oxir-oqibat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hodisalari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sonini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kamaytirishi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mumkin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Biroq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kamchiliklar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ham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mavjud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shaxsiy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ma'lumotlarni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toʻplash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ulardan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foydalanish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maxfiylik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konfidensiallikni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himoya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qilish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nuqtai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nazaridan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savollar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tugʻdiradi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AutoShape 2" descr="What is Usage-Based Insurance (UBI)? | MAPFRE Insu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What is Usage-Based Insurance (UBI)? | MAPFRE Insur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mapfreinsurance.com/media/What-is-UBI_1680x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9" y="1340768"/>
            <a:ext cx="5269484" cy="24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2058" y="3787591"/>
            <a:ext cx="5242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b="1" dirty="0">
                <a:latin typeface="Arial" pitchFamily="34" charset="0"/>
                <a:cs typeface="Arial" pitchFamily="34" charset="0"/>
              </a:rPr>
              <a:t>Progressive</a:t>
            </a:r>
            <a:r>
              <a:rPr lang="uz-Cyrl-UZ" dirty="0">
                <a:latin typeface="Arial" pitchFamily="34" charset="0"/>
                <a:cs typeface="Arial" pitchFamily="34" charset="0"/>
              </a:rPr>
              <a:t> kompaniyasi tariflarni hisoblash uchun mashinaga oʻrnatiladigan va haydash toʻgʻrisida ma'lumotlarni toʻplaydigan qurilmalarni taqdim etadi.</a:t>
            </a:r>
          </a:p>
          <a:p>
            <a:pPr indent="358775" algn="just"/>
            <a:r>
              <a:rPr lang="en-US" b="1" dirty="0">
                <a:latin typeface="Arial" pitchFamily="34" charset="0"/>
                <a:cs typeface="Arial" pitchFamily="34" charset="0"/>
              </a:rPr>
              <a:t>Allstate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kompaniyasi esa haydash harakatini kuzatish va tariflarni hisoblash uchun mobil ilovaga asoslangan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Drivewise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dasturidan foydalanadi.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91615E-311D-6956-CD6E-C2D4D925B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" y="620688"/>
            <a:ext cx="5449745" cy="3024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E0D04-68EF-5466-3634-06F7ADC1B04E}"/>
              </a:ext>
            </a:extLst>
          </p:cNvPr>
          <p:cNvSpPr txBox="1"/>
          <p:nvPr/>
        </p:nvSpPr>
        <p:spPr>
          <a:xfrm>
            <a:off x="5844434" y="720111"/>
            <a:ext cx="59139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2.4. </a:t>
            </a:r>
            <a:r>
              <a:rPr lang="ru-RU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</a:t>
            </a:r>
            <a:r>
              <a:rPr lang="ru-RU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xizmatlarining</a:t>
            </a:r>
            <a:r>
              <a:rPr lang="ru-RU" sz="2000" b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marketpleyslari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turli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kompaniyalarning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turli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mahsulotlarini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topishingiz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mumkin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boʻlgan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onlayn-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platformalardir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erda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iste'molchilar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turli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mahsulotlarni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ularning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shartlari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narxlarini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solishtirishlari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mumkin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bir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nechta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veb-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saytlarga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tashrif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buyurishdan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koʻra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qulayroqdir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Ammo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kompaniyalar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uchun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marketpleyslar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yanada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kuchli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raqobat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muhitini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yaratadi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Bundan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tashqari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ular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shaxsiylashtirishni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kamaytiradi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- ular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uchun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imkoni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boricha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universalroq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xizmatlarni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taqdim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etish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foydaliroqdir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chunki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marketpleyslar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savdodan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foiz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oladi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indent="361950" algn="just"/>
            <a:r>
              <a:rPr lang="uz-Cyrl-UZ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Oʻzbekistonda </a:t>
            </a:r>
            <a:r>
              <a:rPr lang="en-US" sz="2000" b="1" dirty="0" err="1">
                <a:solidFill>
                  <a:srgbClr val="FF0000"/>
                </a:solidFill>
                <a:highlight>
                  <a:srgbClr val="FFFFFF"/>
                </a:highlight>
              </a:rPr>
              <a:t>Sug‘urta</a:t>
            </a:r>
            <a:r>
              <a:rPr lang="en-US" sz="2000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highlight>
                  <a:srgbClr val="FFFFFF"/>
                </a:highlight>
              </a:rPr>
              <a:t>Bozor</a:t>
            </a:r>
            <a:r>
              <a:rPr lang="en-US" sz="2000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uz-Cyrl-UZ" sz="2000" dirty="0">
                <a:solidFill>
                  <a:srgbClr val="002060"/>
                </a:solidFill>
                <a:highlight>
                  <a:srgbClr val="FFFFFF"/>
                </a:highlight>
              </a:rPr>
              <a:t>marketpleys yaratilgan, unda 10 ga yaqin sugʻurta kompaniyalari mavjud.</a:t>
            </a:r>
            <a:endParaRPr lang="en-US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A9509B-6F96-45AA-96AC-B020126D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98" y="3738394"/>
            <a:ext cx="5448009" cy="27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3" y="6516052"/>
            <a:ext cx="56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7003-44EE-9098-B125-942CCDEC5EB4}"/>
              </a:ext>
            </a:extLst>
          </p:cNvPr>
          <p:cNvSpPr txBox="1"/>
          <p:nvPr/>
        </p:nvSpPr>
        <p:spPr>
          <a:xfrm>
            <a:off x="5639207" y="850694"/>
            <a:ext cx="62472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z-Cyrl-U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2.5.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Obuna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modellari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obuna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sugʻurtasi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toʻlanadi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uzaytirilishi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qildiruvchi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toʻlovni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oʻzi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oʻtkazishi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avtomatik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echib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olishni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oʻrnatishi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Obunani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toʻxtatish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Ushbu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modelning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afzalligi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moslashuvchanlik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Mijoz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sugʻurtadan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boʻlganda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foydalanadi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oʻzida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summa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toʻlashning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hojati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yoʻq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muddatiga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toʻlovlar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boʻlinadi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7479FB-5206-6277-7236-2DF1D89D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6" y="1268760"/>
            <a:ext cx="4863692" cy="282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067328-8B99-5CF9-7C5D-0FC92AA0CC0E}"/>
              </a:ext>
            </a:extLst>
          </p:cNvPr>
          <p:cNvSpPr txBox="1"/>
          <p:nvPr/>
        </p:nvSpPr>
        <p:spPr>
          <a:xfrm>
            <a:off x="674458" y="4614926"/>
            <a:ext cx="46532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Birinchi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obuna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sugʻurtasi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Buyuk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Britaniyada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2018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yilda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paydo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boʻlgan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Aviva</a:t>
            </a:r>
            <a:r>
              <a:rPr lang="uz-Cyrl-UZ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kompaniyasi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avtomobillarni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koʻchmas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mulkni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yoki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boshqa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mol-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mulkni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oylik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obuna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asosida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qildi</a:t>
            </a:r>
            <a:r>
              <a:rPr lang="ru-RU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CC47CE-8B9C-4B97-A506-62F0D9A2D0EB}"/>
              </a:ext>
            </a:extLst>
          </p:cNvPr>
          <p:cNvSpPr txBox="1"/>
          <p:nvPr/>
        </p:nvSpPr>
        <p:spPr>
          <a:xfrm>
            <a:off x="5607081" y="4468404"/>
            <a:ext cx="6247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Obuna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modellariga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misol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Avtomobilni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ixtiyoriy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sugʻurtalash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polisi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KASKO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faqat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yilning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ma'lum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mavsumida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ishlaydi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Sayohat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sugʻurtasi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polisi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“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Travel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faqat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chet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sayohat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paytida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ishlaydi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5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2F93DC-A994-4D3F-9074-FA6AA7857BCC}"/>
              </a:ext>
            </a:extLst>
          </p:cNvPr>
          <p:cNvSpPr/>
          <p:nvPr/>
        </p:nvSpPr>
        <p:spPr>
          <a:xfrm>
            <a:off x="1054646" y="649532"/>
            <a:ext cx="4536503" cy="402028"/>
          </a:xfrm>
          <a:prstGeom prst="rect">
            <a:avLst/>
          </a:prstGeom>
          <a:solidFill>
            <a:srgbClr val="3E924E"/>
          </a:solidFill>
          <a:ln>
            <a:solidFill>
              <a:srgbClr val="3E9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647491-3161-9062-921D-33CB1B5376CD}"/>
              </a:ext>
            </a:extLst>
          </p:cNvPr>
          <p:cNvSpPr/>
          <p:nvPr/>
        </p:nvSpPr>
        <p:spPr>
          <a:xfrm>
            <a:off x="754311" y="441628"/>
            <a:ext cx="10895163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 algn="just">
              <a:lnSpc>
                <a:spcPct val="90000"/>
              </a:lnSpc>
            </a:pPr>
            <a:endParaRPr lang="ru-RU" b="1" dirty="0">
              <a:solidFill>
                <a:srgbClr val="002060"/>
              </a:solidFill>
              <a:latin typeface="Axiforma" panose="00000500000000000000" pitchFamily="2" charset="-52"/>
              <a:cs typeface="Arial" panose="020B0604020202020204" pitchFamily="34" charset="0"/>
            </a:endParaRPr>
          </a:p>
          <a:p>
            <a:pPr indent="355600"/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etiladigan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adabiyotlar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endParaRPr lang="ru-RU" b="1" dirty="0">
              <a:solidFill>
                <a:srgbClr val="318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9990A-6388-49D4-7752-8CD3B7397602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8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9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2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D8FD0E7F-51F5-48EA-927A-8211EB284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31599"/>
              </p:ext>
            </p:extLst>
          </p:nvPr>
        </p:nvGraphicFramePr>
        <p:xfrm>
          <a:off x="1054951" y="1162562"/>
          <a:ext cx="10703469" cy="513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3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18">
                <a:tc>
                  <a:txBody>
                    <a:bodyPr/>
                    <a:lstStyle/>
                    <a:p>
                      <a:r>
                        <a:rPr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Sugʻurta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nazariyasi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amaliyoti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Oʻquv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qoʻllanmasi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– M.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Ankil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,  2003 y. – 704 b.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r>
                        <a:rPr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Azimov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R.S.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b.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Tavakkalchiliklarni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boshqarish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sugʻurta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Oʻquv-uslubiy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qoʻllanma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. –T.: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Turon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Iqbol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. 2023 y.- 656 b. 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09">
                <a:tc>
                  <a:txBody>
                    <a:bodyPr/>
                    <a:lstStyle/>
                    <a:p>
                      <a:r>
                        <a:rPr b="0">
                          <a:solidFill>
                            <a:schemeClr val="tx1"/>
                          </a:solidFill>
                        </a:rPr>
                        <a:t>3. Azimov R.S. va b. Sugʻurta biznesi: Oʻquv-uslubiy qoʻllanma. –T.: M.Ulugbek nomidagi OʻMU, 2022 y. – 244 b.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r>
                        <a:rPr b="0">
                          <a:solidFill>
                            <a:schemeClr val="tx1"/>
                          </a:solidFill>
                        </a:rPr>
                        <a:t>4. Azimov.R.S. Oʻzbekiston Respublikasida sugʻurtaning innovasion rivojlanishi. Nazariya. Uslubiyot. Amaliyot.-T.: Turon Iqbol. 2023 y. - 352 b. 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r>
                        <a:rPr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Xamidulin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M.B.,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Mirsadikov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M.A.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Straxovanie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Uchebno-metodicheskoe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posobie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. </a:t>
                      </a:r>
                      <a:br>
                        <a:rPr lang="ru-RU" b="0" dirty="0">
                          <a:solidFill>
                            <a:schemeClr val="tx1"/>
                          </a:solidFill>
                        </a:rPr>
                      </a:br>
                      <a:r>
                        <a:rPr b="0" dirty="0">
                          <a:solidFill>
                            <a:schemeClr val="tx1"/>
                          </a:solidFill>
                        </a:rPr>
                        <a:t>- T.: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Tashkentskiy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filial REU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im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. G.V.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Plexanova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, 2019 y.-322 b.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18">
                <a:tc>
                  <a:txBody>
                    <a:bodyPr/>
                    <a:lstStyle/>
                    <a:p>
                      <a:r>
                        <a:rPr b="0">
                          <a:solidFill>
                            <a:schemeClr val="tx1"/>
                          </a:solidFill>
                        </a:rPr>
                        <a:t>6. Straxovanie: uchebnoe posobie – M. T.K. Velbi. Prospekt nashriyoti, 2006 y. -744 b.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r>
                        <a:rPr b="0">
                          <a:solidFill>
                            <a:schemeClr val="tx1"/>
                          </a:solidFill>
                        </a:rPr>
                        <a:t>7. Straxovanie: Darslik / T.A. Fedorova tahriri ostida. – 2-nashr, iererab. i dop. </a:t>
                      </a:r>
                      <a:br>
                        <a:rPr b="0">
                          <a:solidFill>
                            <a:schemeClr val="tx1"/>
                          </a:solidFill>
                        </a:rPr>
                      </a:br>
                      <a:r>
                        <a:rPr b="0">
                          <a:solidFill>
                            <a:schemeClr val="tx1"/>
                          </a:solidFill>
                        </a:rPr>
                        <a:t>- M.: Ekonomist', 2004 y. - 875 b.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205">
                <a:tc>
                  <a:txBody>
                    <a:bodyPr/>
                    <a:lstStyle/>
                    <a:p>
                      <a:r>
                        <a:rPr b="0">
                          <a:solidFill>
                            <a:schemeClr val="tx1"/>
                          </a:solidFill>
                        </a:rPr>
                        <a:t>8. Straxovanie: Uchebnoe posobie. – M.: INFRA-M, 2006 g. – 312 s. - (Visshee obrazovanie). </a:t>
                      </a:r>
                    </a:p>
                    <a:p>
                      <a:r>
                        <a:rPr b="0">
                          <a:solidFill>
                            <a:schemeClr val="tx1"/>
                          </a:solidFill>
                        </a:rPr>
                        <a:t>ISB N5-16-002176-0</a:t>
                      </a:r>
                    </a:p>
                  </a:txBody>
                  <a:tcPr marL="91439" marR="91439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71">
                <a:tc>
                  <a:txBody>
                    <a:bodyPr/>
                    <a:lstStyle/>
                    <a:p>
                      <a:r>
                        <a:rPr b="0">
                          <a:solidFill>
                            <a:schemeClr val="tx1"/>
                          </a:solidFill>
                        </a:rPr>
                        <a:t>9. Devid Bland. Straxovanie: Prinsipi i praktika - M.: Finansi i statistika, 1998 y.</a:t>
                      </a:r>
                    </a:p>
                  </a:txBody>
                  <a:tcPr marL="91439" marR="91439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732">
                <a:tc>
                  <a:txBody>
                    <a:bodyPr/>
                    <a:lstStyle/>
                    <a:p>
                      <a:r>
                        <a:rPr b="0" dirty="0">
                          <a:solidFill>
                            <a:schemeClr val="tx1"/>
                          </a:solidFill>
                        </a:rPr>
                        <a:t>10. M.A.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Mirsadikov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, D.M.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Abdusattorova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Osnovi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straxovogo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biznesa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. – T. TKS, 2009. 175 b.</a:t>
                      </a:r>
                    </a:p>
                  </a:txBody>
                  <a:tcPr marL="91439" marR="91439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698B10F-1A9A-481A-A35A-46885C0C9FFE}"/>
              </a:ext>
            </a:extLst>
          </p:cNvPr>
          <p:cNvSpPr txBox="1"/>
          <p:nvPr/>
        </p:nvSpPr>
        <p:spPr>
          <a:xfrm>
            <a:off x="11621374" y="645294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8F407-A74C-4135-90BF-820D5959C90E}"/>
              </a:ext>
            </a:extLst>
          </p:cNvPr>
          <p:cNvSpPr txBox="1"/>
          <p:nvPr/>
        </p:nvSpPr>
        <p:spPr>
          <a:xfrm>
            <a:off x="239277" y="970869"/>
            <a:ext cx="1171185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 fontAlgn="base"/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Barcha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mamlakatlarda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uzoq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yillik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t</a:t>
            </a:r>
            <a:r>
              <a:rPr lang="uz-Cyrl-UZ" sz="1700" dirty="0">
                <a:solidFill>
                  <a:srgbClr val="002060"/>
                </a:solidFill>
                <a:latin typeface="Roboto" panose="02000000000000000000" pitchFamily="2" charset="0"/>
              </a:rPr>
              <a:t>rend –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polislarni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sotishning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onlayn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rejimga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oʻtishi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kompaniyalarining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IT-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infratuzilmasini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yaratish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uchun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katta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xarajatlari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Avvalo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eng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standartlashtirilgan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mahsulotlar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Internetga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oʻtkaziladi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: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avtomobillar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koʻchmas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mulkni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qilish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Bu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sohada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etakchi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deb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Britaniyani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atash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mumkin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bunda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avtomobil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polislarining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50% dan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ortigʻi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mulkni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sugʻurtalashning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25% ga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yaqini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jismoniy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shaxslar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tomonidan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internet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orqali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sotib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olinadi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 Mobil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xizmatlar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Afrika,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Osiyo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Janubiy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Amerika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mamlakatlarida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eng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tez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rivojlanmoqda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bu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erda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koʻplab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aholi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Internetga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faqat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telefon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orqali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kira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oladi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</a:t>
            </a:r>
            <a:endParaRPr lang="en-US" sz="1700" b="0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indent="363538" algn="just" fontAlgn="base"/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Biroq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umuman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olganda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bozorini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raqamlashtirish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jarayoni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sust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kechmoqda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Bu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nafaqat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qashshoqlik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rivojlanayotgan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mamlakatlarda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Internetga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kirishning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cheklanganligi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balki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qonunchilik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cheklovlari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Roboto" panose="02000000000000000000" pitchFamily="2" charset="0"/>
              </a:rPr>
              <a:t>masalan</a:t>
            </a:r>
            <a:r>
              <a:rPr lang="ru-RU" sz="1700" dirty="0">
                <a:solidFill>
                  <a:srgbClr val="002060"/>
                </a:solidFill>
                <a:latin typeface="Roboto" panose="02000000000000000000" pitchFamily="2" charset="0"/>
              </a:rPr>
              <a:t>: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Amerikadagi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kichik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kompaniyalarining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IT-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infratuzilmani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ta'minlash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xarajatlarini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oʻz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zimmasiga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olishni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istamasligi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bilan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bogʻliq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Bundan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tashqari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polislarni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toʻgʻridan-toʻgʻri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onlayn-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sotish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brokerlarning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mavjud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tarmogʻiga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xalaqit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berib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rivojlangan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mamlakatlardagi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kompaniyalari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uchun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muammolarni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keltirib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chiqarmoqda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Bundan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tashqari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madaniy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muammo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ham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bor: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murakkab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mahsulotlar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xususan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tibbiy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sugʻurtada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koʻplab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xaridorlar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uchun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bu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masalani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Internetda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mustaqil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oʻrganishdan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koʻra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broker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bilan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polisning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shartlari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xususiyatlarini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muhokama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qilish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oson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hisoblanadi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Ehtimol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bu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muammo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bot-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yordamchilarni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joriy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etish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orqali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hal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qilinadi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: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Accenture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soʻrovnomasiga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koʻra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odamlarning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71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foizi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onlayn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sugʻurtani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tanlashda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bot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maslahatlaridan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foydalanishga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Roboto" panose="02000000000000000000" pitchFamily="2" charset="0"/>
              </a:rPr>
              <a:t>tayyor</a:t>
            </a: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4FF9C-656F-47B3-B531-F8D1EC91C847}"/>
              </a:ext>
            </a:extLst>
          </p:cNvPr>
          <p:cNvSpPr txBox="1"/>
          <p:nvPr/>
        </p:nvSpPr>
        <p:spPr>
          <a:xfrm>
            <a:off x="527342" y="515342"/>
            <a:ext cx="1142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raqamlashtirishni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trendlari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5A3A2EE-39B1-5B13-7FE0-F7034750B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88673"/>
              </p:ext>
            </p:extLst>
          </p:nvPr>
        </p:nvGraphicFramePr>
        <p:xfrm>
          <a:off x="766614" y="1158791"/>
          <a:ext cx="11032722" cy="1936054"/>
        </p:xfrm>
        <a:graphic>
          <a:graphicData uri="http://schemas.openxmlformats.org/drawingml/2006/table">
            <a:tbl>
              <a:tblPr/>
              <a:tblGrid>
                <a:gridCol w="3338020">
                  <a:extLst>
                    <a:ext uri="{9D8B030D-6E8A-4147-A177-3AD203B41FA5}">
                      <a16:colId xmlns:a16="http://schemas.microsoft.com/office/drawing/2014/main" val="721775819"/>
                    </a:ext>
                  </a:extLst>
                </a:gridCol>
                <a:gridCol w="302003">
                  <a:extLst>
                    <a:ext uri="{9D8B030D-6E8A-4147-A177-3AD203B41FA5}">
                      <a16:colId xmlns:a16="http://schemas.microsoft.com/office/drawing/2014/main" val="131078250"/>
                    </a:ext>
                  </a:extLst>
                </a:gridCol>
                <a:gridCol w="7392699">
                  <a:extLst>
                    <a:ext uri="{9D8B030D-6E8A-4147-A177-3AD203B41FA5}">
                      <a16:colId xmlns:a16="http://schemas.microsoft.com/office/drawing/2014/main" val="3378103825"/>
                    </a:ext>
                  </a:extLst>
                </a:gridCol>
              </a:tblGrid>
              <a:tr h="1936054">
                <a:tc>
                  <a:txBody>
                    <a:bodyPr/>
                    <a:lstStyle/>
                    <a:p>
                      <a:r>
                        <a:rPr sz="2800" b="1" dirty="0" err="1">
                          <a:solidFill>
                            <a:schemeClr val="bg1"/>
                          </a:solidFill>
                        </a:rPr>
                        <a:t>Sugʻurta</a:t>
                      </a:r>
                      <a:r>
                        <a:rPr sz="2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800" b="1" dirty="0" err="1">
                          <a:solidFill>
                            <a:schemeClr val="bg1"/>
                          </a:solidFill>
                        </a:rPr>
                        <a:t>agenti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8" marB="45728" anchor="ctr" horzOverflow="overflow">
                    <a:lnL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B3E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  <a:p>
                      <a:endParaRPr dirty="0"/>
                    </a:p>
                    <a:p>
                      <a:r>
                        <a:rPr dirty="0" err="1"/>
                        <a:t>Sugʻurtalovchining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nomidan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topshirigʻiga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binoan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sugʻurta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shartnomasining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tuzilishi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ijro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etilishini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tashkil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qilish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boʻyicha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faoliyat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yurituvchi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yuridik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yoki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jismoniy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shaxs</a:t>
                      </a:r>
                      <a:r>
                        <a:rPr dirty="0"/>
                        <a:t>.</a:t>
                      </a:r>
                    </a:p>
                  </a:txBody>
                  <a:tcPr marL="91436" marR="91436" marT="45728" marB="45728" horzOverflow="overflow">
                    <a:lnR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9676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F94B5F5-079F-5C14-FF67-5127E0E3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90609"/>
              </p:ext>
            </p:extLst>
          </p:nvPr>
        </p:nvGraphicFramePr>
        <p:xfrm>
          <a:off x="789856" y="3536779"/>
          <a:ext cx="11032722" cy="914400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val="259777356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547890015"/>
                    </a:ext>
                  </a:extLst>
                </a:gridCol>
                <a:gridCol w="7432322">
                  <a:extLst>
                    <a:ext uri="{9D8B030D-6E8A-4147-A177-3AD203B41FA5}">
                      <a16:colId xmlns:a16="http://schemas.microsoft.com/office/drawing/2014/main" val="3355515192"/>
                    </a:ext>
                  </a:extLst>
                </a:gridCol>
              </a:tblGrid>
              <a:tr h="9017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sz="2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Sugʻurta</a:t>
                      </a:r>
                      <a:r>
                        <a:rPr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2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brokeri</a:t>
                      </a:r>
                      <a:endParaRPr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B3E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horzOverflow="overflow">
                    <a:lnL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18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dirty="0" err="1"/>
                        <a:t>Sugʻurta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qildiruvchining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nomidan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topshirigʻiga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binoan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sugʻurta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shartnomasi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tuzilishi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ijro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etilishini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tashkil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qilish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boʻyicha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faoliyatni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amalga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oshiruvchi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yuridik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shaxs</a:t>
                      </a:r>
                      <a:r>
                        <a:rPr dirty="0"/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9470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6B23F1-6A15-9555-A143-D371F9FA18C1}"/>
              </a:ext>
            </a:extLst>
          </p:cNvPr>
          <p:cNvSpPr txBox="1"/>
          <p:nvPr/>
        </p:nvSpPr>
        <p:spPr>
          <a:xfrm>
            <a:off x="694606" y="4941925"/>
            <a:ext cx="11176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Ushbu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vositachilar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faoliyatidagi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farqlar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agentining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sugʻurtalovchi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toʻlanadi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brokerining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qildiruvchi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toʻlanadi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449E335A-8463-F7E9-062B-84DC1A576665}"/>
              </a:ext>
            </a:extLst>
          </p:cNvPr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8D2BF94D-D74A-7586-C256-25F15D4D2207}"/>
              </a:ext>
            </a:extLst>
          </p:cNvPr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3494A65E-C6AF-87DC-A055-EC2F40B5E269}"/>
                </a:ext>
              </a:extLst>
            </p:cNvPr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7943E682-EC38-1B30-C1D5-A713E9F87CDE}"/>
              </a:ext>
            </a:extLst>
          </p:cNvPr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FB9AB795-5792-0E2C-444B-CCF790451C15}"/>
                </a:ext>
              </a:extLst>
            </p:cNvPr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9774CA-641C-8595-7468-BF8DE111B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FDA35B-0721-2FF4-6D13-51888BE5B48B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  <a:highlight>
                  <a:srgbClr val="FFFF00"/>
                </a:highlight>
              </a:rPr>
              <a:t>6</a:t>
            </a:r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1E3206F-B45B-C7E1-D59D-203125B1F7D8}"/>
              </a:ext>
            </a:extLst>
          </p:cNvPr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CA779C60-22BD-4181-D5BF-C31BFE0AE9E1}"/>
              </a:ext>
            </a:extLst>
          </p:cNvPr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05E759-1558-655E-2820-1703EBFBBDCD}"/>
                </a:ext>
              </a:extLst>
            </p:cNvPr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AE3E9A87-2B94-52AC-9AD2-0502DE360D2C}"/>
              </a:ext>
            </a:extLst>
          </p:cNvPr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D11E91B-1A22-B834-9442-3A9CF3850E72}"/>
                </a:ext>
              </a:extLst>
            </p:cNvPr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8029116-797E-A4BF-0B7C-670BB6E264DF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491885"/>
            <a:ext cx="6247264" cy="371074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2239" y="929504"/>
            <a:ext cx="558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Aholi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jon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boshiga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mukofotlari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boʻyicha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Top-10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(2021 y)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130021-9D37-4043-8057-BC4FA78376E2}"/>
              </a:ext>
            </a:extLst>
          </p:cNvPr>
          <p:cNvSpPr txBox="1"/>
          <p:nvPr/>
        </p:nvSpPr>
        <p:spPr>
          <a:xfrm>
            <a:off x="383293" y="550214"/>
            <a:ext cx="1142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JAHON SUGʻURTA BOZORI</a:t>
            </a:r>
            <a:endParaRPr lang="uz-Cyrl-U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5334FAE-7A8E-5159-F421-B33978867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647"/>
              </p:ext>
            </p:extLst>
          </p:nvPr>
        </p:nvGraphicFramePr>
        <p:xfrm>
          <a:off x="162448" y="1556792"/>
          <a:ext cx="5932758" cy="494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58">
                  <a:extLst>
                    <a:ext uri="{9D8B030D-6E8A-4147-A177-3AD203B41FA5}">
                      <a16:colId xmlns:a16="http://schemas.microsoft.com/office/drawing/2014/main" val="284080255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83602037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522109511"/>
                    </a:ext>
                  </a:extLst>
                </a:gridCol>
              </a:tblGrid>
              <a:tr h="470080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№ t/r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Mamlakat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Sugʻurta mukofotining YaIMdagi ulushi, %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28061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dirty="0" err="1">
                          <a:solidFill>
                            <a:schemeClr val="tx1"/>
                          </a:solidFill>
                        </a:rPr>
                        <a:t>Tayvan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23741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Kayman orollari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55371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Gonkong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67047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Janubiy-Afrika respublikasi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7,1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74229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Koreya respublikasi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6,7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07846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Finlyandiya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5,7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21044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Buyuk Britaniya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5,0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1565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Daniya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08704"/>
                  </a:ext>
                </a:extLst>
              </a:tr>
              <a:tr h="30416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9.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Niderlandiya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05933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10.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Fransiya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4751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Rossiya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55110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Qozogʻiston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0,72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63925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Oʻzbekiston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dirty="0">
                          <a:solidFill>
                            <a:schemeClr val="tx1"/>
                          </a:solidFill>
                        </a:rPr>
                        <a:t>0,8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33825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4F8714A-6F1C-E6EF-AA58-CF0216040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85378"/>
              </p:ext>
            </p:extLst>
          </p:nvPr>
        </p:nvGraphicFramePr>
        <p:xfrm>
          <a:off x="6350102" y="1556792"/>
          <a:ext cx="5616624" cy="494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84">
                  <a:extLst>
                    <a:ext uri="{9D8B030D-6E8A-4147-A177-3AD203B41FA5}">
                      <a16:colId xmlns:a16="http://schemas.microsoft.com/office/drawing/2014/main" val="284080255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836020370"/>
                    </a:ext>
                  </a:extLst>
                </a:gridCol>
                <a:gridCol w="2703168">
                  <a:extLst>
                    <a:ext uri="{9D8B030D-6E8A-4147-A177-3AD203B41FA5}">
                      <a16:colId xmlns:a16="http://schemas.microsoft.com/office/drawing/2014/main" val="3522109511"/>
                    </a:ext>
                  </a:extLst>
                </a:gridCol>
              </a:tblGrid>
              <a:tr h="522135">
                <a:tc>
                  <a:txBody>
                    <a:bodyPr/>
                    <a:lstStyle/>
                    <a:p>
                      <a:r>
                        <a:rPr sz="1600" dirty="0">
                          <a:solidFill>
                            <a:schemeClr val="tx1"/>
                          </a:solidFill>
                        </a:rPr>
                        <a:t>№ t/r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Mamlakat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Aholi jon boshiga sugʻurta mukofoti, AQSh doll.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28061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Kayman orollari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11875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23741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Gonkong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8250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55371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Chexiya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6625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67047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Daniya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5620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74229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Lyuksemburg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4875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07846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Tayvan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4800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21044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Singapur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4625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1565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Finlyandiya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4600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08704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9.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Irlandiya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4590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05933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10.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Niderlandiya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4500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4751"/>
                  </a:ext>
                </a:extLst>
              </a:tr>
              <a:tr h="337852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Rossiya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120,6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56565"/>
                  </a:ext>
                </a:extLst>
              </a:tr>
              <a:tr h="337852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Qozogʻiston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85,0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35019"/>
                  </a:ext>
                </a:extLst>
              </a:tr>
              <a:tr h="337852"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13.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>
                          <a:solidFill>
                            <a:schemeClr val="tx1"/>
                          </a:solidFill>
                        </a:rPr>
                        <a:t>Oʻzbekiston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dirty="0">
                          <a:solidFill>
                            <a:schemeClr val="tx1"/>
                          </a:solidFill>
                        </a:rPr>
                        <a:t>18,5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0422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3689" y="894516"/>
            <a:ext cx="5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mukofotining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YaIMdagi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ulushi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boʻyicha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Top-10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(2021 y)</a:t>
            </a:r>
          </a:p>
        </p:txBody>
      </p:sp>
    </p:spTree>
    <p:extLst>
      <p:ext uri="{BB962C8B-B14F-4D97-AF65-F5344CB8AC3E}">
        <p14:creationId xmlns:p14="http://schemas.microsoft.com/office/powerpoint/2010/main" val="17976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351790" y="6516052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BCB17-9C93-94B7-6A68-B646481901CB}"/>
              </a:ext>
            </a:extLst>
          </p:cNvPr>
          <p:cNvSpPr txBox="1"/>
          <p:nvPr/>
        </p:nvSpPr>
        <p:spPr>
          <a:xfrm>
            <a:off x="671242" y="590427"/>
            <a:ext cx="1142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JAHON SUGʻURTA BOZORI</a:t>
            </a:r>
            <a:endParaRPr lang="uz-Cyrl-U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A3B6A0-7826-7502-3E5F-DD660520997F}"/>
              </a:ext>
            </a:extLst>
          </p:cNvPr>
          <p:cNvSpPr/>
          <p:nvPr/>
        </p:nvSpPr>
        <p:spPr>
          <a:xfrm>
            <a:off x="527295" y="1032434"/>
            <a:ext cx="1113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sugʻurtasi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(Life Insurance)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(Non Life Insurance)</a:t>
            </a:r>
            <a:r>
              <a:rPr lang="uz-Cyrl-UZ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boʻyicha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Top-10 </a:t>
            </a:r>
            <a:r>
              <a:rPr lang="ru-RU" b="1" spc="-7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ru-RU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</a:t>
            </a:r>
            <a:r>
              <a:rPr lang="en-US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uz-Cyrl-UZ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spc="-7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7F8A113-B152-14CF-2F26-198675E16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4624"/>
              </p:ext>
            </p:extLst>
          </p:nvPr>
        </p:nvGraphicFramePr>
        <p:xfrm>
          <a:off x="1175298" y="1507063"/>
          <a:ext cx="9839816" cy="4618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20">
                  <a:extLst>
                    <a:ext uri="{9D8B030D-6E8A-4147-A177-3AD203B41FA5}">
                      <a16:colId xmlns:a16="http://schemas.microsoft.com/office/drawing/2014/main" val="44285877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96351992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1952091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665006058"/>
                    </a:ext>
                  </a:extLst>
                </a:gridCol>
                <a:gridCol w="2039588">
                  <a:extLst>
                    <a:ext uri="{9D8B030D-6E8A-4147-A177-3AD203B41FA5}">
                      <a16:colId xmlns:a16="http://schemas.microsoft.com/office/drawing/2014/main" val="1185850880"/>
                    </a:ext>
                  </a:extLst>
                </a:gridCol>
              </a:tblGrid>
              <a:tr h="452149"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№ t/r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Mamlakat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Sugʻurta mukofoti Life Insurance, mlrd. AQSh doll.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Sugʻurta mukofoti Non Life Insurance, mlrd. AQSh doll.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Jami, mlrd. AQSh doll.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38802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AQSh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580,3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820,4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1400,7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41716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Xitoy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300,2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200,1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500,3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40596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Yaponiya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340,18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150,08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490,26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910480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Buyuk Britaniya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220,1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100,1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320,2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07668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Fransiya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170,1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80,0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250,1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79519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Germaniya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110,0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120,1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230,1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074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Tayvan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110,1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70,0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180,1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80764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Italiya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130,1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40,0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170,1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45463"/>
                  </a:ext>
                </a:extLst>
              </a:tr>
              <a:tr h="319164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9.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Kanada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50,1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70,0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120,1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25985"/>
                  </a:ext>
                </a:extLst>
              </a:tr>
              <a:tr h="412667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10.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Koreya Respublikasi 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90,0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20,1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110,1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8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95806" y="6488668"/>
            <a:ext cx="4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631DC-B1E8-3A80-E630-3ED235758017}"/>
              </a:ext>
            </a:extLst>
          </p:cNvPr>
          <p:cNvSpPr txBox="1"/>
          <p:nvPr/>
        </p:nvSpPr>
        <p:spPr>
          <a:xfrm>
            <a:off x="4367014" y="1061845"/>
            <a:ext cx="760740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Britaniya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ishtirokchilari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338,1 mlrd.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toʻpladilar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7,1% ni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000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Prudensial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Prudential Regulation Authority, PRA)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000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Britaniya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koʻp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moliyaviy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toʻplangan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London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moliyaviy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oqimlariga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000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obroʻ-e'tibori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mutaxassislarining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kadr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infratuzilmasiga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Britaniyadan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"Lloyd"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korpora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000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vakolatxonalari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shoʻ'ba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brokerlarining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ofislari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toʻplangan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data:image/png;base64,iVBORw0KGgoAAAANSUhEUgAAAQQAAAE4CAMAAACKbn3uAAAACXBIWXMAAAAcAAAAHAAPAbmPAAABJlBMVEWOsOfF28u11b+w07umzrKp0LUZGhyiza+u0bm91Me518KuxbiRs+WClYynxbKKnJSvzrrk8eibs6XY3tGBh4Sdy6yYut3b3N2r0beQtdvp8+yjyr6ZyqiVpp/29fKhyKzc5t+yvLX1+P2Ro5qWyKWcvNjc7OHL49KjvK2zy721vbiav82YwsOnyM6iw9Pd5/jq6+xMUE+/ysL8/fzn5uO+wcWvz8e5tZXS5dg2NzhweHScvafExcTj4NfaaVUnKSrFzt17gYpDREWUwrbV6duJi4udu+vqQzWmlruxiKXJj3WstMGSu8vX6tyRwqC8eo7lSkGo2rW5wc/R2+u74saLuZmsxe5nbGpRUlJZXlzy8eyao9HK2vSUqty2zPDA0/JfY2h/CgrW+C2uAAA7wUlEQVR42u39hXobyw4GACybzWaz2XY4HA6nDadcOPf9n+L+0uzaawd7mibb009fa46T+VcjHkn62ygjSf7GoqJ6fIWQoii+gKfjk/4yaqR+eLyKEg62gwHcM3Wkv4v8HpmW7g4G27WoprsFCtLfRf6cmnbVXVobjKBq/TBBoP5tIEj+vboroZUIBEXVM5NhIulvo0wQu8Hl8xWi4IFcMqmHfX+dYAQKHUV1K74DRdc0LR3uTfyFIPiTp6qq+g6iiqYrrB9SfxsIez6fr1QPhwPYFKomdINbk/4qypR8vmCprnhCPmEhdOg2Lf1VtFcHBC6142sXGIRwUPH5FFX6qyizl6/XNd0DuegLq2EoBp+vE/6rtkOm74KplNDcUAoH7Q6bCD7Fo/9NIJySIFShF1VF0woFABAOuzUi6a+hTEJV3KQLAII7HC2EgyDt7wLBrxEjaG4ljf9qMF7q/IUgSNuqrCh6Gv9VRQmU0ooa7hAIrr9JJvQ87DJ2yEKoRTu+Tkd1+zwaBOXfAkKmv9eaLreUMNtHwYDmY9JgN/8926GXUKZBHljLHSUcD7sZg46uy173XwPCorI8PT+fCgbJTg5FsQ20cJhUheqB1pT+DppQPQBB6figJKMh2gia5nZrehqu5AMg+P2Pf7W/kZT+CEp2fD7V69VkXYdUBBYEgq6rFFLQ7tcOmZxvovHYd/vBWxPSH0A9sWy6/AABgoFWr7sS3ofthIbPN+t9dIGLQOEJHPPq1J/tDEFot9luJHI9YixlfJ1l7+QjXz4BEB77jBNoLzjAwFcLlMhe4J2gJejmnnhC0i81ZKiU5dsrHFx4/+TkBHGC4ny54K8TCDAUlXYoFET2iUMpghfc6Xs4oaEoPenwBii0LLngF0tNdnqS37dI+2RCnjUzOBNO3xGZIESCCyCECtCLqipST4I3VOVuwZgkZZrLZLypaY8vY74k00obUK4TUofW3YjFVLemMKhO3xI9EosuKIYQxxR1ce1UgcI9KnKSP+PLaT4IVYFChtVAQyULY4IkwaISk/ENsZj4wkUn7wk/qwaXHmbFgCuPG9ljggCP6k4QeKeTUhEGNr/GamCSQSAvjL5GRgJrY8PbIXI0L/RYI7r0xcl2lLcBVIRHEZJRy93DCQ1CwWdRjl9ji6AB9xM/oys6XFIPdoJ3Q47JsMEdrSgzabroEAX+vhbSVVjMtB/UvNCPuck7Qbj2S/7FmAmBAklIRNe+MUnZS3wjMxKzSyy1sRHzebAdnIvCHnwmyD/vdk9bq+HvdoETdPBBPs/MkGzckZDNbKQm/akNEwVLAy6amqBjSVVGoeOTN4CCo6VCAzFlCqbI27oaXcO6Ey7LWErxnT9z+4eStCz888L1JhBwiZOTSRME1ddxg406qjC+sGmAgiwEac+ZzLBNPjOMAfzJag0rcOXrrrQQiqqaBii5/u0f+kAgbH/wJ4UpRFrBYgOWFGo4rfnI1tBJIvpmNzYEPJCzDcl55IeGsxwHVpGuOsgUCLoQj7d/6jAFBMwvmFxkFAYY8BciItFRvCrpDkjF2Q1hKrBF5kAUGpoJAm4IBPBAnmBgg1kTHtSdP3j47du3D3TzD5sMQ0ZgFMKeDraLF986uwEQhKWg0/ZYlJxHfVq+DxFVAFGquenKK17iBuaFB/IO327ebk9N3by9zsrKKKkEAiAAdUgexHwis0kgqI70InoDENxaNCr2QFpLWKzwAAhvjZ2pqVXjU3H5rNnc9y43ic5azXJ52VOe/jL95cuX6XK53PwSwS29u7x/hk/eOFA0NrBqxgBXrxZUVZg3HpeLdMRTQLg2AEI2253NFrOzXVC1ON9djxTLC/PF1ML8nFypdCvzxYqcLXdjc/yR7D+S4yhTT/iCAgRfQHCtbBlKj4Mws2J8qs5uGcZMsWgQzYVw87G4YHSLB8ZCMU6vLRSN+PRH42B6l545EAQUagUZBJJnIWtXa9rTQCgYUYCwstKNG5U5YyY7Y1TjB5FVY2HBqGTxGkA4+MggdA3j4MCIR2aM7A/JYZTMJQgDn+ZWVaXWJgDcsA2eAIL/pmusbs1kjU9zxiqYPQUQsMRqahXcARB2cdcFCOtxBgHPDmrAYtdxnOCHVNR8nHKEzRgOcPGmeguDux2oZtfYMmImCNlsdY6v89zKSvSjsb5ufIzPYPWfjQhAqBozW1HjYO4zbYeIszghkwMDuN1BZX+/2dpvyh6I731lEEh4fDsY8SyBwNshemAcEAjG58hnAqFCq5eNjwIEI14BCCsr+MSUw0Dok7voDZ8tV2KQ8F2W8l4Krj0RhJWbqSmAQIIR/LCVKn4y5j4axq5RWWAQ1g1BVWOr3DUOokYh6zgQODzkdof3K3xJZ+h/sbncap7J2rv9/f2WvL+/3MKDO3+WjaVvU2/XWUUW5xZS09XthWpxfT1VSU1XUhF54Yuxu7DQ/WjMLchFSA0ZMF+/dRoISVYErv0uQIgwCLislUolkm1GyhU5UpQrkchspXjnD7PZ7P/27WZZhgl0Fpkue8rF5v4ZfrTchMUkf5mbg+qoVg+MublisViORJo3/+CHHGQsZRpSRhM5pjMCoSxAqH4C+2555gpg8dW5AyOCXVx88IuSpnExC2d01tcRz2B0eKaL1YXt6pdqCuwxPe8JtsMdhxmL/pw8aW15BgFboSlAiNRg12ztzn405KeAYLmPVnzFepyansb1L05/wc38vOwLtttO8x97PuEbgRN0KLt4BNuh3GQQZnZX5AVjJv7RqD0JhInFCQuDjg2P+WmL5ufnPYRBX3IWJX0qa0JdDetKU8iE3fkIgxCPb+0sGCszMzPRJ4Hg53gK+c+iDrgjeCI1hGA+5fM1Gk4LKvl9wrHV1LCmegHCx27FWKl0xXaQV7ZoO1Ti1SeBYKYgEKHVudzHJA8AkBmEmOzJZSTHEfEvbQcXTrmkiRMsEoLRCFVJMO5OH4gXH/4yvykUvJ60MoAAJU/z5U6HQCj7fD3JeSQEOpvHFPZqlskJ7rYr3e56lVSkHMlCRc5GqjE8qew+AMLh9qF/QhkS1XsNpEO6MyuDH2SfE+Mo/kWvmXJ1aXTuy7sur6+vy7Mtinzst5aXl2U3G0tkKJ1FZh4CYSM2UItpN4EwBESnrdGRyx1HBpj3FDr15+ZoKhnOdLjBF26vIZpEEXcKrOUHJrMSmZ29/6uSHEf1dTxe1LmopBdsbMFaouNzoDhADXOCi5hdwCBNf2qByvopX4IgMykM1LlrtuBa6x6zmelwojd5mOz1+sjW6coYgRFyPUdCADuRLn8aMWUX80GQ4kmIJnBkkSNKYJF6XbfF1570vUlLNnj3zVOlvoZj024ZndMJrj2xGVC0qKQH150rMxJ1QfQq6teeXMc4wRwlz0+3BAbOZIJDvjJ9MhN7GW0oELTEiOesMQLIPnCewPv0Yk5GwTM/HSNR2XHoRugs+hFE6Oc02C59gUGUBEKCQXAN+N/FbJDIuxS8qCeeXsyZmcxhO6RmHSsPEUiamGicYivAgaTKfqpWVUJhkogJ3gRDleDKiw3hcfPdT/2WxsRir9dzcBaeDnYoumtvr7+niUotSEVV7H4r6STIlAvKT4PgdMrkOJBKhXmuhCkWQxxWqecTfO1dpnRwDaXjfwyE0zwLbW1oCqFkL0qgyOnhggmFPG5dw5fy0n+GkGoiDNwCBF2A4KvRa2ndtmSXyErn/4OcgFMdBALCaTrXLfMjxSza06jUUM3X905pyZqdC/47IGT6vMNdlBr3eDxuUUXDxJygsw+k5gUIeWEo/MdAaJCo42S77vVSrWZaOA1UZhZiG587ZijuvT0hAyyhaG6JU+k/QH1T6SVYKepcXGeCoNfCZmCBNkd+z379YSbx/Z70HyC/pfrTXJ8I/adbHWMULYokLFJxLCdkfXQXmGrSmabfT5K/0SNeKMEZwuFn4gTF4gONKxfTKGJUyVFyJ1RXYkweuBLSn08c2sp0tFIJdRhh3JU0CwPmjxBvBfcw/5gfwSCv5aQ/njJwgnK5fnBtDeX8wTD6ALjUIQa66g1pYzQKQqL3H9gNfXYIfG2icBhxUI+oKHTrwndQQupDGPwn5EGmngf/6wKEYJgKMsKm7WyKhpoi26syyIdIDAXDq4Hgf74IdTKcr5/nsa5Ku70OBICET7VAoHtPh/opjdSmJPI2dngtEyGpqM+BAp/bDIa1+vv3+XwCy0fjIJX6QqgmBgyCLBMI5nmnIQ6D7fBa6UO/Gn6Os5SZxOLE5J6u5t+/71A6NOhD1yRNHEjR0+mB5VwbKgomXbNryVfLoTaeJyqjK2EVnXJc5+9j84h3BZEbknXXQD+qppKgWLNbM1FIk+lgE42JP1swZnpoh4HaPFVrB1MpGfoRLSHa0JRoldLx0Akn0SUA2gGIpD1pTbiV5GkPMMj/4UfF+7SGfDB4/h7bYT4FgQixsAYKqiJRiJR8hx5YBZwwG93USMQuEVxOqyj4SdoDAKTtzuvnCdQPBQUG7dLamieMDnN6Wi+5yYsUUZWBDamqNk7Ia386CJQGVPVSXVbmy4iBYysE6Qho4n2QT/m5SiVOm6G1lsdj9SFVxpRDwuXEYypPp0w+iLWpYbWcKqdSqfU2J8zDCCysuchMcmvCh9ADUZVDTBAMQkm4bILx9M8VjFxc11tGbh3LJQhSskwQBIOqaRBAJMCXwnFgHErC0WBWl8CM3k27hsG1PzmSwGWWPyKoslDcHUAQ8611CIKgOJpFKBAvlDTSCJoaKjAreNzCmLZthz8aBDqJ8APlaJHl5eY0Tp8st/g0ChVZLnu9YJFl7xmqMfYjZ/syqi/b8j4dWUkwQF59aCj88SD8wyWqWbDDl0hFXq/gNApKcmLZSDY7i5JVlDJXutMLMspyYsUynUiJvEOywY2jX6rrPwPCVMQsvd4tFw26w2kUOpRSnZ8xjBVPlY+koH5xcCIl8g6Z6Lzs0v4znEBViFSEv1WpYd3GbnfViK4b8fKugVLdUGXrf1WsP1ulCnzrREpErnO9DuvGhJAL0p9LAxCqOG4Q2V3BWrOycUAFmlurc1StubJFIKCMl0+khIDFLkBw1a30m2UsSH8u8XaIZBmEbGR3d06AsI5S3c9bKdTtzsx8IhDkJk6kFIyDqjiRsoyF93N5NhVd/w0QZAJhZWs2anycM3bXsR1IAsSpXjkwG/CYIPCJlCqfSIns4/LvSaemxfxfACHybiAY5wHCQDCuTE9DMBoF4o5Wc3AihUBoYRPkT0fyL9KfS2QsRd41K7PZbISPbRpxmVRkhc9z0DGO5WwR2pI+AhWZEkc7IrI2WpVQ/6PjrGQ2K/lW64zPpOyfTYP1y8vefaJlRZdRs+pF2Sp/BLZ1rMmHfJbRktMzGmuGkuw7FYfNi++PfuaU1B1HDBJyZKYQ8ZkeIrzH8/PhIhNKvh5wUa85Mpjd6fptcqKxcLx5cXT5FBBQcgIQSqi+guHYFEk3+Nal+rl9iUg/Bup5Tk64rM2QH83FZZzHDBdHF92Txz+WcaP+sKNjwSWElHl8B5xl3dPRBoxgsX6AboQTnRAWs2tENuw5jxeOjzbfXHx9/HMIGidKtF57ybWudcIla3GqHYTESDxlLC0rOY2+b765PDp+/HNQdeKaW5X4HEh0lQayT1PM+EnAvPr2oJL1Iadaz9+lk4snfIyNHiBR8tlRSJQ85vJcFEeiB7WQ+QI3HhzhALaZ8n+yuQAAMnUXtei3bQitrlkYAARc5/NAYLDiUVmQd3ElH8p7/1wQMogQnnK3WdKTXo9AYlDAjg6Dbne+/j7+vn4n0YEQsUcSfzAn9KHg91SVDyUhrIr2wxRSG1/r6vndGJCgdIkTD/U/eTv0/Zk9j5eDzNj9aEJMUVZmchvdxwi2Ouc/WiZkEr2czGf0OrAHXTKbQ4NqrDxX9dUC92FAZobmUQUK0h9LPc0qQSAQ6jj6VqeIiWkP0Z531QPWbkgM3uA3qcxR6zc8Mgq+lcSfDQIVLoquYlhgHmZDwrQA9vynXMRcM3eDqPg2H9c5aT9JqfHkXh325h8MQo52c16cYYbfBAxsnpMfygM7470Jwh72Rlrmh5pKJ168eq7Hx7gmZUX+g4v44Pec1l1uAQIq9/J1GwgZia/5uSkT+PNJjqfArIS3oPNZINfeac7tUf7sBH2mruqsHuA8lhgHk/YyEq/4fcjChIgeocAvd8p8wijlNbdLdYwDdfyEGMItymheatKOxpsCBM10nvpgdH//PHRuCUZOwfPKE151qEPZZMznHHOc6eJoc/OnfyjDx9jJcSIEULPF+nFPXPev8VpI7IZ+hq+1CLGmbXYENkUO8kNyCh0fXR6d/OTPnGYQVplle9kFDDQq1xJsADdsJ9TXVmu8Vr/EcZOREKvQmrp26qT42teT45/FAPqBy9oJBLcW1oXhYxaffP0u9V1iM1i1ivUxEMiSSDjsZN9PywQ/W0tUpUbVOabxZxNyPdObMi91hvfB6RAFCjc44bzHd0nIw+OL4+8nxz/5ww2uQ9DFQQ8zZLJnu7IZYR2Zw1H9OToNtmffFHuvDIEZPzu+vOwjspq8OHqzdPTTgrFPhVgl9h6tsJF9g/v5ZIuGytHTCSlpvd8nhkiwkSC9KoEBNgUMb5feYfXvZt8sLb05/unvaaAor4T+5G42i13jyRSFbEpXI7Onoc2sJTAmrKacrtet5Dy+PDk6ogcXxxPKO+/S7Lt3uP3wL74pCeWYoBhZIkFl3mPs7WGNicMAbnPDQAwmxc5x2SXmqxACyp2vfH+peN8J2jw6/jdf5V9MDN3D8arECeFWJ7BhVL74SXwe5+RdCQccfkou+Xiy+deTJROCd603m/8KBGo/mrgHAympiuOSKGzkpqwuv2RTDon8K4LwfXOz8+aIA8pJE4KlN5PS93/7fea69u5YkvCeXaQLWS5KmSEGee01j0hjE7x5I6zDi03GwPvzxqKdTvf27smr9nLECrRd8hRnGtGPLu01tcP3k6NNcuW/n0ibm7OMwvGF9JtoWMfMdoFtM+ivqyK/H9P2/3q5edhlmeC94tZtMHSfn3L2fFu/PkIOqO7+enFhaoYrpN02TygTi/1xIj0r5cbPgtpooCFfS0CeQBkcmmLx6ugIO2Ri6fLNjSkwf5X8fWuBp/djMNCQmVeKLB1fHm0eH5pGwlUup7/Rr5iWlo6Pf/nbcWjYaot3msg/CsLEK4GwiejBRcPEAOT1Xpn0DLxAboJ19jej3Q+C9fltXXoVujhaOvk+ae6GK0UgweR788tSIQcQLKHnd7nuw2AgEvJu6VXo5PjdO8/iEANZsUBoHv7qd1NSRhucaMko96AwVJCvBQLi/QOL2RKPQia8+UWR4E+ygzQMK/SU/MO7QUq+2oCSzaOlxTtA2PwV29GfM3OsI+0Acu67QchIrx5aO9n8fhcrBC9+wWQCBjmBg71nauZWjY4gf/L1u4oen9wBwtKvjJhL5nr+U5FxHzEGe6aGGKtZk15/TM/3y6Pu+F74Rf3YkHo99fZ2AIdwspqd6SEQp5MOmH578cb7bmIUA+/S5a+JxZ4lE0bNH7+WtzrwuVSrqNXvgFlFJ5dLh9IHgYGpH5f03q/4UGhAOARhVOYJVkhwAwnRd6/en3DA0KqTyxPpqzLCCJubv+RHZrTcEIR+3y4be7dthcyiAyZcnmx2LjY7dgyuNn/NYM5oI2QTC8ncLQz2JAcMvv0OgwCmgm0zYDv8msHcGwVhqCB6402maDdITsg9fcWK862rd/LAa9Avj35JLNpByNk77Pc6bDrnhw7lHpK2DsnD+q+GftPV0lt4Vc8FwoiG9PupAR9lnWBAZ0COOSX+Hes9OmoNMMi92exFfz4RZyf/EIRhQ4BML6c1JnkgHopSVEedbICp9Pbr0aVrKTlpccLmlb6kT5z8AjMMPIeBguSBJ+okw5NAyZazRh4fX26+lT4sXW5iT9hp6ejy67/9zsxtmcjPPH1rp7iddcTl+3dYyB+6Fwiv6iMovHlz+G+NhaFMEGvtC2dKpVGeYX7d5bRzPhcXFyQCcHM1SurFv9wRdj+aLGLhWKd5CO6EeMd5Azmw/hPYC0tjIGBHYAE/fvz4WWNm0uoolTNFo2ANto71sX3yWkSHGakNyPCVY2KFk3djIFy9OT78Zwr07ad/RcNcqiZQMIUEgUn38CNf3UjEsVbQ1BRPUzw5/s61WtLJre1wdTUxNXW9amz/PAjmjhC6MmmB4KQ9QJMHMZAsGlncvvm2tHksGGNjKdai6bNnZxhCe9bCzfLSRgynnVfBCjTO+AfdfPs2JT5Oo9f+IZ76MXz+Y8hhfSESkiYrMCb9UY/5dWUjQPjYjRq72fkNjJ7dyKaIMTBtrxyRK9Mp3FUqzSI1i/my8XklOjVVvXmLccZT1W1wz/XCdJc/XuWX8M7U9tvpFL3ztpolFtueot/RM+Ui3WfMF8Yw0F4VBYCAAW0rK9UYjrivzM7xCNoDmru4YqwfGEsVY3dOpkPwkaKx+nkmWl2gJiGrmFc1tU2NQfjjNW4YsmC8ndoxFsQ71QK9szMCguTPmJsgNy4Mk69qMHH7i5WtJYxdDXW3PgOEt28ZBKCB9SztGjK6g3QLxkeMohRjWj++nTFSWCp2RzWLdgHZ6sHBFE+xtUCgd4yV7bcmCKFCdM1+7TN9zVl9aAHCTHwV04hFuw+0PhEgnGxhIO0BOiDEMbSYu4OsQyDcGP+jpRZoqUDPyE7RQrPbtim25jvVrZW3ByYIyWi0FrKuvV/0tH6M/ZPJxsvF2Wg70CC2qmj3ARDmlwiE3Rm+qLvGZxOE3XXqnWN8GoAws4OZpARCdoqn2BKP4CXzner2cDskh0pRMjfHg7rhNMc1wS8XaCPBWCkwC4RmQ3JqZWuDQTDeMghLM5jcbHYH2drFtQ1hqde8HbZuBiAYn6c+27YDvQOZULC2g1mfZy08c9p7AAN/b9D1XnopEirSKFSb1O4DQwrj8xUCYUasZ2nW2Jpmwdica9NE7+kFahJCghFzvi0QrCm2Jgj0DhqmTFkgSGZ97y3+zvRz48U5/sXhuVrppejbTbeytFSOYFr/QqU8l5qNbKSgIqHcWNuV52crsTlSkZEztABZn6++Nd5es4q8gSKk8f801vb6+oZ+yFSRN6w8t/k9/iWW/9C324YIM2FnuEb/HDsGLwGCPzf54cPhh29o9jG7voSClPUYmUbrm+sDg+fbzdKbWOyMxvYvv7t6B7tpGZvl7dTAWPomxtr+882kobE0JZ4Ic3zoSfZyllowgy2j9W2EATr0udWXAqExnOr95uio9mbp8mgpiJIUe6YFxY1Lo75UbGnm+qct54Y2JA4vJXsmc9gg8DcmmQ0o5IbWrWjcJ/1+mrS1DH6zVAhobzbjlHAbCRx87aHS3Q5Ca970M36G7GF32hHDYNNgh5jjH7mpBuaj5PPqi5yGW7w92Lz25o4ytUpwxI/yHr/96V9l4wTaDcmRX8oR6J5mthioMwZIygEF6feTzt3lx+i2IZcZcyb/RalCY6RTd66fG/2docLensvsVZrQ8qh39lJ6Nq9Kv5/6fDh7jLy3PnZ5OQrC0k/XNOL4w0PUP81kqMuIRUjTiuzs8xU5s/imm1sbeULxph8H4fvRGAhXV0+OBCQbvR7Saj3tYUqE+mJWFB8dIxiwTykjIz0XcePUKXJ1x0qvrMm+o+S+VaCV9I1hoL95YnKywRNdJm+BgHMOtPThC6G6JroXp8UZIH6MB9JzkWiXuWrMVDkA8sEMp/3456bZlKmzrvmfZtfSsP+pkXCIdLJ54h0DIfiUplNE5tZPjokATJQm9PPcRoApoMhNplbrHUtEEA3FkJ6LGIRrmtx8fU1W3hSH07arU9fdcrY4C0uQGsZRj7hZTDKORAbhkPncWwq9H725I9r4yO+ERZTT07K5xNw4CBj6w4zvsrosFYJiujL+hohqkw7ScxGDAA8X46th+m9tV3c4DJKCA7C1PvdpJsKNZem1mWocbTKtcMjqho6jYFfBJX0cgyv9YaEwKFbDEeH7SAxDgg7QwBN6yGfN2Z7JLrfQ0FcWnCE9FxEIBSPKIEQRGqmaUZOd6xt6zQJhtyJAGIRDVuex+Zeu7qI3lw/pB/9A74bWtPtRICHgEqyvBhSeuI6R6zNF9POdRWtf5gzpuQggrG7NTPGCp6ZWZkwQqoXPMwwMeqriNxufIwxCxRYOCd4NAdVxbT7QgGxoHQbux0CLEQhaQqXJ2BilKmbvDxv9iiif9FwEELaM7QEIn7BSuLgHBWP1Lb22Eo/jbhaBFQZhJj4Mh1xu3gPC4lfUcRzflav2TyZtuuAWCImhRhCd6RSUaXholCqBEFnOcqNfCuUhutHtPisIIiKEq/4WX4+oCYFwYFxfW9vhEzrGygQCwiHlYTjkYvM+VkievAleHW0mj8e1RAPRoIzlG2l3jHoaDkrV0274itR2R4lj7HzFiDdl4gT0uM3urjw/CCs3AoSVLWMrRYwOELbxeGXXBEEM+bcaKQ/CIZNXD1PwVmXfpAKZ6U/fB4Irbc3/MuWGwk5zNBAmENC2VDT6zaLR74GRfU4QRNTj7TUWjMRAdfuaAyGUJLjuVj2kImU00oWKhMpAmmEYDvkaDT4Mwu1j1BNqb5B8DKBh/RilLZnpXuTpL+bgRCUYZ5nQivB2mG0zvz4nCCLqgSBHdWZmisMdnCriMMh+84wMpeIBsgzNCOLKsJuG4ZAxH/oOuuVtLUJ7+t3CDg3cryBVZcIWQEKTgVqZQGCZwIJxGjz5nCBYdDi1ujpmOVsiDLmm8r4MjoiMRIFP7pUJJunjBbhJzI4e2Iele5UDFp4cgpCoe5WoXEYX32W0wRcqci4GA678fCrSokPKKI+CYP2572AyK2mYzu/skZ6Tr7lHGOHWOeqJkSFfoejdGMBcXJwYYJCmFkvtIAJ3Lcw9aIpGv8v4Lz+jsTSgQ9DIC8mxPy6HAd1DRqAyjZ8E4RAJXPJBhPQrBe4BwZqhKgguhF5fo5ZDIy8/r9l8P/VHEBiZhIUitsZjm+HqSh77whtuU42txRjE77cX3cN1uklH6vWaCCi9NAj+RdXmSI/1NELI9TEEYDyPhdn6Z8IBqDSpJbXPwz2raastp/HC/ju68bbYZ21GwPhwDhDGxlCQM1c9RD60+uIg9EfG041mBjNvHmcD7+bYIYi+tg8HgDihiObkzWkI2lnRxDxC3cr51WWM+yCl7JmDHIQsnMvSrI9sy11zvc52QEcXC4LeWL2Mf+kN6tUexqE1MepFYXPtw+KJ7O8XyzTTY706mPMhk2+6wH7rrGmeUV/7wayP7LIS0pRbfPAiMsH05nO3B099xfn5i6OTpTd3+NEWLY1pBgsETcEcgwOe6bFb4cEGeDEAEBbis+WhoW7Eu8JEzc4wCGhg+yognCYWoRDuTJGjwRRk453Wkpfq33EgQnRfGRKiCBYIM8YOJfmxwBhlNbdWIjDYF4rst86x30og0KyPGrDYJRBqNQqruV8ehEfp68Wxv7E4kRyxF8yTQYe3WrJlNLlt7JRLBAIn+a1hJx+NAP4vRI3VCoEg/FbM+ogaB3Ofze2gc9PWvANBOP56fAnh1xjjBTPclrMph14gVNICMjihHIhGqOYl4MGIi1kx5+MzPHQq/ZmdJRBmsrwdeNbH3MqK2A7ucAickHYeCGic8PYyepi8ups2B+XOZCmvBXYKTd4OazHZnOlhzvmIwzUHCDL7rQMQtsoVnvWRpVkfaTVcex2Z8BhRVev9GkK39sPXQRy1WWb3Q2mmutCIRWvOh9yslGMogStXMPxqjv1WT7WLWR9dmvWRFbM+olEngnBycvUQLS19pT4j/kZ/6CIo++x+KIUK/JCzLOnL5XfLrdYyW9Myh/Uprg4TqQmbaX8/QrM+8L9Q0mqBQFhxu50Fwtc7jEZK0iN3j2iKfnVB/ZcaPEt+3Fv0BtbimiZnMedD4x5aLlviV/GOjxDWS4HQTm21UNhRdJGQZFJdugM4wfSf9DdU6B/EufkcjsD4EVrMLcFW5C6NYhWhWi04ktndCQEXnvOh8eHX9NC5zEMPjoEQQuChBG5y1eJtbYgCGr6/UhOJAR37Lb14efRGw3mY3tHRV2q/g958wEcYzGZcuVTwjTtLgZrmwZyPwZTINA0MJiSsVs0DWotHBy5MqRYIhdYGvPCqXack7jNk2oqT1GqGBjtc3M41mCCgg9q4y4gtQsswQfAwIyge/He7qCGdGW7VtVIoQNPX3eRYitdqbe9wR0ivSjgGxBJh6fKh3GvPAiENx3k0mIanJORUjqh6WSbotONVN7WgFC0H63mwgble8Al9xq0h8uwNBB0gGE8uckuXl7nGptWG7B4aZBiw0mgtameGtYCJDhaXHnSn9IgFIxGrR6Ou9/FQyVIHHuaHNCzHtrIWCoR8hVcGAU3YdDobDBk4+fah/LM9KlOKRmndFhABijRTWRiEYotWiAk/ectPxDV3h1fjtXB6mHu1SI9HQ+/R3Dqwpr8qCP7No00up3qstdJYtrm2thaIJyjLVIJgFERTS3iTI4JkMwIAx1poRCOa1NJLyGDCgl4LrYVfdTscP2X0l783nnFf2wnQRB9s+DgMKB6uT6cexerct6JnZGSNGkfIRIgCIvLxVwM7QcnZ5LfkgW6zENa0RIBUYLQGbaHwyGzd2gLuISOo4vr74kOHSXVj/eNVZHpccjL5h9LAUm0mkTdJCrIU93llxW77DKMmJC2JE0yLQKd3bpfR4atf21i6TZMovbMe2zaCOlb3FA0g0g4RGfeJmSXi+qMFpy16JqAxQdBFEGH4DcRb2Em6W3UeCMT/VijStuiRv5+pVNtZDUXNZKywfFSe/zQgneVEMM49vqmCaYQVVF03P+W8+Q4EghmNFFkb8We7b5fFYm2+aJwMIp0m7GM9nsSoGmBJoRUC1tDxIZK6kjYjrjhR/15yGrGNnMtNTDYEBmnr4ukjDhF6t7NJ1A6J5dZHTIG0uSm4WFGLkpmpW9whMBiQpr3fkRxHGfMyq4PrPSLN3KZ0h9nLiwgV2u12ULdnE1TNhgiJkrWdtUFSjr/DBpe2ttqWnEc5c/Fpc7FAIT2sjmZQVH24TGDQDsUDbdu67FeasazHa2ZkUR1LUbrXVoOy5DzqW6sdZVwrm0coeEcN4XQ9EQztWM+0MQMxTeMyMScvQauHpRWyR9jaOz4HDb7xDxITln3ErGC3gcXLabFQ2+tKHqv2wTwWH3YDJ0Tazrw2FDQXUEBPdzdc6nA0ZOKAsELcB0dLcgaRWWRlqKzaPLe1G0xya0Mpb7MG3HqaLOWQL2HKBVVTWsg9IsBOE1XpswxfPF5DaEnI0XA0HgoqtWiwxE+lV6dkbnFCiIGMH90vULug2Uh320AQcz3GiCr2YA2ENNNrwHVXImXDiGHCOM5aNVtpZZmqhTzL8qwsR6iCdb+FMOyCZ/2sJSqdpVcmv91PHneVtBFeMM3gW5SgCVcBn+k+0kxhOYukJE5mUx0Dli2S1etU04BqsTLKdKqxLvLW7WKRClpjEemVKaM9RoPF3oZAp4iiSmm1di1NULAGVJV9FOftrkSyFYMPmM/TEXUM4icSx9Cpci9mGHNReimelV6ZRjjhYRDuwIADzFSDEgi7BAi8YSKzRqBgVIooVSvvGtWPRqFg7FQpEYdE1ccun7vFM2POWIl1HQCCvbPqnZR+CAPV46HzG2qwRh0GrTda2VVDLuNs+gIO6m+tVj/tNiNUryZA6GYLlLDsiurqbsgJINy/H0QI4V4MhNmg8qjAdjtt+U6Qi8uRLe7aMb2ODO3nrdSnXdSwRLKUjcQOqUTEMXRUVxfXnbEdxuq6hqQKw0B9iBGI6CyD0o4mBAgcSo5Ejc/x+EfOVCN1XcOjKFXxChA+zopj6KhzKSKF65Dt0O9l7gACMbAHMRiCkHcrPtRe5IW3hMRchOrIoSU/cf+NlWkq1lmRqW8BtgUfQ58TpSvFlZVUBbUOkjPIf/dJNksguBIcDRgxh4ESFfYixAozuQZ/Iri6GqA8G2pmK5GWHJmFPqxE26n5SAoZaVgNKPMCCJXZ2WY11Y1BO04vxLJ45ABOMOkWDFijOrzqCKIpluNoU5akIMIlrbCDzFot4GPuCMziZHpoTW7tl9dxBG25fdDFrV5/10LiukKVf3I5cra80GxmRYHfqxtLNhrElRVh/9sIc7JJ9xEGqi1CwtIx3Y4H4ml2K9k8DlAyIlCCYxkIiPRECfd5miN6ft7qzMy26rTTojvDr5ccRQ2C4R3Jcq8ywvoYn245BhZOg2c1SsCkKZDMIgHp+sBOVOvUg0FiFJfI27kwTjJcP3+HCy8nyC8LKU4FQUq6lTNIsNVItjkKg1uxY2AJB3pMGan0IG7mQmJOV4LBoOxVwxR1U80fAQY6Rifquk7ZBrcScDAI3kgkMGNsfS6g6oBoWSEnh0rRaftGzlByQsdLxWamQ6fL6/IwCusqlaKrUbcaBgrhsA/2QxSdrGaDmjsY1uo0PjKfF1WVas3BIJxBke0aW7tQY6kuHU4oZsnjgadTznJrLvKGivN4FutSh65KdDYrmxikVa2kBykNHwoAhQDCJ5UO/GUiX5iGDSdcVoSqEHcwCNmoEcgaM1D1ZNCginsuZHbZ6mbjZOmRumfjF52WqBENTlvKguPdsld3kesdPCjEQ4VaDTugVGoHGIQSYUCRaR4RWNqx7wangSBhpTKBUKEGPGjNhfNqgciqsb4+DgI16vpkVFIAgROLulf2eDFaGYfA1LAaakdDQV3HRDQ3kjSkF4CBmBSYQMYiVNiJOhiEKQECGKICTw/F2XOp0S5bJghRNOpa+J9RwGHXCG+G5VTKR8IP2jOMnAwu/lrJRcLhPBCAtqy9Pyd16gqtQnNGo20EIBwMAnpSlY0ZeMApE4RBl634jA2EGRSvLkyv0HYgELyxVCpKu78W8oV98UIBGKxpXsLgPdH5+504gKgHQmRfo54jvrMTdiwI/1BDKe5Kxa25sB1wspi7bFUiXLPLIMD7w35YSBn/S6E7lVIKBjueShy73xdHkrIdUiEE1tbcbp+Jwfv3gfj5+fsQRd5ZLIYCSM8FnQqCHw2ldoyVENRCnHydStXqsmWCQPQJPjJJiI+GBwduUwqpw2B8LVAolQJhNRhaVcOl9+9Rm0cYnJ+vlUrvV0Pvz+uamcQKhcjs8A14QXIa+dGgdaeQxYHmOA6vypFsZHa2XBHdK7tQkaDdT9NdOYtn3QXqypDyKOGOJ4QClrirEOXQrOrDxa8nSsQDQR/PG47DSHCbhlMozbZXMB52KAh0qHCa7EUCAXFhPtfE9bny/hnqc/eb2ZlPVTxo0jPqzdH1yanUenxtrY6aXco6Qjtg+aVEnfigZC40lKBIrADB0o/BeNupIHB7KkXJFmayLW2E3BQ3knG8iewjSsC4WeeHiNprpYS7sMpmo6acvz/HLP3ztcG2VwKiqT2+I1wwrUXVFa5xGZ/kRGIQmqjXlUdBSNOq1eWzJuVVkHVhVyIYYmuoXaLIko+ydS6NJIJmK+JRFhd3CmLosCs6NBHSed1XCNVCkhOJQfCiXnesK4/OrrMVVpB1WrBbibchFoMjIVk1SLPHBzGYCfQm/L66lq/HA+f1aCCNeIyAB91WVEdzAl/scRDQOW+wNNTp6K6SjgYZYATKtY3H4sznPNgkUwgQ1eJx84A5Q0ZRWt2hIPSUu1FwD5ZG58DJWl5bC6uwjEoipKK7b8ckJ83aH3zGVUdN03lt+GUUnU1AXEpOpP7gantHK5XMK6wroi+CrpE0iAcHsWntdtmmleadxI9NUq0nmUsFKo2tFcJczuNQTsiZGXm3uNyDCg1xnakQZZFLNRTyDQIhscM57nYLA2XRakFI7f39kxoXQGJPxKNraO1bC9QKbZ/kRLJA0ER+flDDqFivqhMEBVYc9hXiQx8gfVeE3upWPcEjwJIYsq4FgtFVLoom5ICF5ETKmVfUbOhpr18SbA/G1kn/wUcIFgIPJCcUHu/AZI6FxLyLRCAovi8tvjctOZG0YfbNzMAIo58lOvGG2hDv+ihmZDvEQiJEH8Nk8K1iX9C8i/cBeaQYTHIiDfc/L4vu9YHUozzsYlK8i6gZDOKg2BAoW3bbZYdJY/2LqXmnHogmhseDXM4FYVitJB6oaZM/qGbLAoFeDweCHB+xXVmXLY0rj/U89BNvhXfcVlM6OhkjOZDMRPXtpDxdYTklEwiDgHw4vBO0MOhT3gIRZwTZLGbwbIw3flwECmrB47VASDxjU8pnJCtbr9xBqttFs2ySscELwQKdcNI1V5DGvfn7JSaY0zoxkze2PfbtE7RvopWhIZZ3JAhWVtJ9BwhcoKRMJjcsViBTIRSIYt1mDWBGoKB5BI7e1FjnCpapYQ4rWYXCkgOpfz8nuBNckjmZ9Axfg4Jo7xAGZpvYm5sW7XTkZHT6Dt/C6IbwK0MUVOeCIP4yXbmfGhMjT4PRAPHBsE2s1wsvQnUzCiGfPNrDQzSgEijoLHukl6VM5vExRCQSdPcDEHi8oxggTPKdvnbYJparFZs0UAeRKWTvpkbH5DRbjELYNENelhP6sIJzVvluo3EPHiQS7jAC85B1ikf2tjbksXesIaCDNrHT1G6zm5pDAi/SRL6uu9AdG5MzAZESpCgbnZR70ZMvEyyIXDkmShn3B+12kraWK7nbW4GkIBVoYS7C4vY4BoNBHYM2sfYxOdkitZqgOPXImBw/YhbRmjgt9pLHhPtjbjHf5noo5SVLCOM8T2mvHEdNDGzM4N3YiHl18MDGxraf+nJOUMDMOu42YKhhm9gplGMV5w5CqOXrAoQsB+vHxuSgs71V7y69FKFq866jaIMzPTzwN5HLlVBfgn7LaDdsYwdwgCDbVDXJFAxDqWe1iZ2hMTmYoxNb/YShOlULhPExOQgxmPkX6WUoeV/F5uBwD0+9ZiuuZrXMwFkP6ihJt0AhFmt5Rv2ACWVx0t66yGoTOzPFIDRXVtpI4FF3FQZhfEwO/VWBlwThVo2eO60j3omjWirKjYQuSKMSTXfzab/b3QWVvDYMDdxDVptYEwS0Bs5+pnz2ZwHC+JgcIpGWlV6GbtXuWrw+rgY8sZgHQBQChSCd/10LlNwujiDgMIN3++FfYrWJNUEoigTeJ07qr98xJoeIxYL0QjRavQtBaLpHCKx7xR0/kGnjk/hXCwdoHxINtJFfVXRRyh07fPh3kLGUpTax3B22+OULEnjorBMrQktOpxbK42NymFDU8nKC0T6AQrX8Y5klXqxlCr6Yh+8EPOFg2NduK7422hyQWeP2bjwCAizmZmvSGiT4ITVNFlMk0lwWZzumv42NyTFpJyC9FCWV8Z1gXvdbJI+UbKICawe1Be2SltcfmwpOvtFwIN4hs5f1u3Q44fdYZ/96du9PU3KgBwYYeOdtKx9oQdkTs3lH4bBKBSjtQBxpk0LvkV8B5Gx+cSO1sWH7KoD7clPg7qYk7HQuMB3GSmQbCFAOXpV4I+YttzZiciwWMxkCGEA5uPLn9XB44uHfodBEG3u7vw+CEUReggzPhvSqNKmg/BY5ZfeQE2K2PeCh1gcUCNqYn4+Z6Ig+7OAFOtDmOke06BEduUiJNf/ob7VACFMgUo49omB+M50GauEa4oMeBRe5zXMV5sdA8IIIhHJ5fh4qwmM2oxekUjDlkQs5oSbqYzPgJhTuvaUCyzC+K7ZBgiGZfKV9UYBZEohD7clUZo+ucOvV6SEG82B+r1cuE3PME5UHQURLtMFYyj3ih/dcaXVceC56Y4rXQ8IlTKEq+gXyMBnxwjQpYqEKTxcoz6/CzflCNE03xWIR+izCT+azRaJpTMoj1RYptkxWeHxDZzo2d8okv7xhociNhgBCTJZfaYhqkiMYqgAhC2f301yxuLBenEstEM3NzXfl6tz0Aup1F76UF6pVeWGOji0upL6INUw8YSp07o4BmIcpa0OpLBaY8w6lVyEK7XF7fQaBvH7uKU8jRInm2PmfW7ds3GpqeGyRVrD4tF2cvINbDu1TEU1x/FpjtulPcZsghIw2TRdYQXEmCleLmCsL5784qN4lED4Njy0Cgl9k3+TkEAi2SlMfXgcGKy5Is2e2Zmi6gLFanF8oY8EEQoqcf4BA1bsAAUcajTnz2OLE02V5ozN5z+qSo6yA8MwH6eWpMQRhy4iZIBQR/zHo2OYcO/8A4ePBJwLhE+7mZLvz/6Tf0bnf376FwkZq+8XZoaGIahoaxYTD3NZ2iFIJM0DANGF2/hcwCoOc/+lPJBNwbPEnQOAyn8X7/4ARFGJeOZZ6aRQmzPwyQFgpMwh0XGFmzgRhlZ3/AQhxwR0o5X4qCElfTizx3oX5B5KBUYAv4ZVf2GpatEBAX91sE3M2rGEbdIofKlJeh/OPk/3FFKnIMl6bXkgVR53/R36BoIfMCf8QhVhso+V9NFr1zGQ1f5Kby/ZhGzCIzspsMAEZHkUQKRazVLaLas7pW87/A2Sx+4PLsqdt5BTspkFR00tQcnjYEaGSEWKlBb8JLgPbyLGyQo4T3vgpZvU/BYSGMjxl55c+pEg+vpzlRP6cJprihHyjINAOTbHHMC8y7l6y9MM/zarmfngYuYlB9x3+9sNtbAzppYj4kKIJ8GdGO4l7Y/AZ500qmy8yBj87A/5JIKAPdo7LmjzmNviwkZJeisyZwulYzDqXiQAKtqQ8P0IDEFTlpyW3maB7/MeY/Qai5sOLxRjYdSBG9LYsTvDKw21wGwTFM/63JScaD8uw7dgTQcDWjNku/4vJBBbdGnU6AA13Qoz3gA0EupjgD7SkvlVhIiPm9qCmECfrnxBA95NH/fLOw2C+fThul4pejncodhTKLQ8kg3c07Ug0SXzz4F9ufqn0OE0iVLP40tEl24z/oP18roXFyI6IUVz4Dpf/MLXxsMkAKfPEoJHwIyYy0ktS0rbiaOgREFhPyncs2P+IBGM78GmBs0W0qFA819JL0qR9yYMueLJVczKmIUgwYJv89KZteGMbT5T0qIZJeDdeNvQ8AoJPqEgvxzw9kIK3QCgzOIs//Wsa3qcuq5HW1djzg2AO075jzLo0arHjlDKNI2iJSDugiHla8/O3eeHfJIufLOsOyXPYfnbR+I2Hab+9PWadaLs1tNjbBXISRFiDdj8UwVA9xKwHpDT60u8if1Lx/I7AElVIEM1M/WPlha3Bod+mpr9Q5wvRG6MVa05Pz3O4/UsRKePmly/LTQqyf1nG9W8NUfiNwhtngTy/w0QCCB/BCFQhQRUCKBvavn47Vb3Ga12E1KenKD6Awrq5Ypfmrhcpzi7PLZjz69bxVpbNRdnkivLvVOOLaiL2m0BAqQxNE76mgXVTYm5dVTQA/J9xc0PHvEFift0cV9mNzq8rCpvZK1D4nWHQpOr6PZE1BuEHgbDCc6Uxt+7tqlGookZmiiqFokaU4ulz6/FKDDWnaIv2hUEw59ch4FxcFkoDPiXUhvSc5G8M+So5iaJg+fdEF4cgGB+npnZXqni6bcQFCDfGx48GmuJ1I1meXzdTpXwCgyDm1x0s8Pw6czNAZD5j1OuQRwonSRxO8kM/FPPvcZrGQNgVIGCHAISpqc9bK5+pOUwTzRBXu1h9F1xBIHzaqljz64r7rYGWeE4Xf1topYHlDnwPf5PAsW+H6yhvh2tsBwbhnylU0xZw9RciyC/R/Lrpz8Ysg0Dj/Wh+HbZD9cvQTnhOibA9VM/sZ/5G93EIgiUYaW7dFIPwY+pmyygXGYQuz6+jVhgMwtb8gphfNwrCc1aUfGjJVtFObOP3ZuX5sMEPrp8TKtLY2UZh+Q+UltOk6ZXPNMV6vtlKoW0UtOU6jARSkeuUiYstFJGErk7HWlydcPPhubl12yyDQpG8/DvjCNaY9W//fGAjCSCgXu5QYnPpetd4m6XqFFmJ4hZmAuoQuC7hi3nbhOHkpcDz/C/nxvx3GFmHKSSc2Gx9ycbtP6ZmClPWk2/XMzvT83AYPB5vIbg4QXE1USdg2s9lDxWXeTwexfOLuovyz+m7MrjbnHnDr3nBPOwHbIFv1pN/aEN8+EB/R4qM4STC/eRExjxCH5qnuhiXn/sbM6MDis3R8l76knElmNxmFOSX9J8xbN1vf8L3H8yyAH/KdJ88LeFMk+DmwOujfyKKrgbf6z+lg6ITDbyWaUxOnhZMNSj/kJKe29/0gTJOMecMMqCrYlVkeZkPsDVSj9TRTGL6B0cmUAFOkefG4kh5eHhwfl7eXlTuYiliBvmxstiXoySVb/LircpCmtOfPHwIg7HTX8ri2PNA0PZE3rhbwxyevlalzh2EHIG4jI/F+ZKHk5OwdhfHl3yLRmZXKC+YVvr3hNArWsRMPnZZ/CzUoVU8orSTSrZN08fjGQUhKsLYfHBgI/ZT9Wn/B9GM9d/7qUL0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png;base64,iVBORw0KGgoAAAANSUhEUgAAAQQAAAE4CAMAAACKbn3uAAAACXBIWXMAAAAcAAAAHAAPAbmPAAABJlBMVEWOsOfF28u11b+w07umzrKp0LUZGhyiza+u0bm91Me518KuxbiRs+WClYynxbKKnJSvzrrk8eibs6XY3tGBh4Sdy6yYut3b3N2r0beQtdvp8+yjyr6ZyqiVpp/29fKhyKzc5t+yvLX1+P2Ro5qWyKWcvNjc7OHL49KjvK2zy721vbiav82YwsOnyM6iw9Pd5/jq6+xMUE+/ysL8/fzn5uO+wcWvz8e5tZXS5dg2NzhweHScvafExcTj4NfaaVUnKSrFzt17gYpDREWUwrbV6duJi4udu+vqQzWmlruxiKXJj3WstMGSu8vX6tyRwqC8eo7lSkGo2rW5wc/R2+u74saLuZmsxe5nbGpRUlJZXlzy8eyao9HK2vSUqty2zPDA0/JfY2h/CgrW+C2uAAA7wUlEQVR42u39hXobyw4GACybzWaz2XY4HA6nDadcOPf9n+L+0uzaawd7mibb009fa46T+VcjHkn62ygjSf7GoqJ6fIWQoii+gKfjk/4yaqR+eLyKEg62gwHcM3Wkv4v8HpmW7g4G27WoprsFCtLfRf6cmnbVXVobjKBq/TBBoP5tIEj+vboroZUIBEXVM5NhIulvo0wQu8Hl8xWi4IFcMqmHfX+dYAQKHUV1K74DRdc0LR3uTfyFIPiTp6qq+g6iiqYrrB9SfxsIez6fr1QPhwPYFKomdINbk/4qypR8vmCprnhCPmEhdOg2Lf1VtFcHBC6142sXGIRwUPH5FFX6qyizl6/XNd0DuegLq2EoBp+vE/6rtkOm74KplNDcUAoH7Q6bCD7Fo/9NIJySIFShF1VF0woFABAOuzUi6a+hTEJV3KQLAII7HC2EgyDt7wLBrxEjaG4ljf9qMF7q/IUgSNuqrCh6Gv9VRQmU0ooa7hAIrr9JJvQ87DJ2yEKoRTu+Tkd1+zwaBOXfAkKmv9eaLreUMNtHwYDmY9JgN/8926GXUKZBHljLHSUcD7sZg46uy173XwPCorI8PT+fCgbJTg5FsQ20cJhUheqB1pT+DppQPQBB6figJKMh2gia5nZrehqu5AMg+P2Pf7W/kZT+CEp2fD7V69VkXYdUBBYEgq6rFFLQ7tcOmZxvovHYd/vBWxPSH0A9sWy6/AABgoFWr7sS3ofthIbPN+t9dIGLQOEJHPPq1J/tDEFot9luJHI9YixlfJ1l7+QjXz4BEB77jBNoLzjAwFcLlMhe4J2gJejmnnhC0i81ZKiU5dsrHFx4/+TkBHGC4ny54K8TCDAUlXYoFET2iUMpghfc6Xs4oaEoPenwBii0LLngF0tNdnqS37dI+2RCnjUzOBNO3xGZIESCCyCECtCLqipST4I3VOVuwZgkZZrLZLypaY8vY74k00obUK4TUofW3YjFVLemMKhO3xI9EosuKIYQxxR1ce1UgcI9KnKSP+PLaT4IVYFChtVAQyULY4IkwaISk/ENsZj4wkUn7wk/qwaXHmbFgCuPG9ljggCP6k4QeKeTUhEGNr/GamCSQSAvjL5GRgJrY8PbIXI0L/RYI7r0xcl2lLcBVIRHEZJRy93DCQ1CwWdRjl9ji6AB9xM/oys6XFIPdoJ3Q47JsMEdrSgzabroEAX+vhbSVVjMtB/UvNCPuck7Qbj2S/7FmAmBAklIRNe+MUnZS3wjMxKzSyy1sRHzebAdnIvCHnwmyD/vdk9bq+HvdoETdPBBPs/MkGzckZDNbKQm/akNEwVLAy6amqBjSVVGoeOTN4CCo6VCAzFlCqbI27oaXcO6Ey7LWErxnT9z+4eStCz888L1JhBwiZOTSRME1ddxg406qjC+sGmAgiwEac+ZzLBNPjOMAfzJag0rcOXrrrQQiqqaBii5/u0f+kAgbH/wJ4UpRFrBYgOWFGo4rfnI1tBJIvpmNzYEPJCzDcl55IeGsxwHVpGuOsgUCLoQj7d/6jAFBMwvmFxkFAYY8BciItFRvCrpDkjF2Q1hKrBF5kAUGpoJAm4IBPBAnmBgg1kTHtSdP3j47du3D3TzD5sMQ0ZgFMKeDraLF986uwEQhKWg0/ZYlJxHfVq+DxFVAFGquenKK17iBuaFB/IO327ebk9N3by9zsrKKKkEAiAAdUgexHwis0kgqI70InoDENxaNCr2QFpLWKzwAAhvjZ2pqVXjU3H5rNnc9y43ic5azXJ52VOe/jL95cuX6XK53PwSwS29u7x/hk/eOFA0NrBqxgBXrxZUVZg3HpeLdMRTQLg2AEI2253NFrOzXVC1ON9djxTLC/PF1ML8nFypdCvzxYqcLXdjc/yR7D+S4yhTT/iCAgRfQHCtbBlKj4Mws2J8qs5uGcZMsWgQzYVw87G4YHSLB8ZCMU6vLRSN+PRH42B6l545EAQUagUZBJJnIWtXa9rTQCgYUYCwstKNG5U5YyY7Y1TjB5FVY2HBqGTxGkA4+MggdA3j4MCIR2aM7A/JYZTMJQgDn+ZWVaXWJgDcsA2eAIL/pmusbs1kjU9zxiqYPQUQsMRqahXcARB2cdcFCOtxBgHPDmrAYtdxnOCHVNR8nHKEzRgOcPGmeguDux2oZtfYMmImCNlsdY6v89zKSvSjsb5ufIzPYPWfjQhAqBozW1HjYO4zbYeIszghkwMDuN1BZX+/2dpvyh6I731lEEh4fDsY8SyBwNshemAcEAjG58hnAqFCq5eNjwIEI14BCCsr+MSUw0Dok7voDZ8tV2KQ8F2W8l4Krj0RhJWbqSmAQIIR/LCVKn4y5j4axq5RWWAQ1g1BVWOr3DUOokYh6zgQODzkdof3K3xJZ+h/sbncap7J2rv9/f2WvL+/3MKDO3+WjaVvU2/XWUUW5xZS09XthWpxfT1VSU1XUhF54Yuxu7DQ/WjMLchFSA0ZMF+/dRoISVYErv0uQIgwCLislUolkm1GyhU5UpQrkchspXjnD7PZ7P/27WZZhgl0Fpkue8rF5v4ZfrTchMUkf5mbg+qoVg+MublisViORJo3/+CHHGQsZRpSRhM5pjMCoSxAqH4C+2555gpg8dW5AyOCXVx88IuSpnExC2d01tcRz2B0eKaL1YXt6pdqCuwxPe8JtsMdhxmL/pw8aW15BgFboSlAiNRg12ztzn405KeAYLmPVnzFepyansb1L05/wc38vOwLtttO8x97PuEbgRN0KLt4BNuh3GQQZnZX5AVjJv7RqD0JhInFCQuDjg2P+WmL5ufnPYRBX3IWJX0qa0JdDetKU8iE3fkIgxCPb+0sGCszMzPRJ4Hg53gK+c+iDrgjeCI1hGA+5fM1Gk4LKvl9wrHV1LCmegHCx27FWKl0xXaQV7ZoO1Ti1SeBYKYgEKHVudzHJA8AkBmEmOzJZSTHEfEvbQcXTrmkiRMsEoLRCFVJMO5OH4gXH/4yvykUvJ60MoAAJU/z5U6HQCj7fD3JeSQEOpvHFPZqlskJ7rYr3e56lVSkHMlCRc5GqjE8qew+AMLh9qF/QhkS1XsNpEO6MyuDH2SfE+Mo/kWvmXJ1aXTuy7sur6+vy7Mtinzst5aXl2U3G0tkKJ1FZh4CYSM2UItpN4EwBESnrdGRyx1HBpj3FDr15+ZoKhnOdLjBF26vIZpEEXcKrOUHJrMSmZ29/6uSHEf1dTxe1LmopBdsbMFaouNzoDhADXOCi5hdwCBNf2qByvopX4IgMykM1LlrtuBa6x6zmelwojd5mOz1+sjW6coYgRFyPUdCADuRLn8aMWUX80GQ4kmIJnBkkSNKYJF6XbfF1570vUlLNnj3zVOlvoZj024ZndMJrj2xGVC0qKQH150rMxJ1QfQq6teeXMc4wRwlz0+3BAbOZIJDvjJ9MhN7GW0oELTEiOesMQLIPnCewPv0Yk5GwTM/HSNR2XHoRugs+hFE6Oc02C59gUGUBEKCQXAN+N/FbJDIuxS8qCeeXsyZmcxhO6RmHSsPEUiamGicYivAgaTKfqpWVUJhkogJ3gRDleDKiw3hcfPdT/2WxsRir9dzcBaeDnYoumtvr7+niUotSEVV7H4r6STIlAvKT4PgdMrkOJBKhXmuhCkWQxxWqecTfO1dpnRwDaXjfwyE0zwLbW1oCqFkL0qgyOnhggmFPG5dw5fy0n+GkGoiDNwCBF2A4KvRa2ndtmSXyErn/4OcgFMdBALCaTrXLfMjxSza06jUUM3X905pyZqdC/47IGT6vMNdlBr3eDxuUUXDxJygsw+k5gUIeWEo/MdAaJCo42S77vVSrWZaOA1UZhZiG587ZijuvT0hAyyhaG6JU+k/QH1T6SVYKepcXGeCoNfCZmCBNkd+z379YSbx/Z70HyC/pfrTXJ8I/adbHWMULYokLFJxLCdkfXQXmGrSmabfT5K/0SNeKMEZwuFn4gTF4gONKxfTKGJUyVFyJ1RXYkweuBLSn08c2sp0tFIJdRhh3JU0CwPmjxBvBfcw/5gfwSCv5aQ/njJwgnK5fnBtDeX8wTD6ALjUIQa66g1pYzQKQqL3H9gNfXYIfG2icBhxUI+oKHTrwndQQupDGPwn5EGmngf/6wKEYJgKMsKm7WyKhpoi26syyIdIDAXDq4Hgf74IdTKcr5/nsa5Ku70OBICET7VAoHtPh/opjdSmJPI2dngtEyGpqM+BAp/bDIa1+vv3+XwCy0fjIJX6QqgmBgyCLBMI5nmnIQ6D7fBa6UO/Gn6Os5SZxOLE5J6u5t+/71A6NOhD1yRNHEjR0+mB5VwbKgomXbNryVfLoTaeJyqjK2EVnXJc5+9j84h3BZEbknXXQD+qppKgWLNbM1FIk+lgE42JP1swZnpoh4HaPFVrB1MpGfoRLSHa0JRoldLx0Akn0SUA2gGIpD1pTbiV5GkPMMj/4UfF+7SGfDB4/h7bYT4FgQixsAYKqiJRiJR8hx5YBZwwG93USMQuEVxOqyj4SdoDAKTtzuvnCdQPBQUG7dLamieMDnN6Wi+5yYsUUZWBDamqNk7Ia386CJQGVPVSXVbmy4iBYysE6Qho4n2QT/m5SiVOm6G1lsdj9SFVxpRDwuXEYypPp0w+iLWpYbWcKqdSqfU2J8zDCCysuchMcmvCh9ADUZVDTBAMQkm4bILx9M8VjFxc11tGbh3LJQhSskwQBIOqaRBAJMCXwnFgHErC0WBWl8CM3k27hsG1PzmSwGWWPyKoslDcHUAQ8611CIKgOJpFKBAvlDTSCJoaKjAreNzCmLZthz8aBDqJ8APlaJHl5eY0Tp8st/g0ChVZLnu9YJFl7xmqMfYjZ/syqi/b8j4dWUkwQF59aCj88SD8wyWqWbDDl0hFXq/gNApKcmLZSDY7i5JVlDJXutMLMspyYsUynUiJvEOywY2jX6rrPwPCVMQsvd4tFw26w2kUOpRSnZ8xjBVPlY+koH5xcCIl8g6Z6Lzs0v4znEBViFSEv1WpYd3GbnfViK4b8fKugVLdUGXrf1WsP1ulCnzrREpErnO9DuvGhJAL0p9LAxCqOG4Q2V3BWrOycUAFmlurc1StubJFIKCMl0+khIDFLkBw1a30m2UsSH8u8XaIZBmEbGR3d06AsI5S3c9bKdTtzsx8IhDkJk6kFIyDqjiRsoyF93N5NhVd/w0QZAJhZWs2anycM3bXsR1IAsSpXjkwG/CYIPCJlCqfSIns4/LvSaemxfxfACHybiAY5wHCQDCuTE9DMBoF4o5Wc3AihUBoYRPkT0fyL9KfS2QsRd41K7PZbISPbRpxmVRkhc9z0DGO5WwR2pI+AhWZEkc7IrI2WpVQ/6PjrGQ2K/lW64zPpOyfTYP1y8vefaJlRZdRs+pF2Sp/BLZ1rMmHfJbRktMzGmuGkuw7FYfNi++PfuaU1B1HDBJyZKYQ8ZkeIrzH8/PhIhNKvh5wUa85Mpjd6fptcqKxcLx5cXT5FBBQcgIQSqi+guHYFEk3+Nal+rl9iUg/Bup5Tk64rM2QH83FZZzHDBdHF92Txz+WcaP+sKNjwSWElHl8B5xl3dPRBoxgsX6AboQTnRAWs2tENuw5jxeOjzbfXHx9/HMIGidKtF57ybWudcIla3GqHYTESDxlLC0rOY2+b765PDp+/HNQdeKaW5X4HEh0lQayT1PM+EnAvPr2oJL1Iadaz9+lk4snfIyNHiBR8tlRSJQ85vJcFEeiB7WQ+QI3HhzhALaZ8n+yuQAAMnUXtei3bQitrlkYAARc5/NAYLDiUVmQd3ElH8p7/1wQMogQnnK3WdKTXo9AYlDAjg6Dbne+/j7+vn4n0YEQsUcSfzAn9KHg91SVDyUhrIr2wxRSG1/r6vndGJCgdIkTD/U/eTv0/Zk9j5eDzNj9aEJMUVZmchvdxwi2Ouc/WiZkEr2czGf0OrAHXTKbQ4NqrDxX9dUC92FAZobmUQUK0h9LPc0qQSAQ6jj6VqeIiWkP0Z531QPWbkgM3uA3qcxR6zc8Mgq+lcSfDQIVLoquYlhgHmZDwrQA9vynXMRcM3eDqPg2H9c5aT9JqfHkXh325h8MQo52c16cYYbfBAxsnpMfygM7470Jwh72Rlrmh5pKJ168eq7Hx7gmZUX+g4v44Pec1l1uAQIq9/J1GwgZia/5uSkT+PNJjqfArIS3oPNZINfeac7tUf7sBH2mruqsHuA8lhgHk/YyEq/4fcjChIgeocAvd8p8wijlNbdLdYwDdfyEGMItymheatKOxpsCBM10nvpgdH//PHRuCUZOwfPKE151qEPZZMznHHOc6eJoc/OnfyjDx9jJcSIEULPF+nFPXPev8VpI7IZ+hq+1CLGmbXYENkUO8kNyCh0fXR6d/OTPnGYQVplle9kFDDQq1xJsADdsJ9TXVmu8Vr/EcZOREKvQmrp26qT42teT45/FAPqBy9oJBLcW1oXhYxaffP0u9V1iM1i1ivUxEMiSSDjsZN9PywQ/W0tUpUbVOabxZxNyPdObMi91hvfB6RAFCjc44bzHd0nIw+OL4+8nxz/5ww2uQ9DFQQ8zZLJnu7IZYR2Zw1H9OToNtmffFHuvDIEZPzu+vOwjspq8OHqzdPTTgrFPhVgl9h6tsJF9g/v5ZIuGytHTCSlpvd8nhkiwkSC9KoEBNgUMb5feYfXvZt8sLb05/unvaaAor4T+5G42i13jyRSFbEpXI7Onoc2sJTAmrKacrtet5Dy+PDk6ogcXxxPKO+/S7Lt3uP3wL74pCeWYoBhZIkFl3mPs7WGNicMAbnPDQAwmxc5x2SXmqxACyp2vfH+peN8J2jw6/jdf5V9MDN3D8arECeFWJ7BhVL74SXwe5+RdCQccfkou+Xiy+deTJROCd603m/8KBGo/mrgHAympiuOSKGzkpqwuv2RTDon8K4LwfXOz8+aIA8pJE4KlN5PS93/7fea69u5YkvCeXaQLWS5KmSEGee01j0hjE7x5I6zDi03GwPvzxqKdTvf27smr9nLECrRd8hRnGtGPLu01tcP3k6NNcuW/n0ibm7OMwvGF9JtoWMfMdoFtM+ivqyK/H9P2/3q5edhlmeC94tZtMHSfn3L2fFu/PkIOqO7+enFhaoYrpN02TygTi/1xIj0r5cbPgtpooCFfS0CeQBkcmmLx6ugIO2Ri6fLNjSkwf5X8fWuBp/djMNCQmVeKLB1fHm0eH5pGwlUup7/Rr5iWlo6Pf/nbcWjYaot3msg/CsLEK4GwiejBRcPEAOT1Xpn0DLxAboJ19jej3Q+C9fltXXoVujhaOvk+ae6GK0UgweR788tSIQcQLKHnd7nuw2AgEvJu6VXo5PjdO8/iEANZsUBoHv7qd1NSRhucaMko96AwVJCvBQLi/QOL2RKPQia8+UWR4E+ygzQMK/SU/MO7QUq+2oCSzaOlxTtA2PwV29GfM3OsI+0Acu67QchIrx5aO9n8fhcrBC9+wWQCBjmBg71nauZWjY4gf/L1u4oen9wBwtKvjJhL5nr+U5FxHzEGe6aGGKtZk15/TM/3y6Pu+F74Rf3YkHo99fZ2AIdwspqd6SEQp5MOmH578cb7bmIUA+/S5a+JxZ4lE0bNH7+WtzrwuVSrqNXvgFlFJ5dLh9IHgYGpH5f03q/4UGhAOARhVOYJVkhwAwnRd6/en3DA0KqTyxPpqzLCCJubv+RHZrTcEIR+3y4be7dthcyiAyZcnmx2LjY7dgyuNn/NYM5oI2QTC8ncLQz2JAcMvv0OgwCmgm0zYDv8msHcGwVhqCB6402maDdITsg9fcWK862rd/LAa9Avj35JLNpByNk77Pc6bDrnhw7lHpK2DsnD+q+GftPV0lt4Vc8FwoiG9PupAR9lnWBAZ0COOSX+Hes9OmoNMMi92exFfz4RZyf/EIRhQ4BML6c1JnkgHopSVEedbICp9Pbr0aVrKTlpccLmlb6kT5z8AjMMPIeBguSBJ+okw5NAyZazRh4fX26+lT4sXW5iT9hp6ejy67/9zsxtmcjPPH1rp7iddcTl+3dYyB+6Fwiv6iMovHlz+G+NhaFMEGvtC2dKpVGeYX7d5bRzPhcXFyQCcHM1SurFv9wRdj+aLGLhWKd5CO6EeMd5Azmw/hPYC0tjIGBHYAE/fvz4WWNm0uoolTNFo2ANto71sX3yWkSHGakNyPCVY2KFk3djIFy9OT78Zwr07ad/RcNcqiZQMIUEgUn38CNf3UjEsVbQ1BRPUzw5/s61WtLJre1wdTUxNXW9amz/PAjmjhC6MmmB4KQ9QJMHMZAsGlncvvm2tHksGGNjKdai6bNnZxhCe9bCzfLSRgynnVfBCjTO+AfdfPs2JT5Oo9f+IZ76MXz+Y8hhfSESkiYrMCb9UY/5dWUjQPjYjRq72fkNjJ7dyKaIMTBtrxyRK9Mp3FUqzSI1i/my8XklOjVVvXmLccZT1W1wz/XCdJc/XuWX8M7U9tvpFL3ztpolFtueot/RM+Ui3WfMF8Yw0F4VBYCAAW0rK9UYjrivzM7xCNoDmru4YqwfGEsVY3dOpkPwkaKx+nkmWl2gJiGrmFc1tU2NQfjjNW4YsmC8ndoxFsQ71QK9szMCguTPmJsgNy4Mk69qMHH7i5WtJYxdDXW3PgOEt28ZBKCB9SztGjK6g3QLxkeMohRjWj++nTFSWCp2RzWLdgHZ6sHBFE+xtUCgd4yV7bcmCKFCdM1+7TN9zVl9aAHCTHwV04hFuw+0PhEgnGxhIO0BOiDEMbSYu4OsQyDcGP+jpRZoqUDPyE7RQrPbtim25jvVrZW3ByYIyWi0FrKuvV/0tH6M/ZPJxsvF2Wg70CC2qmj3ARDmlwiE3Rm+qLvGZxOE3XXqnWN8GoAws4OZpARCdoqn2BKP4CXzner2cDskh0pRMjfHg7rhNMc1wS8XaCPBWCkwC4RmQ3JqZWuDQTDeMghLM5jcbHYH2drFtQ1hqde8HbZuBiAYn6c+27YDvQOZULC2g1mfZy08c9p7AAN/b9D1XnopEirSKFSb1O4DQwrj8xUCYUasZ2nW2Jpmwdica9NE7+kFahJCghFzvi0QrCm2Jgj0DhqmTFkgSGZ97y3+zvRz48U5/sXhuVrppejbTbeytFSOYFr/QqU8l5qNbKSgIqHcWNuV52crsTlSkZEztABZn6++Nd5es4q8gSKk8f801vb6+oZ+yFSRN6w8t/k9/iWW/9C324YIM2FnuEb/HDsGLwGCPzf54cPhh29o9jG7voSClPUYmUbrm+sDg+fbzdKbWOyMxvYvv7t6B7tpGZvl7dTAWPomxtr+882kobE0JZ4Ic3zoSfZyllowgy2j9W2EATr0udWXAqExnOr95uio9mbp8mgpiJIUe6YFxY1Lo75UbGnm+qct54Y2JA4vJXsmc9gg8DcmmQ0o5IbWrWjcJ/1+mrS1DH6zVAhobzbjlHAbCRx87aHS3Q5Ca970M36G7GF32hHDYNNgh5jjH7mpBuaj5PPqi5yGW7w92Lz25o4ytUpwxI/yHr/96V9l4wTaDcmRX8oR6J5mthioMwZIygEF6feTzt3lx+i2IZcZcyb/RalCY6RTd66fG/2docLensvsVZrQ8qh39lJ6Nq9Kv5/6fDh7jLy3PnZ5OQrC0k/XNOL4w0PUP81kqMuIRUjTiuzs8xU5s/imm1sbeULxph8H4fvRGAhXV0+OBCQbvR7Saj3tYUqE+mJWFB8dIxiwTykjIz0XcePUKXJ1x0qvrMm+o+S+VaCV9I1hoL95YnKywRNdJm+BgHMOtPThC6G6JroXp8UZIH6MB9JzkWiXuWrMVDkA8sEMp/3456bZlKmzrvmfZtfSsP+pkXCIdLJ54h0DIfiUplNE5tZPjokATJQm9PPcRoApoMhNplbrHUtEEA3FkJ6LGIRrmtx8fU1W3hSH07arU9fdcrY4C0uQGsZRj7hZTDKORAbhkPncWwq9H725I9r4yO+ERZTT07K5xNw4CBj6w4zvsrosFYJiujL+hohqkw7ScxGDAA8X46th+m9tV3c4DJKCA7C1PvdpJsKNZem1mWocbTKtcMjqho6jYFfBJX0cgyv9YaEwKFbDEeH7SAxDgg7QwBN6yGfN2Z7JLrfQ0FcWnCE9FxEIBSPKIEQRGqmaUZOd6xt6zQJhtyJAGIRDVuex+Zeu7qI3lw/pB/9A74bWtPtRICHgEqyvBhSeuI6R6zNF9POdRWtf5gzpuQggrG7NTPGCp6ZWZkwQqoXPMwwMeqriNxufIwxCxRYOCd4NAdVxbT7QgGxoHQbux0CLEQhaQqXJ2BilKmbvDxv9iiif9FwEELaM7QEIn7BSuLgHBWP1Lb22Eo/jbhaBFQZhJj4Mh1xu3gPC4lfUcRzflav2TyZtuuAWCImhRhCd6RSUaXholCqBEFnOcqNfCuUhutHtPisIIiKEq/4WX4+oCYFwYFxfW9vhEzrGygQCwiHlYTjkYvM+VkievAleHW0mj8e1RAPRoIzlG2l3jHoaDkrV0274itR2R4lj7HzFiDdl4gT0uM3urjw/CCs3AoSVLWMrRYwOELbxeGXXBEEM+bcaKQ/CIZNXD1PwVmXfpAKZ6U/fB4Irbc3/MuWGwk5zNBAmENC2VDT6zaLR74GRfU4QRNTj7TUWjMRAdfuaAyGUJLjuVj2kImU00oWKhMpAmmEYDvkaDT4Mwu1j1BNqb5B8DKBh/RilLZnpXuTpL+bgRCUYZ5nQivB2mG0zvz4nCCLqgSBHdWZmisMdnCriMMh+84wMpeIBsgzNCOLKsJuG4ZAxH/oOuuVtLUJ7+t3CDg3cryBVZcIWQEKTgVqZQGCZwIJxGjz5nCBYdDi1ujpmOVsiDLmm8r4MjoiMRIFP7pUJJunjBbhJzI4e2Iele5UDFp4cgpCoe5WoXEYX32W0wRcqci4GA678fCrSokPKKI+CYP2572AyK2mYzu/skZ6Tr7lHGOHWOeqJkSFfoejdGMBcXJwYYJCmFkvtIAJ3Lcw9aIpGv8v4Lz+jsTSgQ9DIC8mxPy6HAd1DRqAyjZ8E4RAJXPJBhPQrBe4BwZqhKgguhF5fo5ZDIy8/r9l8P/VHEBiZhIUitsZjm+HqSh77whtuU42txRjE77cX3cN1uklH6vWaCCi9NAj+RdXmSI/1NELI9TEEYDyPhdn6Z8IBqDSpJbXPwz2raastp/HC/ju68bbYZ21GwPhwDhDGxlCQM1c9RD60+uIg9EfG041mBjNvHmcD7+bYIYi+tg8HgDihiObkzWkI2lnRxDxC3cr51WWM+yCl7JmDHIQsnMvSrI9sy11zvc52QEcXC4LeWL2Mf+kN6tUexqE1MepFYXPtw+KJ7O8XyzTTY706mPMhk2+6wH7rrGmeUV/7wayP7LIS0pRbfPAiMsH05nO3B099xfn5i6OTpTd3+NEWLY1pBgsETcEcgwOe6bFb4cEGeDEAEBbis+WhoW7Eu8JEzc4wCGhg+yognCYWoRDuTJGjwRRk453Wkpfq33EgQnRfGRKiCBYIM8YOJfmxwBhlNbdWIjDYF4rst86x30og0KyPGrDYJRBqNQqruV8ehEfp68Wxv7E4kRyxF8yTQYe3WrJlNLlt7JRLBAIn+a1hJx+NAP4vRI3VCoEg/FbM+ogaB3Ofze2gc9PWvANBOP56fAnh1xjjBTPclrMph14gVNICMjihHIhGqOYl4MGIi1kx5+MzPHQq/ZmdJRBmsrwdeNbH3MqK2A7ucAickHYeCGic8PYyepi8ups2B+XOZCmvBXYKTd4OazHZnOlhzvmIwzUHCDL7rQMQtsoVnvWRpVkfaTVcex2Z8BhRVev9GkK39sPXQRy1WWb3Q2mmutCIRWvOh9yslGMogStXMPxqjv1WT7WLWR9dmvWRFbM+olEngnBycvUQLS19pT4j/kZ/6CIo++x+KIUK/JCzLOnL5XfLrdYyW9Myh/Uprg4TqQmbaX8/QrM+8L9Q0mqBQFhxu50Fwtc7jEZK0iN3j2iKfnVB/ZcaPEt+3Fv0BtbimiZnMedD4x5aLlviV/GOjxDWS4HQTm21UNhRdJGQZFJdugM4wfSf9DdU6B/EufkcjsD4EVrMLcFW5C6NYhWhWi04ktndCQEXnvOh8eHX9NC5zEMPjoEQQuChBG5y1eJtbYgCGr6/UhOJAR37Lb14efRGw3mY3tHRV2q/g958wEcYzGZcuVTwjTtLgZrmwZyPwZTINA0MJiSsVs0DWotHBy5MqRYIhdYGvPCqXack7jNk2oqT1GqGBjtc3M41mCCgg9q4y4gtQsswQfAwIyge/He7qCGdGW7VtVIoQNPX3eRYitdqbe9wR0ivSjgGxBJh6fKh3GvPAiENx3k0mIanJORUjqh6WSbotONVN7WgFC0H63mwgble8Al9xq0h8uwNBB0gGE8uckuXl7nGptWG7B4aZBiw0mgtameGtYCJDhaXHnSn9IgFIxGrR6Ou9/FQyVIHHuaHNCzHtrIWCoR8hVcGAU3YdDobDBk4+fah/LM9KlOKRmndFhABijRTWRiEYotWiAk/ectPxDV3h1fjtXB6mHu1SI9HQ+/R3Dqwpr8qCP7No00up3qstdJYtrm2thaIJyjLVIJgFERTS3iTI4JkMwIAx1poRCOa1NJLyGDCgl4LrYVfdTscP2X0l783nnFf2wnQRB9s+DgMKB6uT6cexerct6JnZGSNGkfIRIgCIvLxVwM7QcnZ5LfkgW6zENa0RIBUYLQGbaHwyGzd2gLuISOo4vr74kOHSXVj/eNVZHpccjL5h9LAUm0mkTdJCrIU93llxW77DKMmJC2JE0yLQKd3bpfR4atf21i6TZMovbMe2zaCOlb3FA0g0g4RGfeJmSXi+qMFpy16JqAxQdBFEGH4DcRb2Em6W3UeCMT/VijStuiRv5+pVNtZDUXNZKywfFSe/zQgneVEMM49vqmCaYQVVF03P+W8+Q4EghmNFFkb8We7b5fFYm2+aJwMIp0m7GM9nsSoGmBJoRUC1tDxIZK6kjYjrjhR/15yGrGNnMtNTDYEBmnr4ukjDhF6t7NJ1A6J5dZHTIG0uSm4WFGLkpmpW9whMBiQpr3fkRxHGfMyq4PrPSLN3KZ0h9nLiwgV2u12ULdnE1TNhgiJkrWdtUFSjr/DBpe2ttqWnEc5c/Fpc7FAIT2sjmZQVH24TGDQDsUDbdu67FeasazHa2ZkUR1LUbrXVoOy5DzqW6sdZVwrm0coeEcN4XQ9EQztWM+0MQMxTeMyMScvQauHpRWyR9jaOz4HDb7xDxITln3ErGC3gcXLabFQ2+tKHqv2wTwWH3YDJ0Tazrw2FDQXUEBPdzdc6nA0ZOKAsELcB0dLcgaRWWRlqKzaPLe1G0xya0Mpb7MG3HqaLOWQL2HKBVVTWsg9IsBOE1XpswxfPF5DaEnI0XA0HgoqtWiwxE+lV6dkbnFCiIGMH90vULug2Uh320AQcz3GiCr2YA2ENNNrwHVXImXDiGHCOM5aNVtpZZmqhTzL8qwsR6iCdb+FMOyCZ/2sJSqdpVcmv91PHneVtBFeMM3gW5SgCVcBn+k+0kxhOYukJE5mUx0Dli2S1etU04BqsTLKdKqxLvLW7WKRClpjEemVKaM9RoPF3oZAp4iiSmm1di1NULAGVJV9FOftrkSyFYMPmM/TEXUM4icSx9Cpci9mGHNReimelV6ZRjjhYRDuwIADzFSDEgi7BAi8YSKzRqBgVIooVSvvGtWPRqFg7FQpEYdE1ccun7vFM2POWIl1HQCCvbPqnZR+CAPV46HzG2qwRh0GrTda2VVDLuNs+gIO6m+tVj/tNiNUryZA6GYLlLDsiurqbsgJINy/H0QI4V4MhNmg8qjAdjtt+U6Qi8uRLe7aMb2ODO3nrdSnXdSwRLKUjcQOqUTEMXRUVxfXnbEdxuq6hqQKw0B9iBGI6CyD0o4mBAgcSo5Ejc/x+EfOVCN1XcOjKFXxChA+zopj6KhzKSKF65Dt0O9l7gACMbAHMRiCkHcrPtRe5IW3hMRchOrIoSU/cf+NlWkq1lmRqW8BtgUfQ58TpSvFlZVUBbUOkjPIf/dJNksguBIcDRgxh4ESFfYixAozuQZ/Iri6GqA8G2pmK5GWHJmFPqxE26n5SAoZaVgNKPMCCJXZ2WY11Y1BO04vxLJ45ABOMOkWDFijOrzqCKIpluNoU5akIMIlrbCDzFot4GPuCMziZHpoTW7tl9dxBG25fdDFrV5/10LiukKVf3I5cra80GxmRYHfqxtLNhrElRVh/9sIc7JJ9xEGqi1CwtIx3Y4H4ml2K9k8DlAyIlCCYxkIiPRECfd5miN6ft7qzMy26rTTojvDr5ccRQ2C4R3Jcq8ywvoYn245BhZOg2c1SsCkKZDMIgHp+sBOVOvUg0FiFJfI27kwTjJcP3+HCy8nyC8LKU4FQUq6lTNIsNVItjkKg1uxY2AJB3pMGan0IG7mQmJOV4LBoOxVwxR1U80fAQY6Rifquk7ZBrcScDAI3kgkMGNsfS6g6oBoWSEnh0rRaftGzlByQsdLxWamQ6fL6/IwCusqlaKrUbcaBgrhsA/2QxSdrGaDmjsY1uo0PjKfF1WVas3BIJxBke0aW7tQY6kuHU4oZsnjgadTznJrLvKGivN4FutSh65KdDYrmxikVa2kBykNHwoAhQDCJ5UO/GUiX5iGDSdcVoSqEHcwCNmoEcgaM1D1ZNCginsuZHbZ6mbjZOmRumfjF52WqBENTlvKguPdsld3kesdPCjEQ4VaDTugVGoHGIQSYUCRaR4RWNqx7wangSBhpTKBUKEGPGjNhfNqgciqsb4+DgI16vpkVFIAgROLulf2eDFaGYfA1LAaakdDQV3HRDQ3kjSkF4CBmBSYQMYiVNiJOhiEKQECGKICTw/F2XOp0S5bJghRNOpa+J9RwGHXCG+G5VTKR8IP2jOMnAwu/lrJRcLhPBCAtqy9Pyd16gqtQnNGo20EIBwMAnpSlY0ZeMApE4RBl634jA2EGRSvLkyv0HYgELyxVCpKu78W8oV98UIBGKxpXsLgPdH5+504gKgHQmRfo54jvrMTdiwI/1BDKe5Kxa25sB1wspi7bFUiXLPLIMD7w35YSBn/S6E7lVIKBjueShy73xdHkrIdUiEE1tbcbp+Jwfv3gfj5+fsQRd5ZLIYCSM8FnQqCHw2ldoyVENRCnHydStXqsmWCQPQJPjJJiI+GBwduUwqpw2B8LVAolQJhNRhaVcOl9+9Rm0cYnJ+vlUrvV0Pvz+uamcQKhcjs8A14QXIa+dGgdaeQxYHmOA6vypFsZHa2XBHdK7tQkaDdT9NdOYtn3QXqypDyKOGOJ4QClrirEOXQrOrDxa8nSsQDQR/PG47DSHCbhlMozbZXMB52KAh0qHCa7EUCAXFhPtfE9bny/hnqc/eb2ZlPVTxo0jPqzdH1yanUenxtrY6aXco6Qjtg+aVEnfigZC40lKBIrADB0o/BeNupIHB7KkXJFmayLW2E3BQ3knG8iewjSsC4WeeHiNprpYS7sMpmo6acvz/HLP3ztcG2VwKiqT2+I1wwrUXVFa5xGZ/kRGIQmqjXlUdBSNOq1eWzJuVVkHVhVyIYYmuoXaLIko+ydS6NJIJmK+JRFhd3CmLosCs6NBHSed1XCNVCkhOJQfCiXnesK4/OrrMVVpB1WrBbibchFoMjIVk1SLPHBzGYCfQm/L66lq/HA+f1aCCNeIyAB91WVEdzAl/scRDQOW+wNNTp6K6SjgYZYATKtY3H4sznPNgkUwgQ1eJx84A5Q0ZRWt2hIPSUu1FwD5ZG58DJWl5bC6uwjEoipKK7b8ckJ83aH3zGVUdN03lt+GUUnU1AXEpOpP7gantHK5XMK6wroi+CrpE0iAcHsWntdtmmleadxI9NUq0nmUsFKo2tFcJczuNQTsiZGXm3uNyDCg1xnakQZZFLNRTyDQIhscM57nYLA2XRakFI7f39kxoXQGJPxKNraO1bC9QKbZ/kRLJA0ER+flDDqFivqhMEBVYc9hXiQx8gfVeE3upWPcEjwJIYsq4FgtFVLoom5ICF5ETKmVfUbOhpr18SbA/G1kn/wUcIFgIPJCcUHu/AZI6FxLyLRCAovi8tvjctOZG0YfbNzMAIo58lOvGG2hDv+ihmZDvEQiJEH8Nk8K1iX9C8i/cBeaQYTHIiDfc/L4vu9YHUozzsYlK8i6gZDOKg2BAoW3bbZYdJY/2LqXmnHogmhseDXM4FYVitJB6oaZM/qGbLAoFeDweCHB+xXVmXLY0rj/U89BNvhXfcVlM6OhkjOZDMRPXtpDxdYTklEwiDgHw4vBO0MOhT3gIRZwTZLGbwbIw3flwECmrB47VASDxjU8pnJCtbr9xBqttFs2ySscELwQKdcNI1V5DGvfn7JSaY0zoxkze2PfbtE7RvopWhIZZ3JAhWVtJ9BwhcoKRMJjcsViBTIRSIYt1mDWBGoKB5BI7e1FjnCpapYQ4rWYXCkgOpfz8nuBNckjmZ9Axfg4Jo7xAGZpvYm5sW7XTkZHT6Dt/C6IbwK0MUVOeCIP4yXbmfGhMjT4PRAPHBsE2s1wsvQnUzCiGfPNrDQzSgEijoLHukl6VM5vExRCQSdPcDEHi8oxggTPKdvnbYJparFZs0UAeRKWTvpkbH5DRbjELYNENelhP6sIJzVvluo3EPHiQS7jAC85B1ikf2tjbksXesIaCDNrHT1G6zm5pDAi/SRL6uu9AdG5MzAZESpCgbnZR70ZMvEyyIXDkmShn3B+12kraWK7nbW4GkIBVoYS7C4vY4BoNBHYM2sfYxOdkitZqgOPXImBw/YhbRmjgt9pLHhPtjbjHf5noo5SVLCOM8T2mvHEdNDGzM4N3YiHl18MDGxraf+nJOUMDMOu42YKhhm9gplGMV5w5CqOXrAoQsB+vHxuSgs71V7y69FKFq866jaIMzPTzwN5HLlVBfgn7LaDdsYwdwgCDbVDXJFAxDqWe1iZ2hMTmYoxNb/YShOlULhPExOQgxmPkX6WUoeV/F5uBwD0+9ZiuuZrXMwFkP6ihJt0AhFmt5Rv2ACWVx0t66yGoTOzPFIDRXVtpI4FF3FQZhfEwO/VWBlwThVo2eO60j3omjWirKjYQuSKMSTXfzab/b3QWVvDYMDdxDVptYEwS0Bs5+pnz2ZwHC+JgcIpGWlV6GbtXuWrw+rgY8sZgHQBQChSCd/10LlNwujiDgMIN3++FfYrWJNUEoigTeJ07qr98xJoeIxYL0QjRavQtBaLpHCKx7xR0/kGnjk/hXCwdoHxINtJFfVXRRyh07fPh3kLGUpTax3B22+OULEnjorBMrQktOpxbK42NymFDU8nKC0T6AQrX8Y5klXqxlCr6Yh+8EPOFg2NduK7422hyQWeP2bjwCAizmZmvSGiT4ITVNFlMk0lwWZzumv42NyTFpJyC9FCWV8Z1gXvdbJI+UbKICawe1Be2SltcfmwpOvtFwIN4hs5f1u3Q44fdYZ/96du9PU3KgBwYYeOdtKx9oQdkTs3lH4bBKBSjtQBxpk0LvkV8B5Gx+cSO1sWH7KoD7clPg7qYk7HQuMB3GSmQbCFAOXpV4I+YttzZiciwWMxkCGEA5uPLn9XB44uHfodBEG3u7vw+CEUReggzPhvSqNKmg/BY5ZfeQE2K2PeCh1gcUCNqYn4+Z6Ig+7OAFOtDmOke06BEduUiJNf/ob7VACFMgUo49omB+M50GauEa4oMeBRe5zXMV5sdA8IIIhHJ5fh4qwmM2oxekUjDlkQs5oSbqYzPgJhTuvaUCyzC+K7ZBgiGZfKV9UYBZEohD7clUZo+ucOvV6SEG82B+r1cuE3PME5UHQURLtMFYyj3ih/dcaXVceC56Y4rXQ8IlTKEq+gXyMBnxwjQpYqEKTxcoz6/CzflCNE03xWIR+izCT+azRaJpTMoj1RYptkxWeHxDZzo2d8okv7xhociNhgBCTJZfaYhqkiMYqgAhC2f301yxuLBenEstEM3NzXfl6tz0Aup1F76UF6pVeWGOji0upL6INUw8YSp07o4BmIcpa0OpLBaY8w6lVyEK7XF7fQaBvH7uKU8jRInm2PmfW7ds3GpqeGyRVrD4tF2cvINbDu1TEU1x/FpjtulPcZsghIw2TRdYQXEmCleLmCsL5784qN4lED4Njy0Cgl9k3+TkEAi2SlMfXgcGKy5Is2e2Zmi6gLFanF8oY8EEQoqcf4BA1bsAAUcajTnz2OLE02V5ozN5z+qSo6yA8MwH6eWpMQRhy4iZIBQR/zHo2OYcO/8A4ePBJwLhE+7mZLvz/6Tf0bnf376FwkZq+8XZoaGIahoaxYTD3NZ2iFIJM0DANGF2/hcwCoOc/+lPJBNwbPEnQOAyn8X7/4ARFGJeOZZ6aRQmzPwyQFgpMwh0XGFmzgRhlZ3/AQhxwR0o5X4qCElfTizx3oX5B5KBUYAv4ZVf2GpatEBAX91sE3M2rGEbdIofKlJeh/OPk/3FFKnIMl6bXkgVR53/R36BoIfMCf8QhVhso+V9NFr1zGQ1f5Kby/ZhGzCIzspsMAEZHkUQKRazVLaLas7pW87/A2Sx+4PLsqdt5BTspkFR00tQcnjYEaGSEWKlBb8JLgPbyLGyQo4T3vgpZvU/BYSGMjxl55c+pEg+vpzlRP6cJprihHyjINAOTbHHMC8y7l6y9MM/zarmfngYuYlB9x3+9sNtbAzppYj4kKIJ8GdGO4l7Y/AZ500qmy8yBj87A/5JIKAPdo7LmjzmNviwkZJeisyZwulYzDqXiQAKtqQ8P0IDEFTlpyW3maB7/MeY/Qai5sOLxRjYdSBG9LYsTvDKw21wGwTFM/63JScaD8uw7dgTQcDWjNku/4vJBBbdGnU6AA13Qoz3gA0EupjgD7SkvlVhIiPm9qCmECfrnxBA95NH/fLOw2C+fThul4pejncodhTKLQ8kg3c07Ug0SXzz4F9ufqn0OE0iVLP40tEl24z/oP18roXFyI6IUVz4Dpf/MLXxsMkAKfPEoJHwIyYy0ktS0rbiaOgREFhPyncs2P+IBGM78GmBs0W0qFA819JL0qR9yYMueLJVczKmIUgwYJv89KZteGMbT5T0qIZJeDdeNvQ8AoJPqEgvxzw9kIK3QCgzOIs//Wsa3qcuq5HW1djzg2AO075jzLo0arHjlDKNI2iJSDugiHla8/O3eeHfJIufLOsOyXPYfnbR+I2Hab+9PWadaLs1tNjbBXISRFiDdj8UwVA9xKwHpDT60u8if1Lx/I7AElVIEM1M/WPlha3Bod+mpr9Q5wvRG6MVa05Pz3O4/UsRKePmly/LTQqyf1nG9W8NUfiNwhtngTy/w0QCCB/BCFQhQRUCKBvavn47Vb3Ga12E1KenKD6Awrq5Ypfmrhcpzi7PLZjz69bxVpbNRdnkivLvVOOLaiL2m0BAqQxNE76mgXVTYm5dVTQA/J9xc0PHvEFift0cV9mNzq8rCpvZK1D4nWHQpOr6PZE1BuEHgbDCc6Uxt+7tqlGookZmiiqFokaU4ulz6/FKDDWnaIv2hUEw59ch4FxcFkoDPiXUhvSc5G8M+So5iaJg+fdEF4cgGB+npnZXqni6bcQFCDfGx48GmuJ1I1meXzdTpXwCgyDm1x0s8Pw6czNAZD5j1OuQRwonSRxO8kM/FPPvcZrGQNgVIGCHAISpqc9bK5+pOUwTzRBXu1h9F1xBIHzaqljz64r7rYGWeE4Xf1topYHlDnwPf5PAsW+H6yhvh2tsBwbhnylU0xZw9RciyC/R/Lrpz8Ysg0Dj/Wh+HbZD9cvQTnhOibA9VM/sZ/5G93EIgiUYaW7dFIPwY+pmyygXGYQuz6+jVhgMwtb8gphfNwrCc1aUfGjJVtFObOP3ZuX5sMEPrp8TKtLY2UZh+Q+UltOk6ZXPNMV6vtlKoW0UtOU6jARSkeuUiYstFJGErk7HWlydcPPhubl12yyDQpG8/DvjCNaY9W//fGAjCSCgXu5QYnPpetd4m6XqFFmJ4hZmAuoQuC7hi3nbhOHkpcDz/C/nxvx3GFmHKSSc2Gx9ycbtP6ZmClPWk2/XMzvT83AYPB5vIbg4QXE1USdg2s9lDxWXeTwexfOLuovyz+m7MrjbnHnDr3nBPOwHbIFv1pN/aEN8+EB/R4qM4STC/eRExjxCH5qnuhiXn/sbM6MDis3R8l76knElmNxmFOSX9J8xbN1vf8L3H8yyAH/KdJ88LeFMk+DmwOujfyKKrgbf6z+lg6ITDbyWaUxOnhZMNSj/kJKe29/0gTJOMecMMqCrYlVkeZkPsDVSj9TRTGL6B0cmUAFOkefG4kh5eHhwfl7eXlTuYiliBvmxstiXoySVb/LircpCmtOfPHwIg7HTX8ri2PNA0PZE3rhbwxyevlalzh2EHIG4jI/F+ZKHk5OwdhfHl3yLRmZXKC+YVvr3hNArWsRMPnZZ/CzUoVU8orSTSrZN08fjGQUhKsLYfHBgI/ZT9Wn/B9GM9d/7qUL0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Англия, Британия, Великобритания — это одно и то же? Или разное? Показываем  на карте - Skyeng Magaz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0BF447-A4BF-4808-9B6D-B2A77B5BCD79}"/>
              </a:ext>
            </a:extLst>
          </p:cNvPr>
          <p:cNvSpPr txBox="1"/>
          <p:nvPr/>
        </p:nvSpPr>
        <p:spPr>
          <a:xfrm>
            <a:off x="4230753" y="599641"/>
            <a:ext cx="6799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Britaniya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Флаг Великобритании купить - заказать, купить в Минске в интернет-магазине,  цена, доставка по РБ">
            <a:extLst>
              <a:ext uri="{FF2B5EF4-FFF2-40B4-BE49-F238E27FC236}">
                <a16:creationId xmlns:a16="http://schemas.microsoft.com/office/drawing/2014/main" id="{DEA8DFC0-4734-4501-9788-9867548D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19" y="535253"/>
            <a:ext cx="4252837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362C1-CE32-0C69-2A84-3F0E94540062}"/>
              </a:ext>
            </a:extLst>
          </p:cNvPr>
          <p:cNvSpPr txBox="1"/>
          <p:nvPr/>
        </p:nvSpPr>
        <p:spPr>
          <a:xfrm>
            <a:off x="3070870" y="502746"/>
            <a:ext cx="9001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Britaniya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an'anaviy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qismga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boʻlinadi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London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qolganlari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London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xorijiy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mijozlarni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dengiz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kemalari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neft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kompaniyalari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transmilliy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korpora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siyalarni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indent="360000"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London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bozorining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vakili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"Lloyd" (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Lloyd's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London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Korpora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bevosita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shugʻullanmaydi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bugungi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taxminan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260 broker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"Lloyd"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anderrayterlarining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350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sindikati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oshiriladi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ular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brokerlar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boʻyicha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takliflarni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oladilar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"Lloyd"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anderrayterlari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korpora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a'zo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boʻlishdan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oldin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korpora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miqdorda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Britaniya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fuqarolari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funt sterling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boshqalar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135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hissa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qoʻshishlari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Anderrayterlar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sindikat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rahbari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boshqariladigan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sindikatlarga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birlashtirilgan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sindikat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a'zolarining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aksariyati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tavakkalchiliklarni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boʻyicha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anderrayting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siyalarini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oshiradigan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a'zolar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ismlar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 ("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names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")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Lloyd"ning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funksiyalari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a'zolar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faoliyatini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a'zolarning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siyalarini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oshirishni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ta'minlash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"Lloyd"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aktlariga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muvofiq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tartibga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solishdan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"Lloyd"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korpora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siyasi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sindikatlari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Savdo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departamenti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qilinmaydi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"Lloyd"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korpora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siyasi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toʻgʻrisidagi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1982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yilgi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Qonunga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muvofiq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Lloyd's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1982)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sindikatlarni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shuningdek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senziyalash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funksiyalari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"Lloyd"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Kengashi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Council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Lloyd's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)ga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oʻtkazildi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Natijada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fuqarolik-huquqiy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dekretda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"Lloyd"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korpora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siyasi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bozorining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oʻzini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oʻzi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tartibga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soluvchi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tuzilmasi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qaraladi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xarakterga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" name="Picture 10" descr="Карта Великобритании. Где находится Великобритания на карте мира? |  Путешествия по Миру | Дзен">
            <a:extLst>
              <a:ext uri="{FF2B5EF4-FFF2-40B4-BE49-F238E27FC236}">
                <a16:creationId xmlns:a16="http://schemas.microsoft.com/office/drawing/2014/main" id="{A337C5D1-4EDF-4108-85DE-14383CB1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3" y="3320810"/>
            <a:ext cx="2828924" cy="32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Think-UK-Flag-517498268-3D_generator-copy.jpg">
            <a:extLst>
              <a:ext uri="{FF2B5EF4-FFF2-40B4-BE49-F238E27FC236}">
                <a16:creationId xmlns:a16="http://schemas.microsoft.com/office/drawing/2014/main" id="{6A8CEC25-64A7-4AEE-81F2-00E01312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" y="732774"/>
            <a:ext cx="2828925" cy="24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907E3-C4A5-D242-547C-A041628287D5}"/>
              </a:ext>
            </a:extLst>
          </p:cNvPr>
          <p:cNvSpPr txBox="1"/>
          <p:nvPr/>
        </p:nvSpPr>
        <p:spPr>
          <a:xfrm>
            <a:off x="2854846" y="527466"/>
            <a:ext cx="92890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Lloyd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qahvaxonasi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egasi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Edvard Lloyd (</a:t>
            </a:r>
            <a:r>
              <a:rPr lang="en-US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Lloyd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)dan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tashabbuskor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Lloyd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qahvaxonaga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tashrif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buyuruvchilar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koʻpaytirish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noan'anaviy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"marketing"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oʻylab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Tijorat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ma'lumotlari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mijozlari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muhimligini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qahvaxona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devorlaridan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joʻnab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toʻgʻrisidagi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ma'lumotlar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narxlari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fraxt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koʻrsatilgan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e'lonlarni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e'lonlarni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oʻqishni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istaganlardan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undirdi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E'lonlardan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Lloyd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oʻzining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qahvaxonasiga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yangilik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xodimlaridan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ma'lumotlarni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suzish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soʻnggi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yangiliklarni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oʻqiydigan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platforma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oʻrnatdi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Sukunatga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chaqirish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qoʻngʻiroqni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Edvard Lloyd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sugʻurtalovchiga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sugʻurtasi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qahvaxona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xizmatlaridan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polislarini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imzolashni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bitimlarini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qahvaxonalar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Lloyd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mijozlarni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noan'anaviy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oʻylab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dyuym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auksioni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gazeta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Yakuniy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narx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bolgʻaning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zarbasi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«Gollandiya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auksioni»dan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oʻlaroq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Lloyd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qahvaxonasidagi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auksion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ichiga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tepasidan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dyuym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uzoqlikda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tiqilgan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boʻlib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oʻtgan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savdogarlar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oʻrtasida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ketguncha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sotilayotgan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shamdonga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tushguniga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narxga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auksion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qiziqish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uygʻotgan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mijozlari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soni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topilma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1696-yilda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haftasiga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marta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Lloydz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ews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gazetasining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nashridir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1720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London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shahridagi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yuzta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sugʻurtalovchilar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«Lloyd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nomlangan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sindikatga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birlashdilar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1713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merosxoʻrlari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ular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familiyaga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boʻlsalar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qahvaxona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oʻzgarishsiz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qoldirdilar</a:t>
            </a: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4" descr="Ллойдс оф Лондон возвращается к истокам | Calm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Ллойдс оф Лондон возвращается к истока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Lloyd's of London запустила программу криптострахования - Hash Telegrap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Ллойдс оф Лондон возвращается к истокам | Calmi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10" descr="Карта Великобритании. Где находится Великобритания на карте мира? |  Путешествия по Миру | Дзен">
            <a:extLst>
              <a:ext uri="{FF2B5EF4-FFF2-40B4-BE49-F238E27FC236}">
                <a16:creationId xmlns:a16="http://schemas.microsoft.com/office/drawing/2014/main" id="{53202D5B-3160-4D75-B988-37A3EEF9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3" y="3320810"/>
            <a:ext cx="2646893" cy="32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Think-UK-Flag-517498268-3D_generator-copy.jpg">
            <a:extLst>
              <a:ext uri="{FF2B5EF4-FFF2-40B4-BE49-F238E27FC236}">
                <a16:creationId xmlns:a16="http://schemas.microsoft.com/office/drawing/2014/main" id="{A805357A-B15E-42CB-97A4-AF9CA6E6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3" y="732774"/>
            <a:ext cx="2646894" cy="24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423798" y="651605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95978-442A-2C92-FEB0-986B3AE1FAD8}"/>
              </a:ext>
            </a:extLst>
          </p:cNvPr>
          <p:cNvSpPr txBox="1"/>
          <p:nvPr/>
        </p:nvSpPr>
        <p:spPr>
          <a:xfrm>
            <a:off x="3963452" y="1100459"/>
            <a:ext cx="8012266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>
              <a:spcBef>
                <a:spcPct val="10000"/>
              </a:spcBef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Germaniyada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258,6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milliard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dollarlik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toʻplandi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Germaniya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qat'iy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nazorati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ostida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xarakterli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xususiyati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biznesining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kapitali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chambarchas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bogʻliqligidir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>
              <a:spcBef>
                <a:spcPct val="10000"/>
              </a:spcBef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Germaniyada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sugʻurtalash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rivojlangan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sababi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urushidan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Germaniyaning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toʻgʻridan-toʻgʻri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sugʻurtalash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yurituvchi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kompaniyalarining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chet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yuritishi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taqiqlangan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Ushbu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taqiq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sugʻurtalovchilarga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ta'sir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qilmadi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yillar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oʻz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natijalarini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keltirdi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Germaniya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dinamik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rivojlanishi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turadi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Germaniyada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toʻlovlari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hajmining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yillik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oʻsishi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10% ni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tarkibida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shaxsiy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ulushi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qariyb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37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foizni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>
              <a:spcBef>
                <a:spcPct val="10000"/>
              </a:spcBef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Gʻarbiy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vropa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mamlakatlariga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qaraganda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oz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ommabop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boʻlmagan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tibbiy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mukofotlari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tushumlarining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taxminan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12% ni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Germaniyada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mulkni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sugʻurtalash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51% ni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4BA07-1E1C-45F7-B576-FA527A4F85CA}"/>
              </a:ext>
            </a:extLst>
          </p:cNvPr>
          <p:cNvSpPr txBox="1"/>
          <p:nvPr/>
        </p:nvSpPr>
        <p:spPr>
          <a:xfrm>
            <a:off x="3862958" y="648062"/>
            <a:ext cx="6104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Germaniya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Флаг Германии купить - заказать, купить в Минске в интернет-магазине, цена,  доставка по РБ">
            <a:extLst>
              <a:ext uri="{FF2B5EF4-FFF2-40B4-BE49-F238E27FC236}">
                <a16:creationId xmlns:a16="http://schemas.microsoft.com/office/drawing/2014/main" id="{28FC2679-0D5A-4217-AD46-E4CFAE74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2" y="527317"/>
            <a:ext cx="3970192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31943" y="875197"/>
            <a:ext cx="804247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2020-yilda Fransiya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ishtirokchilari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231,3 milliard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dollarlik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yigʻishdi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pasayish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11,2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Fransiya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sugʻurtasi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sugʻurtasiga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sugʻurtasi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sugʻurtasi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1983-84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«Arian»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raketasidan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foydalangan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sun'iy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sun'iy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yoʻldoshlarning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tijorat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uchirilishi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oshirilishi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kosmik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sigʻimini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1983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kosmik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risklarni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hovuzi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pool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Fransiya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5-oʻrinni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/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 el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</a:t>
            </a:r>
            <a:r>
              <a:rPr lang="uz-Cyrl-UZ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sohasidir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koʻrsatkich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Fransiya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Britaniya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Shveytsariyadan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3-oʻrinni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Fransiyadagi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dan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460 dan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filial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ofislarga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bozorlarida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yuritmoqda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A349C9-0C8E-40C2-BF06-FEDCDA4E263E}"/>
              </a:ext>
            </a:extLst>
          </p:cNvPr>
          <p:cNvSpPr txBox="1"/>
          <p:nvPr/>
        </p:nvSpPr>
        <p:spPr>
          <a:xfrm>
            <a:off x="3931942" y="580093"/>
            <a:ext cx="6104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Fransiya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2" name="Picture 2" descr="Флаг Франции купить - заказать, купить в Минске в интернет-магазине, цена,  доставка по РБ">
            <a:extLst>
              <a:ext uri="{FF2B5EF4-FFF2-40B4-BE49-F238E27FC236}">
                <a16:creationId xmlns:a16="http://schemas.microsoft.com/office/drawing/2014/main" id="{A8D33E8B-3944-4A3F-B911-6DD9E917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" y="529345"/>
            <a:ext cx="3933849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7938F-2770-A973-F2CD-F7A1BB5F31DA}"/>
              </a:ext>
            </a:extLst>
          </p:cNvPr>
          <p:cNvSpPr txBox="1"/>
          <p:nvPr/>
        </p:nvSpPr>
        <p:spPr>
          <a:xfrm>
            <a:off x="4222998" y="1164268"/>
            <a:ext cx="7810821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2020-yilda Yaponiya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ishtirokchilari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0,4 trillion dollar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yigʻishdi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pasayish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3,0% ni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Yaponiya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sugʻurtalovchi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ustundir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ta)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soni 23 ta. Ular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koʻrsatkichlar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kompaniyalaridan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Ular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baravar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koʻproq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korporasiyalari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obligasiyalarining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Ular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kreditlash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oʻynaydi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Soʻnggi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ular AQSh, Kanada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qat'iy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vazirligining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roziligisiz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stavkalarini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oʻzgartirish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yoʻqligi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oʻrtasidagi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raqobat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koʻplab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filiallar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agentlardan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boʻlib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kompaniyalardagi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soni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5F8E3E-383B-4D61-8660-6AD60318EB10}"/>
              </a:ext>
            </a:extLst>
          </p:cNvPr>
          <p:cNvSpPr txBox="1"/>
          <p:nvPr/>
        </p:nvSpPr>
        <p:spPr>
          <a:xfrm>
            <a:off x="4154116" y="531062"/>
            <a:ext cx="6104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Yaponiya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Флаг Японии купить - заказать, купить в Минске в интернет-магазине, цена,  доставка по РБ">
            <a:extLst>
              <a:ext uri="{FF2B5EF4-FFF2-40B4-BE49-F238E27FC236}">
                <a16:creationId xmlns:a16="http://schemas.microsoft.com/office/drawing/2014/main" id="{2BC46CE5-58A5-47F8-BCE2-D4072F8B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6" y="529059"/>
            <a:ext cx="4162192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2F93DC-A994-4D3F-9074-FA6AA7857BCC}"/>
              </a:ext>
            </a:extLst>
          </p:cNvPr>
          <p:cNvSpPr/>
          <p:nvPr/>
        </p:nvSpPr>
        <p:spPr>
          <a:xfrm>
            <a:off x="1054647" y="649532"/>
            <a:ext cx="3384376" cy="402028"/>
          </a:xfrm>
          <a:prstGeom prst="rect">
            <a:avLst/>
          </a:prstGeom>
          <a:solidFill>
            <a:srgbClr val="3E924E"/>
          </a:solidFill>
          <a:ln>
            <a:solidFill>
              <a:srgbClr val="3E9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647491-3161-9062-921D-33CB1B5376CD}"/>
              </a:ext>
            </a:extLst>
          </p:cNvPr>
          <p:cNvSpPr/>
          <p:nvPr/>
        </p:nvSpPr>
        <p:spPr>
          <a:xfrm>
            <a:off x="730517" y="407186"/>
            <a:ext cx="11027903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 algn="just">
              <a:lnSpc>
                <a:spcPct val="90000"/>
              </a:lnSpc>
            </a:pPr>
            <a:endParaRPr lang="ru-RU" b="1" dirty="0">
              <a:solidFill>
                <a:srgbClr val="002060"/>
              </a:solidFill>
              <a:latin typeface="Axiforma" panose="00000500000000000000" pitchFamily="2" charset="-52"/>
              <a:cs typeface="Arial" panose="020B0604020202020204" pitchFamily="34" charset="0"/>
            </a:endParaRPr>
          </a:p>
          <a:p>
            <a:pPr indent="355600"/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Oʻrganiladigan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endParaRPr lang="uz-Cyrl-U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ru-RU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ASOSIY TUShUNChALAR VA TA'RIFLAR</a:t>
            </a:r>
          </a:p>
          <a:p>
            <a:pPr indent="355600" algn="just"/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ta'riflar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solinishi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1.3.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qoidalar</a:t>
            </a:r>
            <a:endParaRPr lang="ru-RU" b="1" dirty="0">
              <a:solidFill>
                <a:srgbClr val="318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ru-RU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JAHON SUGʻURTA BOZORINING RIVOJLANISh BOSQIChLARI VA ISTIQBOLLARI</a:t>
            </a:r>
          </a:p>
          <a:p>
            <a:pPr indent="355600" algn="just"/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istiqbollari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Muqobil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raqamlashtirish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istiqbollari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/>
            <a:r>
              <a:rPr lang="ru-RU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JAHON SUGʻURTA BOZORI </a:t>
            </a:r>
          </a:p>
          <a:p>
            <a:pPr indent="355600" algn="just"/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Britaniya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Germaniya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.3. Fransiya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.4. Yaponiya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.5. AQSh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.6.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/>
            <a:r>
              <a:rPr lang="ru-RU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JAHON QAYTA SUGʻURTA</a:t>
            </a:r>
            <a:r>
              <a:rPr lang="uz-Cyrl-UZ" b="1" dirty="0">
                <a:solidFill>
                  <a:srgbClr val="08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SINING OʻRNI VA AHAMIYaTI</a:t>
            </a:r>
            <a:endParaRPr lang="ru-RU" b="1" dirty="0">
              <a:solidFill>
                <a:srgbClr val="08A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TOP 10 ta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sugʻurtalovchilar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2022y. 4.2. Global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mukofotlarining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taqsimlanishi</a:t>
            </a:r>
            <a:r>
              <a:rPr lang="ru-RU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9990A-6388-49D4-7752-8CD3B7397602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8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9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2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B62C84-3348-4025-81D8-E3CEDEC9F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51" y="613111"/>
            <a:ext cx="716609" cy="7166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D4A83C-0DB9-4BA1-9F49-A7E2363278F3}"/>
              </a:ext>
            </a:extLst>
          </p:cNvPr>
          <p:cNvSpPr txBox="1"/>
          <p:nvPr/>
        </p:nvSpPr>
        <p:spPr>
          <a:xfrm>
            <a:off x="11621374" y="645294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B935C-D1F4-6857-A360-F850AC439DF9}"/>
              </a:ext>
            </a:extLst>
          </p:cNvPr>
          <p:cNvSpPr txBox="1"/>
          <p:nvPr/>
        </p:nvSpPr>
        <p:spPr>
          <a:xfrm>
            <a:off x="3908952" y="811344"/>
            <a:ext cx="82349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AQSh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2022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a'zolari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 trillion dollar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yigʻishdi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1,8% ni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yoʻq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Amerika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monopoliyalari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mamlakatlaridagi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qariyb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Qoʻshma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Shtatlarda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shtat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qonunchiligiga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soluvchi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toʻgʻrisida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organ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3538"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shtat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talablarini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qoʻyadi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nazoratidagi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auditdan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oʻtkazadi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lisenziyalar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5CEB2-2F11-49C8-8630-67AE63F296DD}"/>
              </a:ext>
            </a:extLst>
          </p:cNvPr>
          <p:cNvSpPr txBox="1"/>
          <p:nvPr/>
        </p:nvSpPr>
        <p:spPr>
          <a:xfrm>
            <a:off x="3910676" y="485926"/>
            <a:ext cx="6104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3.5. AQSh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Флаг США купить - заказать, купить в Минске в интернет-магазине, цена,  доставка по РБ">
            <a:extLst>
              <a:ext uri="{FF2B5EF4-FFF2-40B4-BE49-F238E27FC236}">
                <a16:creationId xmlns:a16="http://schemas.microsoft.com/office/drawing/2014/main" id="{1A128214-B6D1-4A1A-ABA6-C8EDA291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317"/>
            <a:ext cx="3910676" cy="63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99107" y="652511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0510C-8DBC-4154-8BA0-09D850FA8517}"/>
              </a:ext>
            </a:extLst>
          </p:cNvPr>
          <p:cNvSpPr txBox="1"/>
          <p:nvPr/>
        </p:nvSpPr>
        <p:spPr>
          <a:xfrm>
            <a:off x="4142543" y="1567521"/>
            <a:ext cx="7831873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541338" algn="just" fontAlgn="base">
              <a:spcBef>
                <a:spcPts val="900"/>
              </a:spcBef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oʻsishi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materik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etakchisi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2022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a'zolari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655,9 mlrd. dollar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yigʻishdi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6,2% ni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sogʻliq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sugʻurtasi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ta'minlandi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9,6% ga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41338" algn="just" fontAlgn="base">
              <a:spcBef>
                <a:spcPts val="900"/>
              </a:spcBef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istiqbolli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108,0 mlrd. dollar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yigʻildi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0,1% ni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islohotlari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sur'ati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sekinlashadi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bozoriga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ta'sir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koʻrsatadi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A2F51-88BF-4138-A526-B83DB4D013A1}"/>
              </a:ext>
            </a:extLst>
          </p:cNvPr>
          <p:cNvSpPr txBox="1"/>
          <p:nvPr/>
        </p:nvSpPr>
        <p:spPr>
          <a:xfrm>
            <a:off x="4350532" y="794433"/>
            <a:ext cx="69292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3.6.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bozorlari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Китай и Индия сблизились, но не подружились">
            <a:extLst>
              <a:ext uri="{FF2B5EF4-FFF2-40B4-BE49-F238E27FC236}">
                <a16:creationId xmlns:a16="http://schemas.microsoft.com/office/drawing/2014/main" id="{AC4E5F37-AF22-4B11-93C6-AB5D3DA7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98091" y="1625408"/>
            <a:ext cx="6330683" cy="41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193361-E0DC-4995-962F-11BC452A41C0}"/>
              </a:ext>
            </a:extLst>
          </p:cNvPr>
          <p:cNvSpPr/>
          <p:nvPr/>
        </p:nvSpPr>
        <p:spPr>
          <a:xfrm>
            <a:off x="2754938" y="592411"/>
            <a:ext cx="696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JAHON QAYTA SUGʻURTASINING OʻRNI VA AHAMIY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CB2018-87F4-4857-81DB-BA3CCDAA3E08}"/>
              </a:ext>
            </a:extLst>
          </p:cNvPr>
          <p:cNvSpPr/>
          <p:nvPr/>
        </p:nvSpPr>
        <p:spPr>
          <a:xfrm>
            <a:off x="523975" y="989790"/>
            <a:ext cx="11063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B050"/>
                </a:solidFill>
              </a:rPr>
              <a:t>Jahon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qayta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sugʻurtasi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bu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iqtisodiy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munosabatlar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tizimi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boʻlib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unga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koʻra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bir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mamlakatning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sugʻurtalovchisi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qayta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sugʻurtalovchisi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sugʻurta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qilish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uchun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risklarni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oʻz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zimmasiga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olgan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holda</a:t>
            </a:r>
            <a:r>
              <a:rPr lang="ru-RU" dirty="0">
                <a:solidFill>
                  <a:srgbClr val="002060"/>
                </a:solidFill>
              </a:rPr>
              <a:t>, ular </a:t>
            </a:r>
            <a:r>
              <a:rPr lang="ru-RU" dirty="0" err="1">
                <a:solidFill>
                  <a:srgbClr val="002060"/>
                </a:solidFill>
              </a:rPr>
              <a:t>boʻyicha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javobgarlikning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bir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qismini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oʻzining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moliyaviy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imkoniyatlarini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hisobga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olgan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holda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kelishilgan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shartlarda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opera</a:t>
            </a:r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ru-RU" dirty="0" err="1">
                <a:solidFill>
                  <a:srgbClr val="002060"/>
                </a:solidFill>
              </a:rPr>
              <a:t>siyalarining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moliyaviy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barqarorligi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va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rentabelligini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ta'minlash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muvozanatli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portfelini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yaratish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imkoniyatlarini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yaratish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maqsadida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boshqa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davlat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qayta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sugʻurtalovchilariga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sugʻurtalovchilarga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oʻtkazadi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Shunday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qilib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global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miqyosda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opera</a:t>
            </a:r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ru-RU" dirty="0" err="1">
                <a:solidFill>
                  <a:srgbClr val="002060"/>
                </a:solidFill>
              </a:rPr>
              <a:t>siyalarida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muvozanatga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erishiladi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3D26E14-7FF8-4CEA-B1C0-D54BD6034D8C}"/>
              </a:ext>
            </a:extLst>
          </p:cNvPr>
          <p:cNvSpPr/>
          <p:nvPr/>
        </p:nvSpPr>
        <p:spPr>
          <a:xfrm>
            <a:off x="3795806" y="3254876"/>
            <a:ext cx="7950435" cy="1818403"/>
          </a:xfrm>
          <a:prstGeom prst="roundRect">
            <a:avLst>
              <a:gd name="adj" fmla="val 9265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564" algn="just"/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sugʻurtalovchini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sugʻurtalovchini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himoyalanmagan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boʻlsa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shartnomalari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koʻrishi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moliyaviy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zararlardan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qilishdan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FB6837D-3088-4A32-B3D4-AF68E18F7733}"/>
              </a:ext>
            </a:extLst>
          </p:cNvPr>
          <p:cNvSpPr/>
          <p:nvPr/>
        </p:nvSpPr>
        <p:spPr>
          <a:xfrm>
            <a:off x="737410" y="3270114"/>
            <a:ext cx="2912366" cy="1803800"/>
          </a:xfrm>
          <a:prstGeom prst="roundRect">
            <a:avLst>
              <a:gd name="adj" fmla="val 9265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22" algn="ctr">
              <a:lnSpc>
                <a:spcPct val="80000"/>
              </a:lnSpc>
            </a:pP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sugʻurtasi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endParaRPr lang="ru-RU" sz="1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6722E9D-F8BB-4678-BA33-5D02D3BFF0E0}"/>
              </a:ext>
            </a:extLst>
          </p:cNvPr>
          <p:cNvSpPr/>
          <p:nvPr/>
        </p:nvSpPr>
        <p:spPr>
          <a:xfrm>
            <a:off x="749589" y="5409280"/>
            <a:ext cx="1100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2022-yil </a:t>
            </a:r>
            <a:r>
              <a:rPr lang="ru-RU" dirty="0" err="1">
                <a:solidFill>
                  <a:srgbClr val="002060"/>
                </a:solidFill>
              </a:rPr>
              <a:t>oxirida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6,7 ​​trln. AQSh </a:t>
            </a:r>
            <a:r>
              <a:rPr lang="ru-RU" b="1" dirty="0" err="1">
                <a:solidFill>
                  <a:srgbClr val="FF0000"/>
                </a:solidFill>
              </a:rPr>
              <a:t>dollaridan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ortiq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miqdorda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mukofoti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yigʻildi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shundan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1,14 trln AQSh </a:t>
            </a:r>
            <a:r>
              <a:rPr lang="ru-RU" b="1" dirty="0" err="1">
                <a:solidFill>
                  <a:srgbClr val="FF0000"/>
                </a:solidFill>
              </a:rPr>
              <a:t>dollari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miqdorida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mukofoti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qayta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sugʻurta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qilindi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(17%).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3C62A6-C58A-4052-BED4-A2C66DD30C44}"/>
              </a:ext>
            </a:extLst>
          </p:cNvPr>
          <p:cNvSpPr txBox="1"/>
          <p:nvPr/>
        </p:nvSpPr>
        <p:spPr>
          <a:xfrm>
            <a:off x="11699107" y="6525112"/>
            <a:ext cx="55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711885" y="652511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89F7A4-BA89-0512-3E10-8CAE4EDADE84}"/>
              </a:ext>
            </a:extLst>
          </p:cNvPr>
          <p:cNvSpPr/>
          <p:nvPr/>
        </p:nvSpPr>
        <p:spPr>
          <a:xfrm>
            <a:off x="10319481" y="2315009"/>
            <a:ext cx="576064" cy="3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E53D4C-C219-D36A-A919-77BEBF156EF9}"/>
              </a:ext>
            </a:extLst>
          </p:cNvPr>
          <p:cNvSpPr/>
          <p:nvPr/>
        </p:nvSpPr>
        <p:spPr>
          <a:xfrm>
            <a:off x="8740254" y="5260678"/>
            <a:ext cx="1237187" cy="3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BAB101-CCF4-A8E4-DE84-CC9B1ED155AC}"/>
              </a:ext>
            </a:extLst>
          </p:cNvPr>
          <p:cNvSpPr/>
          <p:nvPr/>
        </p:nvSpPr>
        <p:spPr>
          <a:xfrm>
            <a:off x="5545861" y="1834160"/>
            <a:ext cx="512097" cy="3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33D73A-C511-A5C6-3A4E-2B78652A24C7}"/>
              </a:ext>
            </a:extLst>
          </p:cNvPr>
          <p:cNvSpPr/>
          <p:nvPr/>
        </p:nvSpPr>
        <p:spPr>
          <a:xfrm>
            <a:off x="4063373" y="5407587"/>
            <a:ext cx="576064" cy="37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E8332-9EF4-4A9B-9242-405FEB0B453C}"/>
              </a:ext>
            </a:extLst>
          </p:cNvPr>
          <p:cNvSpPr txBox="1"/>
          <p:nvPr/>
        </p:nvSpPr>
        <p:spPr>
          <a:xfrm>
            <a:off x="580372" y="863300"/>
            <a:ext cx="11056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TOP 10 ta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sugʻurtalovchilar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</a:t>
            </a:r>
            <a:r>
              <a:rPr lang="ru-RU" sz="2000" b="1" dirty="0">
                <a:solidFill>
                  <a:srgbClr val="318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3">
            <a:extLst>
              <a:ext uri="{FF2B5EF4-FFF2-40B4-BE49-F238E27FC236}">
                <a16:creationId xmlns:a16="http://schemas.microsoft.com/office/drawing/2014/main" id="{72193453-E55B-4F01-A5FD-10BD2B315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7528"/>
              </p:ext>
            </p:extLst>
          </p:nvPr>
        </p:nvGraphicFramePr>
        <p:xfrm>
          <a:off x="689934" y="1278861"/>
          <a:ext cx="10946686" cy="464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19">
                  <a:extLst>
                    <a:ext uri="{9D8B030D-6E8A-4147-A177-3AD203B41FA5}">
                      <a16:colId xmlns:a16="http://schemas.microsoft.com/office/drawing/2014/main" val="1344934811"/>
                    </a:ext>
                  </a:extLst>
                </a:gridCol>
                <a:gridCol w="3709929">
                  <a:extLst>
                    <a:ext uri="{9D8B030D-6E8A-4147-A177-3AD203B41FA5}">
                      <a16:colId xmlns:a16="http://schemas.microsoft.com/office/drawing/2014/main" val="3215883421"/>
                    </a:ext>
                  </a:extLst>
                </a:gridCol>
                <a:gridCol w="3208253">
                  <a:extLst>
                    <a:ext uri="{9D8B030D-6E8A-4147-A177-3AD203B41FA5}">
                      <a16:colId xmlns:a16="http://schemas.microsoft.com/office/drawing/2014/main" val="3216512844"/>
                    </a:ext>
                  </a:extLst>
                </a:gridCol>
                <a:gridCol w="3445185">
                  <a:extLst>
                    <a:ext uri="{9D8B030D-6E8A-4147-A177-3AD203B41FA5}">
                      <a16:colId xmlns:a16="http://schemas.microsoft.com/office/drawing/2014/main" val="2383376096"/>
                    </a:ext>
                  </a:extLst>
                </a:gridCol>
              </a:tblGrid>
              <a:tr h="642933"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p/p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>
                          <a:solidFill>
                            <a:schemeClr val="tx1"/>
                          </a:solidFill>
                        </a:rPr>
                        <a:t>Qayta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sugʻurtalovchi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Mamlakatlar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Yillik qayta sugʻurtalash mukofoti hajmi­, mlrd. $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74553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Munich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Germa­niya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46,8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56195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Swiss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>
                          <a:solidFill>
                            <a:schemeClr val="tx1"/>
                          </a:solidFill>
                        </a:rPr>
                        <a:t>Shvey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sa­riya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39,2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57328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Hannover Rueck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Germa­niya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31,4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99782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Canada Life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Kanada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23,6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27928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SCOR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Fransi­ya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19,9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19631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Berkshire Hathaway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AQSh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19,9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00784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5240" marR="15240" marT="15240" marB="1524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Lloyd’s of London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Buyuk Bri­tani­ya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19,3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67056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China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Xitoy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17,8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79572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Reinsurance Group of America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AQSh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13,3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222988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Everest 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Bermud orollari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9,1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49189"/>
                  </a:ext>
                </a:extLst>
              </a:tr>
              <a:tr h="340102">
                <a:tc gridSpan="3">
                  <a:txBody>
                    <a:bodyPr/>
                    <a:lstStyle/>
                    <a:p>
                      <a:pPr algn="ctr"/>
                      <a:r>
                        <a:rPr>
                          <a:solidFill>
                            <a:schemeClr val="tx1"/>
                          </a:solidFill>
                        </a:rPr>
                        <a:t>Jami: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240.3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59750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2F22001-596F-4E42-94C3-607BE382B71B}"/>
              </a:ext>
            </a:extLst>
          </p:cNvPr>
          <p:cNvSpPr txBox="1"/>
          <p:nvPr/>
        </p:nvSpPr>
        <p:spPr>
          <a:xfrm>
            <a:off x="3750566" y="561232"/>
            <a:ext cx="61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JAHON QAYTA SUGʻURTA BOZORI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57450D-9C40-473F-B96E-B0AD28882B08}"/>
              </a:ext>
            </a:extLst>
          </p:cNvPr>
          <p:cNvSpPr txBox="1"/>
          <p:nvPr/>
        </p:nvSpPr>
        <p:spPr>
          <a:xfrm>
            <a:off x="689934" y="5929123"/>
            <a:ext cx="1094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talikdagi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sugʻurtalovchilar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guruhlariga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toʻgʻri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3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33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6FBC75-6162-4ACF-9EFE-BF7B0CDF8409}"/>
              </a:ext>
            </a:extLst>
          </p:cNvPr>
          <p:cNvGrpSpPr>
            <a:grpSpLocks/>
          </p:cNvGrpSpPr>
          <p:nvPr/>
        </p:nvGrpSpPr>
        <p:grpSpPr bwMode="auto">
          <a:xfrm>
            <a:off x="1803597" y="1910072"/>
            <a:ext cx="8738658" cy="3787205"/>
            <a:chOff x="2300289" y="1838325"/>
            <a:chExt cx="5735282" cy="2325688"/>
          </a:xfrm>
        </p:grpSpPr>
        <p:pic>
          <p:nvPicPr>
            <p:cNvPr id="22" name="Picture 109" descr="BlankMap-World">
              <a:extLst>
                <a:ext uri="{FF2B5EF4-FFF2-40B4-BE49-F238E27FC236}">
                  <a16:creationId xmlns:a16="http://schemas.microsoft.com/office/drawing/2014/main" id="{84DF2927-B8EA-42BD-AA76-1E57BF15F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963" y="1838325"/>
              <a:ext cx="5194300" cy="232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15">
              <a:extLst>
                <a:ext uri="{FF2B5EF4-FFF2-40B4-BE49-F238E27FC236}">
                  <a16:creationId xmlns:a16="http://schemas.microsoft.com/office/drawing/2014/main" id="{3B2DEBE9-0217-4E83-AC22-2DB206590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0289" y="2208710"/>
              <a:ext cx="2092325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ru-RU" altLang="en-US" b="1" dirty="0"/>
                <a:t>                       </a:t>
              </a:r>
              <a:r>
                <a:rPr lang="ru-RU" altLang="en-US" b="1" dirty="0">
                  <a:solidFill>
                    <a:srgbClr val="FF0000"/>
                  </a:solidFill>
                </a:rPr>
                <a:t>56%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/>
                <a:t>AQSh (50,4) + Kanada (5,6) </a:t>
              </a:r>
            </a:p>
          </p:txBody>
        </p:sp>
        <p:sp>
          <p:nvSpPr>
            <p:cNvPr id="24" name="Text Box 116">
              <a:extLst>
                <a:ext uri="{FF2B5EF4-FFF2-40B4-BE49-F238E27FC236}">
                  <a16:creationId xmlns:a16="http://schemas.microsoft.com/office/drawing/2014/main" id="{59C7CF36-E54A-4C9F-82F9-B2EADFDB2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872" y="3073289"/>
              <a:ext cx="1433944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ru-RU" altLang="en-US" b="1" dirty="0">
                  <a:solidFill>
                    <a:srgbClr val="FF0000"/>
                  </a:solidFill>
                </a:rPr>
                <a:t>4%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/>
                <a:t>Ofshor </a:t>
              </a:r>
              <a:r>
                <a:rPr lang="ru-RU" altLang="en-US" dirty="0" err="1"/>
                <a:t>hududlar</a:t>
              </a:r>
              <a:endParaRPr lang="ru-RU" altLang="en-US" dirty="0"/>
            </a:p>
          </p:txBody>
        </p:sp>
        <p:sp>
          <p:nvSpPr>
            <p:cNvPr id="25" name="Text Box 117">
              <a:extLst>
                <a:ext uri="{FF2B5EF4-FFF2-40B4-BE49-F238E27FC236}">
                  <a16:creationId xmlns:a16="http://schemas.microsoft.com/office/drawing/2014/main" id="{48C830DA-0AE8-420B-B0B2-3AD3C2D8C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507" y="2130425"/>
              <a:ext cx="1433945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ru-RU" altLang="en-US" dirty="0"/>
                <a:t>           </a:t>
              </a:r>
              <a:r>
                <a:rPr lang="ru-RU" altLang="en-US" b="1" dirty="0">
                  <a:solidFill>
                    <a:srgbClr val="FF0000"/>
                  </a:solidFill>
                </a:rPr>
                <a:t>26%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 err="1"/>
                <a:t>Gʻarbiy</a:t>
              </a:r>
              <a:r>
                <a:rPr lang="ru-RU" altLang="en-US" dirty="0"/>
                <a:t> </a:t>
              </a:r>
              <a:r>
                <a:rPr lang="en-US" altLang="en-US" dirty="0"/>
                <a:t>Ye</a:t>
              </a:r>
              <a:r>
                <a:rPr lang="ru-RU" altLang="en-US" dirty="0" err="1"/>
                <a:t>vropa</a:t>
              </a:r>
              <a:endParaRPr lang="ru-RU" altLang="en-US" dirty="0"/>
            </a:p>
          </p:txBody>
        </p:sp>
        <p:sp>
          <p:nvSpPr>
            <p:cNvPr id="26" name="Text Box 118">
              <a:extLst>
                <a:ext uri="{FF2B5EF4-FFF2-40B4-BE49-F238E27FC236}">
                  <a16:creationId xmlns:a16="http://schemas.microsoft.com/office/drawing/2014/main" id="{0780E59E-2911-4991-A383-FD5B64B5E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4037" y="2473364"/>
              <a:ext cx="2351534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ru-RU" altLang="en-US" b="1" dirty="0">
                  <a:solidFill>
                    <a:srgbClr val="FF0000"/>
                  </a:solidFill>
                </a:rPr>
                <a:t>8%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 err="1"/>
                <a:t>Yaponiya+Xitoy+Janubiy</a:t>
              </a:r>
              <a:r>
                <a:rPr lang="ru-RU" altLang="en-US" dirty="0"/>
                <a:t> Koreya</a:t>
              </a:r>
            </a:p>
          </p:txBody>
        </p:sp>
        <p:sp>
          <p:nvSpPr>
            <p:cNvPr id="27" name="Text Box 119">
              <a:extLst>
                <a:ext uri="{FF2B5EF4-FFF2-40B4-BE49-F238E27FC236}">
                  <a16:creationId xmlns:a16="http://schemas.microsoft.com/office/drawing/2014/main" id="{F897CE2C-65D6-4F4C-A441-576D2AD4C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124" y="3175941"/>
              <a:ext cx="606425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ru-RU" altLang="en-US" b="1" dirty="0">
                  <a:solidFill>
                    <a:srgbClr val="FF0000"/>
                  </a:solidFill>
                </a:rPr>
                <a:t>  2% </a:t>
              </a:r>
              <a:r>
                <a:rPr lang="ru-RU" altLang="en-US" dirty="0"/>
                <a:t>JAR</a:t>
              </a:r>
            </a:p>
          </p:txBody>
        </p:sp>
        <p:sp>
          <p:nvSpPr>
            <p:cNvPr id="28" name="Text Box 117">
              <a:extLst>
                <a:ext uri="{FF2B5EF4-FFF2-40B4-BE49-F238E27FC236}">
                  <a16:creationId xmlns:a16="http://schemas.microsoft.com/office/drawing/2014/main" id="{1961C13C-4AEE-484D-8DD4-9A2D479A0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1" y="1949103"/>
              <a:ext cx="1846964" cy="3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ru-RU" altLang="en-US" b="1" dirty="0"/>
                <a:t>               </a:t>
              </a:r>
              <a:r>
                <a:rPr lang="en-US" altLang="en-US" b="1" dirty="0">
                  <a:solidFill>
                    <a:srgbClr val="FF0000"/>
                  </a:solidFill>
                </a:rPr>
                <a:t>2</a:t>
              </a:r>
              <a:r>
                <a:rPr lang="ru-RU" altLang="en-US" b="1" dirty="0">
                  <a:solidFill>
                    <a:srgbClr val="FF0000"/>
                  </a:solidFill>
                </a:rPr>
                <a:t>%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ru-RU" altLang="en-US" dirty="0" err="1"/>
                <a:t>Rossiya</a:t>
              </a:r>
              <a:r>
                <a:rPr lang="ru-RU" altLang="en-US" dirty="0"/>
                <a:t> </a:t>
              </a:r>
              <a:r>
                <a:rPr lang="ru-RU" altLang="en-US" dirty="0" err="1"/>
                <a:t>Federa</a:t>
              </a:r>
              <a:r>
                <a:rPr lang="en-US" altLang="en-US" dirty="0"/>
                <a:t>t</a:t>
              </a:r>
              <a:r>
                <a:rPr lang="ru-RU" altLang="en-US" dirty="0" err="1"/>
                <a:t>siyasi</a:t>
              </a:r>
              <a:endParaRPr lang="ru-RU" alt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A891B2-D934-4BE5-8C26-8EFE7B58917F}"/>
              </a:ext>
            </a:extLst>
          </p:cNvPr>
          <p:cNvSpPr txBox="1"/>
          <p:nvPr/>
        </p:nvSpPr>
        <p:spPr>
          <a:xfrm>
            <a:off x="846908" y="817638"/>
            <a:ext cx="1023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Global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mukofotlarining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taqsimlanishi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2022y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18">
            <a:extLst>
              <a:ext uri="{FF2B5EF4-FFF2-40B4-BE49-F238E27FC236}">
                <a16:creationId xmlns:a16="http://schemas.microsoft.com/office/drawing/2014/main" id="{7A039499-0608-DEC6-8818-A834A437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301" y="3942940"/>
            <a:ext cx="3348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altLang="en-US" b="1" dirty="0">
                <a:solidFill>
                  <a:srgbClr val="FF0000"/>
                </a:solidFill>
              </a:rPr>
              <a:t>2%</a:t>
            </a:r>
          </a:p>
          <a:p>
            <a:pPr algn="ctr">
              <a:spcBef>
                <a:spcPts val="0"/>
              </a:spcBef>
            </a:pPr>
            <a:r>
              <a:rPr lang="ru-RU" altLang="en-US" dirty="0"/>
              <a:t> </a:t>
            </a:r>
            <a:r>
              <a:rPr lang="ru-RU" altLang="en-US" dirty="0" err="1"/>
              <a:t>Janubi-Sharqiy</a:t>
            </a:r>
            <a:r>
              <a:rPr lang="ru-RU" altLang="en-US" dirty="0"/>
              <a:t> </a:t>
            </a:r>
            <a:r>
              <a:rPr lang="ru-RU" altLang="en-US" dirty="0" err="1"/>
              <a:t>Osiyo</a:t>
            </a:r>
            <a:r>
              <a:rPr lang="ru-RU" altLang="en-US" dirty="0"/>
              <a:t> + Avstraliya</a:t>
            </a:r>
          </a:p>
        </p:txBody>
      </p:sp>
    </p:spTree>
    <p:extLst>
      <p:ext uri="{BB962C8B-B14F-4D97-AF65-F5344CB8AC3E}">
        <p14:creationId xmlns:p14="http://schemas.microsoft.com/office/powerpoint/2010/main" val="38448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54242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BCF54-70E2-B747-D836-EFD911C72156}"/>
              </a:ext>
            </a:extLst>
          </p:cNvPr>
          <p:cNvSpPr txBox="1"/>
          <p:nvPr/>
        </p:nvSpPr>
        <p:spPr>
          <a:xfrm>
            <a:off x="1486726" y="587369"/>
            <a:ext cx="9505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Oʻzbekinvest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EISK AJ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koʻrsatkichlari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FE744C-F6D2-7DD2-28D5-8891B6451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19758"/>
              </p:ext>
            </p:extLst>
          </p:nvPr>
        </p:nvGraphicFramePr>
        <p:xfrm>
          <a:off x="550590" y="1052736"/>
          <a:ext cx="11207832" cy="22763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49675">
                  <a:extLst>
                    <a:ext uri="{9D8B030D-6E8A-4147-A177-3AD203B41FA5}">
                      <a16:colId xmlns:a16="http://schemas.microsoft.com/office/drawing/2014/main" val="2357228899"/>
                    </a:ext>
                  </a:extLst>
                </a:gridCol>
                <a:gridCol w="1438957">
                  <a:extLst>
                    <a:ext uri="{9D8B030D-6E8A-4147-A177-3AD203B41FA5}">
                      <a16:colId xmlns:a16="http://schemas.microsoft.com/office/drawing/2014/main" val="1064995985"/>
                    </a:ext>
                  </a:extLst>
                </a:gridCol>
                <a:gridCol w="1374400">
                  <a:extLst>
                    <a:ext uri="{9D8B030D-6E8A-4147-A177-3AD203B41FA5}">
                      <a16:colId xmlns:a16="http://schemas.microsoft.com/office/drawing/2014/main" val="1872135537"/>
                    </a:ext>
                  </a:extLst>
                </a:gridCol>
                <a:gridCol w="1408958">
                  <a:extLst>
                    <a:ext uri="{9D8B030D-6E8A-4147-A177-3AD203B41FA5}">
                      <a16:colId xmlns:a16="http://schemas.microsoft.com/office/drawing/2014/main" val="1003785088"/>
                    </a:ext>
                  </a:extLst>
                </a:gridCol>
                <a:gridCol w="1367921">
                  <a:extLst>
                    <a:ext uri="{9D8B030D-6E8A-4147-A177-3AD203B41FA5}">
                      <a16:colId xmlns:a16="http://schemas.microsoft.com/office/drawing/2014/main" val="2277045853"/>
                    </a:ext>
                  </a:extLst>
                </a:gridCol>
                <a:gridCol w="1367921">
                  <a:extLst>
                    <a:ext uri="{9D8B030D-6E8A-4147-A177-3AD203B41FA5}">
                      <a16:colId xmlns:a16="http://schemas.microsoft.com/office/drawing/2014/main" val="12265229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b="1" dirty="0" err="1"/>
                        <a:t>Koʻrsatkich</a:t>
                      </a:r>
                      <a:endParaRPr b="1" dirty="0"/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err="1"/>
                        <a:t>Oʻlchov</a:t>
                      </a:r>
                      <a:r>
                        <a:rPr b="1" dirty="0"/>
                        <a:t> </a:t>
                      </a:r>
                      <a:r>
                        <a:rPr b="1" dirty="0" err="1"/>
                        <a:t>birligi</a:t>
                      </a:r>
                      <a:endParaRPr b="1" dirty="0"/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/>
                        <a:t>01.01.2017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/>
                        <a:t>01.01.2024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err="1"/>
                        <a:t>Oʻsish</a:t>
                      </a:r>
                      <a:r>
                        <a:rPr b="1" dirty="0"/>
                        <a:t> (</a:t>
                      </a:r>
                      <a:r>
                        <a:rPr b="1" dirty="0" err="1"/>
                        <a:t>marta</a:t>
                      </a:r>
                      <a:r>
                        <a:rPr b="1" dirty="0"/>
                        <a:t>)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err="1"/>
                        <a:t>Oʻsish</a:t>
                      </a:r>
                      <a:r>
                        <a:rPr b="1" dirty="0"/>
                        <a:t> (%da)</a:t>
                      </a:r>
                    </a:p>
                  </a:txBody>
                  <a:tcPr marL="7288" marR="7288" marT="7288" marB="0" anchor="ctr"/>
                </a:tc>
                <a:extLst>
                  <a:ext uri="{0D108BD9-81ED-4DB2-BD59-A6C34878D82A}">
                    <a16:rowId xmlns:a16="http://schemas.microsoft.com/office/drawing/2014/main" val="29454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dirty="0" err="1"/>
                        <a:t>Sugʻurta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mukofoti</a:t>
                      </a:r>
                      <a:endParaRPr dirty="0"/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/>
                        <a:t>mln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AQSh</a:t>
                      </a:r>
                      <a:r>
                        <a:rPr dirty="0"/>
                        <a:t> doll.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12,8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100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7,8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780%</a:t>
                      </a:r>
                    </a:p>
                  </a:txBody>
                  <a:tcPr marL="7288" marR="7288" marT="7288" marB="0" anchor="ctr"/>
                </a:tc>
                <a:extLst>
                  <a:ext uri="{0D108BD9-81ED-4DB2-BD59-A6C34878D82A}">
                    <a16:rowId xmlns:a16="http://schemas.microsoft.com/office/drawing/2014/main" val="3810594151"/>
                  </a:ext>
                </a:extLst>
              </a:tr>
              <a:tr h="582488">
                <a:tc>
                  <a:txBody>
                    <a:bodyPr/>
                    <a:lstStyle/>
                    <a:p>
                      <a:pPr algn="l"/>
                      <a:r>
                        <a:rPr dirty="0" err="1"/>
                        <a:t>Qayta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sugʻurta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mukofotlari</a:t>
                      </a:r>
                      <a:endParaRPr dirty="0"/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/>
                        <a:t>mln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AQSh</a:t>
                      </a:r>
                      <a:r>
                        <a:rPr dirty="0"/>
                        <a:t> doll.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0,0008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52, 8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66000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6600000%</a:t>
                      </a:r>
                    </a:p>
                  </a:txBody>
                  <a:tcPr marL="7288" marR="7288" marT="7288" marB="0" anchor="ctr"/>
                </a:tc>
                <a:extLst>
                  <a:ext uri="{0D108BD9-81ED-4DB2-BD59-A6C34878D82A}">
                    <a16:rowId xmlns:a16="http://schemas.microsoft.com/office/drawing/2014/main" val="1859863521"/>
                  </a:ext>
                </a:extLst>
              </a:tr>
              <a:tr h="777857">
                <a:tc>
                  <a:txBody>
                    <a:bodyPr/>
                    <a:lstStyle/>
                    <a:p>
                      <a:pPr algn="l"/>
                      <a:r>
                        <a:rPr dirty="0" err="1"/>
                        <a:t>Qayta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sugʻurta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mukofotlarining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Kompaniya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portfelidagi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ulushi</a:t>
                      </a:r>
                      <a:endParaRPr dirty="0"/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%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0,002%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53%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26 500</a:t>
                      </a:r>
                    </a:p>
                  </a:txBody>
                  <a:tcPr marL="7288" marR="7288" marT="7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2650000%</a:t>
                      </a:r>
                    </a:p>
                  </a:txBody>
                  <a:tcPr marL="7288" marR="7288" marT="7288" marB="0" anchor="ctr"/>
                </a:tc>
                <a:extLst>
                  <a:ext uri="{0D108BD9-81ED-4DB2-BD59-A6C34878D82A}">
                    <a16:rowId xmlns:a16="http://schemas.microsoft.com/office/drawing/2014/main" val="4262627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27E098-EC18-725C-9788-966058671CCC}"/>
              </a:ext>
            </a:extLst>
          </p:cNvPr>
          <p:cNvSpPr txBox="1"/>
          <p:nvPr/>
        </p:nvSpPr>
        <p:spPr>
          <a:xfrm>
            <a:off x="431992" y="3501008"/>
            <a:ext cx="1142385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>
                <a:solidFill>
                  <a:srgbClr val="00B050"/>
                </a:solidFill>
              </a:rPr>
              <a:t>Kompaniya </a:t>
            </a:r>
            <a:r>
              <a:rPr lang="ru-RU" sz="2000" b="1" dirty="0" err="1">
                <a:solidFill>
                  <a:srgbClr val="00B050"/>
                </a:solidFill>
              </a:rPr>
              <a:t>e'tirof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etilgan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transmilliy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sugʻurta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va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global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qayta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sugʻurta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kompaniyalari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va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brokerlari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bilan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ishlaydi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masalan</a:t>
            </a:r>
            <a:r>
              <a:rPr lang="ru-RU" sz="2000" b="1" dirty="0">
                <a:solidFill>
                  <a:srgbClr val="00B050"/>
                </a:solidFill>
              </a:rPr>
              <a:t>: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Allianz SE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Zurich Insurance Group —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sariya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Marine &amp; Nichido Fire Insurance Co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Yaponiya;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AXA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Insurance Company of China —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Korean Reinsurance Company —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Koreya;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 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AON, UIB,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Consilium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 Brokers Ltd. — 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Britaniya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8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4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C61F0-D932-C7F5-24DB-956FDCD95CA0}"/>
              </a:ext>
            </a:extLst>
          </p:cNvPr>
          <p:cNvSpPr txBox="1"/>
          <p:nvPr/>
        </p:nvSpPr>
        <p:spPr>
          <a:xfrm>
            <a:off x="568608" y="1230851"/>
            <a:ext cx="11341293" cy="44012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tendensiyalari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tahdidlariga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muvaffaqiyatli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kompaniyalari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xalqarolashtirish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risklarni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diversifika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zarurligini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koʻrsatmoqda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1950" algn="just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Yuqoridagilarni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umumlashtirib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tendensiyalarini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koʻrsatishimiz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361950" algn="just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sugʻurtasi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sektorining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Gʻarbiy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vropa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hayotdan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Amerika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oʻrinlarini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bozorlarining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oʻsib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borayotgan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roli;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barqarorligi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texnologik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raqamlashtirishni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jadallashtirish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zarurati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1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63103" y="6517057"/>
            <a:ext cx="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F00949-F144-38DF-B28D-1202BC064E06}"/>
              </a:ext>
            </a:extLst>
          </p:cNvPr>
          <p:cNvSpPr/>
          <p:nvPr/>
        </p:nvSpPr>
        <p:spPr>
          <a:xfrm>
            <a:off x="504134" y="1514704"/>
            <a:ext cx="109926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ta'riflarini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mamlakatlarning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bozorlarini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tavsiflab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tendensiyalarini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oʻting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raqamlashtirishning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tendensiyalarini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oʻting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sugʻurtalash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hududlarni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tavsiflab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chegaralanishi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mumkinmi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zarurmi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etakchisi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YaIMdagi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etakchisi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kim?</a:t>
            </a:r>
          </a:p>
          <a:p>
            <a:pPr lvl="0" indent="354013"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Globallashuv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bozoriga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ta'sir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qiladimi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849F21-BFEE-4D99-9068-296F60F52555}"/>
              </a:ext>
            </a:extLst>
          </p:cNvPr>
          <p:cNvSpPr/>
          <p:nvPr/>
        </p:nvSpPr>
        <p:spPr>
          <a:xfrm>
            <a:off x="504134" y="991484"/>
            <a:ext cx="3662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savollari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A8D529-0A93-41C7-8112-9014B190D2CE}"/>
              </a:ext>
            </a:extLst>
          </p:cNvPr>
          <p:cNvSpPr/>
          <p:nvPr/>
        </p:nvSpPr>
        <p:spPr>
          <a:xfrm>
            <a:off x="1152623" y="5749065"/>
            <a:ext cx="609521" cy="108943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99C2AD-E856-4284-BE2D-F257D61E547A}"/>
              </a:ext>
            </a:extLst>
          </p:cNvPr>
          <p:cNvSpPr/>
          <p:nvPr/>
        </p:nvSpPr>
        <p:spPr>
          <a:xfrm>
            <a:off x="2819281" y="4451130"/>
            <a:ext cx="609521" cy="2396900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85014C-1AAD-4DA4-89CD-6D4840F9DA0B}"/>
              </a:ext>
            </a:extLst>
          </p:cNvPr>
          <p:cNvSpPr/>
          <p:nvPr/>
        </p:nvSpPr>
        <p:spPr>
          <a:xfrm>
            <a:off x="4485939" y="3391075"/>
            <a:ext cx="609521" cy="346647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2BE591C-AD5A-4305-825B-73482BD30D58}"/>
              </a:ext>
            </a:extLst>
          </p:cNvPr>
          <p:cNvSpPr/>
          <p:nvPr/>
        </p:nvSpPr>
        <p:spPr>
          <a:xfrm>
            <a:off x="6152514" y="2472162"/>
            <a:ext cx="609521" cy="4375867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1F99C1C-4FEF-49E8-9011-527FC93DF5F7}"/>
              </a:ext>
            </a:extLst>
          </p:cNvPr>
          <p:cNvSpPr/>
          <p:nvPr/>
        </p:nvSpPr>
        <p:spPr>
          <a:xfrm>
            <a:off x="7819089" y="1495676"/>
            <a:ext cx="609521" cy="534282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5139C06-0F2F-4AFC-A564-313E2151C9BC}"/>
              </a:ext>
            </a:extLst>
          </p:cNvPr>
          <p:cNvSpPr/>
          <p:nvPr/>
        </p:nvSpPr>
        <p:spPr>
          <a:xfrm>
            <a:off x="9485664" y="571627"/>
            <a:ext cx="609521" cy="6266878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B76190-2463-4CE0-8628-207BDBC2DFD5}"/>
              </a:ext>
            </a:extLst>
          </p:cNvPr>
          <p:cNvSpPr/>
          <p:nvPr/>
        </p:nvSpPr>
        <p:spPr>
          <a:xfrm>
            <a:off x="11126396" y="446"/>
            <a:ext cx="609521" cy="6838058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BF174D3-13AB-4208-BF4F-AD4931267B2A}"/>
              </a:ext>
            </a:extLst>
          </p:cNvPr>
          <p:cNvCxnSpPr>
            <a:cxnSpLocks/>
          </p:cNvCxnSpPr>
          <p:nvPr/>
        </p:nvCxnSpPr>
        <p:spPr>
          <a:xfrm flipV="1">
            <a:off x="1471464" y="1804834"/>
            <a:ext cx="9672885" cy="4457582"/>
          </a:xfrm>
          <a:prstGeom prst="line">
            <a:avLst/>
          </a:prstGeom>
          <a:ln w="38100">
            <a:solidFill>
              <a:srgbClr val="002060">
                <a:alpha val="3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82F93DC-A994-4D3F-9074-FA6AA7857BCC}"/>
              </a:ext>
            </a:extLst>
          </p:cNvPr>
          <p:cNvSpPr/>
          <p:nvPr/>
        </p:nvSpPr>
        <p:spPr>
          <a:xfrm>
            <a:off x="2350791" y="4069466"/>
            <a:ext cx="8184038" cy="1817210"/>
          </a:xfrm>
          <a:prstGeom prst="rect">
            <a:avLst/>
          </a:prstGeom>
          <a:solidFill>
            <a:srgbClr val="3E924E"/>
          </a:solidFill>
          <a:ln>
            <a:solidFill>
              <a:srgbClr val="3E9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37CC07-E487-4580-9AC3-5BA06DDEB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7" y="4197718"/>
            <a:ext cx="6697438" cy="133501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51977" y="1377875"/>
            <a:ext cx="11711858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E'tiboringiz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raxmat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>
              <a:defRPr/>
            </a:pPr>
            <a:endParaRPr lang="ru-RU" sz="1600" b="1" dirty="0">
              <a:solidFill>
                <a:srgbClr val="318B3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Marxamat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6000" b="1" dirty="0" err="1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savollar</a:t>
            </a:r>
            <a:r>
              <a:rPr lang="ru-RU" sz="6000" b="1" dirty="0">
                <a:solidFill>
                  <a:srgbClr val="318B3E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6000" b="1" dirty="0">
                <a:solidFill>
                  <a:srgbClr val="318B3E"/>
                </a:solidFill>
                <a:latin typeface="Arimo Medium"/>
              </a:rPr>
              <a:t> </a:t>
            </a:r>
          </a:p>
        </p:txBody>
      </p:sp>
      <p:sp>
        <p:nvSpPr>
          <p:cNvPr id="31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32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3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4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35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36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37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3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9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40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14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1328A-92CF-CB09-EB4D-C56FFF17C756}"/>
              </a:ext>
            </a:extLst>
          </p:cNvPr>
          <p:cNvSpPr txBox="1"/>
          <p:nvPr/>
        </p:nvSpPr>
        <p:spPr>
          <a:xfrm>
            <a:off x="491338" y="1254866"/>
            <a:ext cx="114958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sz="1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mintaqaviy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bozorlarining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jamlanmasidir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siyalarining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ulushi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tavsiflanadigan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bozorlarini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ifodalaydi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(Nyu-York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31%), London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19%), Syurix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17%),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vropa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(10,3%),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vropa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Osiyo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(8,7%)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Lotin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Amerikasi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Karib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hududi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(8,3%)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boshqalar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London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hayotni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qilishga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oid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boʻlmagan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tavakkalchiliklarining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savdosi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boʻyicha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sugʻurtalash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kompaniyalarining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noyob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konsentra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siyasini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ifodalaydi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Bozorni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«Lloyd»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sugʻurtalovchilar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korporasiyasi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kompaniyalari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 algn="just"/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Mintaqaviy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alohida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hududlarning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bozorlaridagi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oʻzaro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aloqalari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bogʻlangan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tashkilotlari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jamlanmasidir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vropa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vroosiyo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Janubiy-sharqiy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Osiyo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asso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siyasi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ASEAN</a:t>
            </a:r>
            <a:r>
              <a:rPr lang="uz-Cyrl-U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boshqalar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indent="363538" algn="just"/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tomondan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faoliyatining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ishtirokchilari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tomondan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xizmatlaridan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foydlanuvchi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iste'molchilar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jismoniy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yuridik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shaxslar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oʻrtasidagi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doirasidagi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qonunchilik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tartibga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solinadigan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moliyaviy-iqtisodiy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munosabatlar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jamlanmasidir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0F460-96A2-4FDA-BBFD-B785BF3C8478}"/>
              </a:ext>
            </a:extLst>
          </p:cNvPr>
          <p:cNvSpPr txBox="1"/>
          <p:nvPr/>
        </p:nvSpPr>
        <p:spPr>
          <a:xfrm>
            <a:off x="3430943" y="660259"/>
            <a:ext cx="56166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ta'riflar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CD6E6-932A-51B6-FA23-0C38802A4465}"/>
              </a:ext>
            </a:extLst>
          </p:cNvPr>
          <p:cNvSpPr txBox="1"/>
          <p:nvPr/>
        </p:nvSpPr>
        <p:spPr>
          <a:xfrm>
            <a:off x="563313" y="1700556"/>
            <a:ext cx="110637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/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bozorining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globallashuvi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iqtisodiyotidagi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oʻzgarishlar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ta'sirida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yuzaga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keladigan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xoʻjaliklari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oʻrtasidagi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qonunchilik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toʻsiqlarni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unifika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ya'ni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umumlashtirish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boʻlib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yakuniy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maqsadi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global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makonini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shakllantirishdir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endParaRPr lang="ru-RU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bozori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transchegaraviy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savdo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sugʻurtalovchi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qildiruvchi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chegaraning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xil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tomonida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sugʻurtalash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eksport-import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siyalarini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sugʻurtalashda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ahamiyatga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FE8AD-1179-48FB-8BD2-FDF486E3D8FB}"/>
              </a:ext>
            </a:extLst>
          </p:cNvPr>
          <p:cNvSpPr txBox="1"/>
          <p:nvPr/>
        </p:nvSpPr>
        <p:spPr>
          <a:xfrm>
            <a:off x="3134837" y="1019414"/>
            <a:ext cx="5616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ta'riflar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997" y="839378"/>
            <a:ext cx="112497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bozorini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tartibga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solish</a:t>
            </a:r>
            <a:r>
              <a:rPr lang="ru-RU" dirty="0">
                <a:latin typeface="Arial" pitchFamily="34" charset="0"/>
                <a:cs typeface="Arial" pitchFamily="34" charset="0"/>
              </a:rPr>
              <a:t> 1994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yilda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xalqaro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sheriklik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oʻzaro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hamkorlik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asosida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tuzilgan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nazorati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standartlarini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belgilash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ularni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butun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dunyoda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joriy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etish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moʻljallangan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nazoratchilarining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xalqaro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assosiasiyasi</a:t>
            </a:r>
            <a:r>
              <a:rPr lang="ru-RU" dirty="0">
                <a:latin typeface="Arial" pitchFamily="34" charset="0"/>
                <a:cs typeface="Arial" pitchFamily="34" charset="0"/>
              </a:rPr>
              <a:t> (SNXA)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amalga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oshiriladi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Hozirgi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vaqtda</a:t>
            </a:r>
            <a:r>
              <a:rPr lang="ru-RU" dirty="0">
                <a:latin typeface="Arial" pitchFamily="34" charset="0"/>
                <a:cs typeface="Arial" pitchFamily="34" charset="0"/>
              </a:rPr>
              <a:t> SNXA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tarkibiga</a:t>
            </a:r>
            <a:r>
              <a:rPr lang="ru-RU" dirty="0">
                <a:latin typeface="Arial" pitchFamily="34" charset="0"/>
                <a:cs typeface="Arial" pitchFamily="34" charset="0"/>
              </a:rPr>
              <a:t> 140 dan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ortiq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mamlakatdan</a:t>
            </a:r>
            <a:r>
              <a:rPr lang="ru-RU" dirty="0">
                <a:latin typeface="Arial" pitchFamily="34" charset="0"/>
                <a:cs typeface="Arial" pitchFamily="34" charset="0"/>
              </a:rPr>
              <a:t> 200 dan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ortiq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tartibga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soluvchi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nazorat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qiluvchi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organlar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kiradi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bozorlari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mukofotlari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hajmining</a:t>
            </a:r>
            <a:r>
              <a:rPr lang="ru-RU" dirty="0">
                <a:latin typeface="Arial" pitchFamily="34" charset="0"/>
                <a:cs typeface="Arial" pitchFamily="34" charset="0"/>
              </a:rPr>
              <a:t> 97 %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tashkil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qiladi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davlatda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xizmatlari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bozorini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tartibga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solishning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oʻziga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xos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tizimi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shakllanmoqda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Masalan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Oʻzbekiston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Respublikasida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faoliyatini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tartibga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solish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va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nazorat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qilish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boʻyicha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maxsus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vakolatli</a:t>
            </a:r>
            <a:r>
              <a:rPr lang="ru-RU" dirty="0">
                <a:latin typeface="Arial" pitchFamily="34" charset="0"/>
                <a:cs typeface="Arial" pitchFamily="34" charset="0"/>
              </a:rPr>
              <a:t> organ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boʻlib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SNXAning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toʻliq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a'zosi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boʻlgan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Istiqbolli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loyihalar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agentligi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hisoblanadi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Rossiya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Federa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siyasida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bu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funksiyalarni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SNXAning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toʻliq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a'zosi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boʻlgan</a:t>
            </a:r>
            <a:r>
              <a:rPr lang="ru-RU" dirty="0">
                <a:latin typeface="Arial" pitchFamily="34" charset="0"/>
                <a:cs typeface="Arial" pitchFamily="34" charset="0"/>
              </a:rPr>
              <a:t> Rossiya Banki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amalga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oshiradi</a:t>
            </a:r>
            <a:r>
              <a:rPr lang="ru-RU" dirty="0">
                <a:latin typeface="Arial" pitchFamily="34" charset="0"/>
                <a:cs typeface="Arial" pitchFamily="34" charset="0"/>
              </a:rPr>
              <a:t>;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Oʻzbekiston</a:t>
            </a:r>
            <a:r>
              <a:rPr lang="ru-RU" dirty="0">
                <a:latin typeface="Arial" pitchFamily="34" charset="0"/>
                <a:cs typeface="Arial" pitchFamily="34" charset="0"/>
              </a:rPr>
              <a:t> - 2008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yildan</a:t>
            </a:r>
            <a:r>
              <a:rPr lang="ru-RU" dirty="0">
                <a:latin typeface="Arial" pitchFamily="34" charset="0"/>
                <a:cs typeface="Arial" pitchFamily="34" charset="0"/>
              </a:rPr>
              <a:t>, Rossiya - 2002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yildan</a:t>
            </a:r>
            <a:r>
              <a:rPr lang="ru-RU" dirty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AQShning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oʻziga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xos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xususiyati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shundaki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mamlakatda</a:t>
            </a:r>
            <a:r>
              <a:rPr lang="ru-RU" dirty="0">
                <a:latin typeface="Arial" pitchFamily="34" charset="0"/>
                <a:cs typeface="Arial" pitchFamily="34" charset="0"/>
              </a:rPr>
              <a:t> federal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darajada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faoliyatini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tartibga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soluvchi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yagona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davlat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organi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mavjud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emas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lekin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alohida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shtatda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tartibga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solish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tizimlari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shakllangan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Masalan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Kanadada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sugʻurta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faoliyatini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nazorat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qilish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moliya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institutlarining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milliy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tashkiloti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cs typeface="Arial" pitchFamily="34" charset="0"/>
              </a:rPr>
              <a:t>OSFI)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amalga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oshiriladi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z-Cyrl-UZ" dirty="0">
                <a:latin typeface="Arial" pitchFamily="34" charset="0"/>
                <a:cs typeface="Arial" pitchFamily="34" charset="0"/>
              </a:rPr>
              <a:t>X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alqaro</a:t>
            </a:r>
            <a:r>
              <a:rPr lang="ru-RU" dirty="0">
                <a:latin typeface="Arial" pitchFamily="34" charset="0"/>
                <a:cs typeface="Arial" pitchFamily="34" charset="0"/>
              </a:rPr>
              <a:t> audit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tashkiloti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xalqaro buxgalteriya xisobi standartlari va audit standartlariga muvofiq auditorlik va konsalting faoliyatini amalga oshirish xuquqiga ega yuridik shaxs.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AM Best.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B989B-0600-4537-903C-F63ED2663242}"/>
              </a:ext>
            </a:extLst>
          </p:cNvPr>
          <p:cNvSpPr txBox="1"/>
          <p:nvPr/>
        </p:nvSpPr>
        <p:spPr>
          <a:xfrm>
            <a:off x="2814821" y="527317"/>
            <a:ext cx="65607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bozorini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tartibga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solish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3E249-DDB9-4F40-877F-B112416218CA}"/>
              </a:ext>
            </a:extLst>
          </p:cNvPr>
          <p:cNvSpPr txBox="1"/>
          <p:nvPr/>
        </p:nvSpPr>
        <p:spPr>
          <a:xfrm>
            <a:off x="418892" y="1066769"/>
            <a:ext cx="112739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iqtisodiyotining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chambarchas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bogʻliqdir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Ular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raqobatbardoshligini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qamrab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boʻlib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qismlaridandir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liberallashuv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globallashuv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bogʻliq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jarayonlardir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erkinlashtirish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liberallashuv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globallashuv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ta'sirida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oʻzgarishlarni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boshdan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kechirmoqda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boʻlib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bogʻlangan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jamlanmasidir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yuksaltirishning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omillaridan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globallashuv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kuchayishi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barqarorligini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hamkorligini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taqozo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66F7B-ABFF-4210-AAD5-C7D5B4F31E96}"/>
              </a:ext>
            </a:extLst>
          </p:cNvPr>
          <p:cNvSpPr txBox="1"/>
          <p:nvPr/>
        </p:nvSpPr>
        <p:spPr>
          <a:xfrm>
            <a:off x="4271439" y="713584"/>
            <a:ext cx="4200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qoidalar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1227" y="6451780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1605" y="6608788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35956" y="6334431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12819" y="6349882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14181" y="6514890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2AF462-9084-251F-45E9-85EC4F1820EA}"/>
              </a:ext>
            </a:extLst>
          </p:cNvPr>
          <p:cNvSpPr/>
          <p:nvPr/>
        </p:nvSpPr>
        <p:spPr>
          <a:xfrm>
            <a:off x="190556" y="2967753"/>
            <a:ext cx="2662412" cy="10548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29E8DE-2140-4212-AF0A-684289C886F2}"/>
              </a:ext>
            </a:extLst>
          </p:cNvPr>
          <p:cNvSpPr/>
          <p:nvPr/>
        </p:nvSpPr>
        <p:spPr>
          <a:xfrm>
            <a:off x="3505650" y="1128143"/>
            <a:ext cx="2448271" cy="13696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- 1914 y.)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CD3788-6EC8-F590-1010-9D8E4ED08BBE}"/>
              </a:ext>
            </a:extLst>
          </p:cNvPr>
          <p:cNvSpPr/>
          <p:nvPr/>
        </p:nvSpPr>
        <p:spPr>
          <a:xfrm>
            <a:off x="6514609" y="1166391"/>
            <a:ext cx="5400600" cy="52731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AF0782-1298-C32B-5A68-09F5F2CBD271}"/>
              </a:ext>
            </a:extLst>
          </p:cNvPr>
          <p:cNvSpPr/>
          <p:nvPr/>
        </p:nvSpPr>
        <p:spPr>
          <a:xfrm>
            <a:off x="6537007" y="1858716"/>
            <a:ext cx="5400600" cy="67728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kengayishining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toʻlqini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4CF5BA-7C4A-59D5-3A77-BFC7659D3611}"/>
              </a:ext>
            </a:extLst>
          </p:cNvPr>
          <p:cNvSpPr/>
          <p:nvPr/>
        </p:nvSpPr>
        <p:spPr>
          <a:xfrm>
            <a:off x="3505651" y="2810358"/>
            <a:ext cx="2448271" cy="13696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(1914-1973y.)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B0CB56-7681-57A1-1318-49F377BC13D0}"/>
              </a:ext>
            </a:extLst>
          </p:cNvPr>
          <p:cNvSpPr/>
          <p:nvPr/>
        </p:nvSpPr>
        <p:spPr>
          <a:xfrm>
            <a:off x="6537007" y="2810359"/>
            <a:ext cx="5400600" cy="5957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inqirozlar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bozorlarning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izolya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CF314B-7BE8-2F1D-11EE-08357D44724F}"/>
              </a:ext>
            </a:extLst>
          </p:cNvPr>
          <p:cNvSpPr/>
          <p:nvPr/>
        </p:nvSpPr>
        <p:spPr>
          <a:xfrm>
            <a:off x="6559405" y="3571117"/>
            <a:ext cx="5400600" cy="6088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kengayishi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toʻlqini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7B33118-8C8F-CDB3-FB29-FAA36F771D1C}"/>
              </a:ext>
            </a:extLst>
          </p:cNvPr>
          <p:cNvSpPr/>
          <p:nvPr/>
        </p:nvSpPr>
        <p:spPr>
          <a:xfrm>
            <a:off x="3476678" y="4492573"/>
            <a:ext cx="2448271" cy="13696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(1973y.dan)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82C5B9B-878E-A90E-8B04-121484300DA5}"/>
              </a:ext>
            </a:extLst>
          </p:cNvPr>
          <p:cNvSpPr/>
          <p:nvPr/>
        </p:nvSpPr>
        <p:spPr>
          <a:xfrm>
            <a:off x="6514609" y="4501251"/>
            <a:ext cx="5400600" cy="5957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biznesining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transmilliylashuvi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mintaqaviylashuvi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32DED81-65C8-4722-9DB9-6EC17C045AE6}"/>
              </a:ext>
            </a:extLst>
          </p:cNvPr>
          <p:cNvSpPr/>
          <p:nvPr/>
        </p:nvSpPr>
        <p:spPr>
          <a:xfrm>
            <a:off x="6533851" y="5278794"/>
            <a:ext cx="5400600" cy="6088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sugʻurtaning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globallashuvi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raqamlashtirilishi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8D5F820-E9FD-C055-52F8-ECEA35DCD522}"/>
              </a:ext>
            </a:extLst>
          </p:cNvPr>
          <p:cNvCxnSpPr>
            <a:cxnSpLocks/>
          </p:cNvCxnSpPr>
          <p:nvPr/>
        </p:nvCxnSpPr>
        <p:spPr>
          <a:xfrm>
            <a:off x="3130233" y="1812948"/>
            <a:ext cx="0" cy="34253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6E25DAB-7C1C-7E04-B78A-CA427347046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130233" y="1812948"/>
            <a:ext cx="37541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8115CAF-581B-2CBA-F36A-E3CB925C4427}"/>
              </a:ext>
            </a:extLst>
          </p:cNvPr>
          <p:cNvCxnSpPr>
            <a:cxnSpLocks/>
            <a:stCxn id="9" idx="1"/>
            <a:endCxn id="2" idx="3"/>
          </p:cNvCxnSpPr>
          <p:nvPr/>
        </p:nvCxnSpPr>
        <p:spPr>
          <a:xfrm flipH="1">
            <a:off x="2852968" y="3495163"/>
            <a:ext cx="65268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3B5E0C0-458D-417C-28FE-98D50A82C88C}"/>
              </a:ext>
            </a:extLst>
          </p:cNvPr>
          <p:cNvCxnSpPr>
            <a:cxnSpLocks/>
          </p:cNvCxnSpPr>
          <p:nvPr/>
        </p:nvCxnSpPr>
        <p:spPr>
          <a:xfrm>
            <a:off x="3130233" y="5241009"/>
            <a:ext cx="37541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DB6B54E-214C-9770-28FB-C45B120937D1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4729786" y="2497753"/>
            <a:ext cx="1" cy="3126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3E81B68-6ABE-ECBD-6CBC-7118302F22A8}"/>
              </a:ext>
            </a:extLst>
          </p:cNvPr>
          <p:cNvCxnSpPr/>
          <p:nvPr/>
        </p:nvCxnSpPr>
        <p:spPr>
          <a:xfrm>
            <a:off x="4729784" y="4179968"/>
            <a:ext cx="1" cy="3126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FA00F00-C800-B031-3F09-981F0E9DBF17}"/>
              </a:ext>
            </a:extLst>
          </p:cNvPr>
          <p:cNvCxnSpPr/>
          <p:nvPr/>
        </p:nvCxnSpPr>
        <p:spPr>
          <a:xfrm>
            <a:off x="6226577" y="1430049"/>
            <a:ext cx="0" cy="76730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6E3940F-8CED-BBD9-3689-7EE86DF91EFE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953921" y="1812948"/>
            <a:ext cx="2726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2BF436C-283C-3D4B-B0FC-58EFF3F61110}"/>
              </a:ext>
            </a:extLst>
          </p:cNvPr>
          <p:cNvCxnSpPr>
            <a:endCxn id="4" idx="1"/>
          </p:cNvCxnSpPr>
          <p:nvPr/>
        </p:nvCxnSpPr>
        <p:spPr>
          <a:xfrm>
            <a:off x="6226577" y="1430049"/>
            <a:ext cx="288032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2E36C40-F578-4FB7-2145-99CEB9FEDDE2}"/>
              </a:ext>
            </a:extLst>
          </p:cNvPr>
          <p:cNvCxnSpPr>
            <a:endCxn id="5" idx="1"/>
          </p:cNvCxnSpPr>
          <p:nvPr/>
        </p:nvCxnSpPr>
        <p:spPr>
          <a:xfrm flipV="1">
            <a:off x="6226577" y="2197359"/>
            <a:ext cx="310430" cy="24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DCF212A-E9AA-12AA-09CB-96A5CB31AC91}"/>
              </a:ext>
            </a:extLst>
          </p:cNvPr>
          <p:cNvCxnSpPr/>
          <p:nvPr/>
        </p:nvCxnSpPr>
        <p:spPr>
          <a:xfrm>
            <a:off x="6232257" y="3153138"/>
            <a:ext cx="0" cy="76730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51CC380-C7E0-DF9D-8F6C-B8316D7C3C5F}"/>
              </a:ext>
            </a:extLst>
          </p:cNvPr>
          <p:cNvCxnSpPr/>
          <p:nvPr/>
        </p:nvCxnSpPr>
        <p:spPr>
          <a:xfrm>
            <a:off x="5959601" y="3536037"/>
            <a:ext cx="2726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79B82BB-35A9-C27A-08EC-609F24DEC440}"/>
              </a:ext>
            </a:extLst>
          </p:cNvPr>
          <p:cNvCxnSpPr/>
          <p:nvPr/>
        </p:nvCxnSpPr>
        <p:spPr>
          <a:xfrm>
            <a:off x="6232257" y="3153138"/>
            <a:ext cx="288032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FFF7BD5-721E-ECD2-0ADE-C43AC2AD3346}"/>
              </a:ext>
            </a:extLst>
          </p:cNvPr>
          <p:cNvCxnSpPr/>
          <p:nvPr/>
        </p:nvCxnSpPr>
        <p:spPr>
          <a:xfrm flipV="1">
            <a:off x="6232257" y="3920448"/>
            <a:ext cx="310430" cy="24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A8CECBC-68E4-3178-FA78-D81F2D002531}"/>
              </a:ext>
            </a:extLst>
          </p:cNvPr>
          <p:cNvCxnSpPr/>
          <p:nvPr/>
        </p:nvCxnSpPr>
        <p:spPr>
          <a:xfrm>
            <a:off x="6197178" y="4799126"/>
            <a:ext cx="0" cy="76730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CC29C1A-40B2-882B-98BB-C1153804C7C6}"/>
              </a:ext>
            </a:extLst>
          </p:cNvPr>
          <p:cNvCxnSpPr/>
          <p:nvPr/>
        </p:nvCxnSpPr>
        <p:spPr>
          <a:xfrm>
            <a:off x="5924522" y="5182025"/>
            <a:ext cx="2726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EE5D42D1-B603-3EE3-810F-92BB1D84645E}"/>
              </a:ext>
            </a:extLst>
          </p:cNvPr>
          <p:cNvCxnSpPr/>
          <p:nvPr/>
        </p:nvCxnSpPr>
        <p:spPr>
          <a:xfrm>
            <a:off x="6197178" y="4799126"/>
            <a:ext cx="288032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DB665C7-E039-0297-33F0-21D62B0046C8}"/>
              </a:ext>
            </a:extLst>
          </p:cNvPr>
          <p:cNvCxnSpPr/>
          <p:nvPr/>
        </p:nvCxnSpPr>
        <p:spPr>
          <a:xfrm flipV="1">
            <a:off x="6197178" y="5566436"/>
            <a:ext cx="310430" cy="24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25E39F-2C98-4200-9983-57F161EFBD86}"/>
              </a:ext>
            </a:extLst>
          </p:cNvPr>
          <p:cNvSpPr txBox="1"/>
          <p:nvPr/>
        </p:nvSpPr>
        <p:spPr>
          <a:xfrm>
            <a:off x="2266137" y="601619"/>
            <a:ext cx="76412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2.1.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sugʻurta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bozorining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rivojlanish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bosqichlari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BE4BC8-A75A-52C3-5976-C8A847786E5F}"/>
              </a:ext>
            </a:extLst>
          </p:cNvPr>
          <p:cNvSpPr txBox="1"/>
          <p:nvPr/>
        </p:nvSpPr>
        <p:spPr>
          <a:xfrm>
            <a:off x="11758420" y="6452942"/>
            <a:ext cx="431992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4748693" y="-1742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7" name="Group 13"/>
          <p:cNvGrpSpPr/>
          <p:nvPr/>
        </p:nvGrpSpPr>
        <p:grpSpPr>
          <a:xfrm>
            <a:off x="-8042" y="0"/>
            <a:ext cx="6247264" cy="527366"/>
            <a:chOff x="0" y="0"/>
            <a:chExt cx="9340800" cy="407200"/>
          </a:xfrm>
        </p:grpSpPr>
        <p:sp>
          <p:nvSpPr>
            <p:cNvPr id="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0" y="0"/>
            <a:ext cx="4670400" cy="246308"/>
            <a:chOff x="0" y="0"/>
            <a:chExt cx="9340800" cy="407200"/>
          </a:xfrm>
        </p:grpSpPr>
        <p:sp>
          <p:nvSpPr>
            <p:cNvPr id="13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8798" y="6609950"/>
            <a:ext cx="2654168" cy="248050"/>
          </a:xfrm>
          <a:custGeom>
            <a:avLst/>
            <a:gdLst/>
            <a:ahLst/>
            <a:cxnLst/>
            <a:rect l="l" t="t" r="r" b="b"/>
            <a:pathLst>
              <a:path w="9340850" h="407162">
                <a:moveTo>
                  <a:pt x="0" y="0"/>
                </a:moveTo>
                <a:lnTo>
                  <a:pt x="9340850" y="0"/>
                </a:lnTo>
                <a:lnTo>
                  <a:pt x="9340850" y="407162"/>
                </a:lnTo>
                <a:lnTo>
                  <a:pt x="0" y="407162"/>
                </a:lnTo>
                <a:close/>
              </a:path>
            </a:pathLst>
          </a:custGeom>
          <a:solidFill>
            <a:srgbClr val="92C356"/>
          </a:solidFill>
          <a:ln>
            <a:solidFill>
              <a:srgbClr val="92C356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" name="Group 13"/>
          <p:cNvGrpSpPr/>
          <p:nvPr/>
        </p:nvGrpSpPr>
        <p:grpSpPr>
          <a:xfrm>
            <a:off x="5943149" y="6335593"/>
            <a:ext cx="6247264" cy="527366"/>
            <a:chOff x="0" y="0"/>
            <a:chExt cx="9340800" cy="407200"/>
          </a:xfrm>
        </p:grpSpPr>
        <p:sp>
          <p:nvSpPr>
            <p:cNvPr id="16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08AB96"/>
            </a:solidFill>
            <a:ln>
              <a:solidFill>
                <a:srgbClr val="08AB96"/>
              </a:solidFill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520012" y="6351044"/>
            <a:ext cx="4670400" cy="246308"/>
            <a:chOff x="0" y="0"/>
            <a:chExt cx="9340800" cy="407200"/>
          </a:xfrm>
        </p:grpSpPr>
        <p:sp>
          <p:nvSpPr>
            <p:cNvPr id="18" name="Freeform 14"/>
            <p:cNvSpPr/>
            <p:nvPr/>
          </p:nvSpPr>
          <p:spPr>
            <a:xfrm>
              <a:off x="0" y="0"/>
              <a:ext cx="9340850" cy="407162"/>
            </a:xfrm>
            <a:custGeom>
              <a:avLst/>
              <a:gdLst/>
              <a:ahLst/>
              <a:cxnLst/>
              <a:rect l="l" t="t" r="r" b="b"/>
              <a:pathLst>
                <a:path w="9340850" h="407162">
                  <a:moveTo>
                    <a:pt x="0" y="0"/>
                  </a:moveTo>
                  <a:lnTo>
                    <a:pt x="9340850" y="0"/>
                  </a:lnTo>
                  <a:lnTo>
                    <a:pt x="9340850" y="407162"/>
                  </a:lnTo>
                  <a:lnTo>
                    <a:pt x="0" y="407162"/>
                  </a:lnTo>
                  <a:close/>
                </a:path>
              </a:pathLst>
            </a:custGeom>
            <a:solidFill>
              <a:srgbClr val="3D924D">
                <a:alpha val="74902"/>
              </a:srgbClr>
            </a:solidFill>
          </p:spPr>
          <p:txBody>
            <a:bodyPr/>
            <a:lstStyle/>
            <a:p>
              <a:endParaRPr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34BCD-6AEC-441C-85AE-34DF45099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97" y="75948"/>
            <a:ext cx="1887719" cy="376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D07F43-EAF3-4977-88B2-3036A289A0CB}"/>
              </a:ext>
            </a:extLst>
          </p:cNvPr>
          <p:cNvSpPr txBox="1"/>
          <p:nvPr/>
        </p:nvSpPr>
        <p:spPr>
          <a:xfrm>
            <a:off x="11621374" y="6516052"/>
            <a:ext cx="35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7003-44EE-9098-B125-942CCDEC5EB4}"/>
              </a:ext>
            </a:extLst>
          </p:cNvPr>
          <p:cNvSpPr txBox="1"/>
          <p:nvPr/>
        </p:nvSpPr>
        <p:spPr>
          <a:xfrm>
            <a:off x="631855" y="1408753"/>
            <a:ext cx="1121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uz-Cyrl-U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qator mamlakatlar moliya bozorlarida qonunchilikni liberallashtirish, davlat tomonidan tartibga solishning texnologik samaradorligini oshirish, jahon bozoriga chiqish uchun soddalashtirilgan shart-sharoitlarni joriy etish.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uz-Cyrl-U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 xizmatlarini koʻrsatuvchi moliyaviy kompaniyalarni yiriklashtirish; transmilliy sugʻurta kompaniyalari sonining oʻsishi va dunyoning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Cyrl-U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 mamlakatlari bozorlarida ularning mavqeini mustahkamlatirish (jadval).</a:t>
            </a:r>
          </a:p>
          <a:p>
            <a:pPr indent="361950" algn="just"/>
            <a:endParaRPr lang="uz-Cyrl-U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Biznesga toʻliq moliyaviy xizmatlar, jumladan sugʻurta xizmatlarini taqdim etuvchi global moliyaviy konglomeratlarni shakllantirish (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(AQSh) investi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 banki boshqa ikki investor bilan birgalikda Italiyaning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Fondiaria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sugʻurta kompaniyasi 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siyalarining 22 %lik ulushini 700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doll.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sotib oldi,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McLennan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 brokeri AQShning yirik brokeri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Higgins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yiriklik boʻyicha ikkinchi fransuz sugʻurta brokeri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CECAR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sotib oladi. Keyin kompaniya dunyodagi ikkinchi yirik ingliz brokeri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Sedgwick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Brockman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sotib oladi, shuningdek, Daniya, Shve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 va Finlyandiyadagi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 sugʻurta brokerlarini qoʻshib olish natijasida skandinaviya mamlakatlari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bozorida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etakchi oʻrinni egallaydi.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79EB05-4298-4FF6-8538-9E4C39F8B6A0}"/>
              </a:ext>
            </a:extLst>
          </p:cNvPr>
          <p:cNvSpPr/>
          <p:nvPr/>
        </p:nvSpPr>
        <p:spPr>
          <a:xfrm>
            <a:off x="197137" y="651921"/>
            <a:ext cx="11717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z-Cyrl-U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sugʻurta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bozorining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trendlari</a:t>
            </a:r>
            <a:endParaRPr lang="uz-Cyrl-U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</TotalTime>
  <Words>5387</Words>
  <Application>Microsoft Office PowerPoint</Application>
  <PresentationFormat>Произвольный</PresentationFormat>
  <Paragraphs>653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Arimo Medium</vt:lpstr>
      <vt:lpstr>Axiforma</vt:lpstr>
      <vt:lpstr>Calibri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Фаррух Истамов</cp:lastModifiedBy>
  <cp:revision>245</cp:revision>
  <cp:lastPrinted>2024-05-07T16:26:20Z</cp:lastPrinted>
  <dcterms:created xsi:type="dcterms:W3CDTF">2022-10-28T14:42:02Z</dcterms:created>
  <dcterms:modified xsi:type="dcterms:W3CDTF">2024-05-10T08:05:28Z</dcterms:modified>
</cp:coreProperties>
</file>